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38"/>
  </p:notesMasterIdLst>
  <p:sldIdLst>
    <p:sldId id="357" r:id="rId2"/>
    <p:sldId id="358" r:id="rId3"/>
    <p:sldId id="359" r:id="rId4"/>
    <p:sldId id="360" r:id="rId5"/>
    <p:sldId id="361" r:id="rId6"/>
    <p:sldId id="362" r:id="rId7"/>
    <p:sldId id="363" r:id="rId8"/>
    <p:sldId id="364" r:id="rId9"/>
    <p:sldId id="366" r:id="rId10"/>
    <p:sldId id="375" r:id="rId11"/>
    <p:sldId id="377" r:id="rId12"/>
    <p:sldId id="378" r:id="rId13"/>
    <p:sldId id="379" r:id="rId14"/>
    <p:sldId id="380" r:id="rId15"/>
    <p:sldId id="381" r:id="rId16"/>
    <p:sldId id="339" r:id="rId17"/>
    <p:sldId id="368" r:id="rId18"/>
    <p:sldId id="340" r:id="rId19"/>
    <p:sldId id="342" r:id="rId20"/>
    <p:sldId id="343" r:id="rId21"/>
    <p:sldId id="344" r:id="rId22"/>
    <p:sldId id="345" r:id="rId23"/>
    <p:sldId id="347" r:id="rId24"/>
    <p:sldId id="348" r:id="rId25"/>
    <p:sldId id="296" r:id="rId26"/>
    <p:sldId id="294" r:id="rId27"/>
    <p:sldId id="289" r:id="rId28"/>
    <p:sldId id="304" r:id="rId29"/>
    <p:sldId id="308" r:id="rId30"/>
    <p:sldId id="316" r:id="rId31"/>
    <p:sldId id="312" r:id="rId32"/>
    <p:sldId id="350" r:id="rId33"/>
    <p:sldId id="372" r:id="rId34"/>
    <p:sldId id="384" r:id="rId35"/>
    <p:sldId id="353" r:id="rId36"/>
    <p:sldId id="328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51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19" autoAdjust="0"/>
    <p:restoredTop sz="95341" autoAdjust="0"/>
  </p:normalViewPr>
  <p:slideViewPr>
    <p:cSldViewPr>
      <p:cViewPr>
        <p:scale>
          <a:sx n="66" d="100"/>
          <a:sy n="66" d="100"/>
        </p:scale>
        <p:origin x="-438" y="-19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ra2\Downloads\&#1054;&#1090;&#1095;&#1077;&#1090;%20&#1087;&#1088;&#1086;&#1073;-&#1090;&#1077;&#1089;&#1090;&#1080;&#1088;_12_09_2014(2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hara2\Downloads\&#1054;&#1090;&#1095;&#1077;&#1090;%20&#1087;&#1088;&#1086;&#1073;-&#1090;&#1077;&#1089;&#1090;&#1080;&#1088;_12_09_2014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предм!$B$48</c:f>
              <c:strCache>
                <c:ptCount val="1"/>
                <c:pt idx="0">
                  <c:v>27.10.2014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предм!$B$49</c:f>
              <c:numCache>
                <c:formatCode>General</c:formatCode>
                <c:ptCount val="1"/>
                <c:pt idx="0">
                  <c:v>60.57</c:v>
                </c:pt>
              </c:numCache>
            </c:numRef>
          </c:val>
        </c:ser>
        <c:ser>
          <c:idx val="1"/>
          <c:order val="1"/>
          <c:tx>
            <c:strRef>
              <c:f>предм!$D$48</c:f>
              <c:strCache>
                <c:ptCount val="1"/>
                <c:pt idx="0">
                  <c:v>11.11.2014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предм!$D$49</c:f>
              <c:numCache>
                <c:formatCode>General</c:formatCode>
                <c:ptCount val="1"/>
                <c:pt idx="0">
                  <c:v>68.72</c:v>
                </c:pt>
              </c:numCache>
            </c:numRef>
          </c:val>
        </c:ser>
        <c:ser>
          <c:idx val="2"/>
          <c:order val="2"/>
          <c:tx>
            <c:strRef>
              <c:f>предм!$F$48</c:f>
              <c:strCache>
                <c:ptCount val="1"/>
                <c:pt idx="0">
                  <c:v>02.12.2014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предм!$F$49</c:f>
              <c:numCache>
                <c:formatCode>General</c:formatCode>
                <c:ptCount val="1"/>
                <c:pt idx="0">
                  <c:v>66.39</c:v>
                </c:pt>
              </c:numCache>
            </c:numRef>
          </c:val>
        </c:ser>
        <c:ser>
          <c:idx val="3"/>
          <c:order val="3"/>
          <c:tx>
            <c:strRef>
              <c:f>предм!$H$48</c:f>
              <c:strCache>
                <c:ptCount val="1"/>
                <c:pt idx="0">
                  <c:v>15.12.2014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sz="1600">
                    <a:solidFill>
                      <a:srgbClr val="0033CC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предм!$H$49</c:f>
              <c:numCache>
                <c:formatCode>0.00</c:formatCode>
                <c:ptCount val="1"/>
                <c:pt idx="0">
                  <c:v>70.243243243243569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95030656"/>
        <c:axId val="95048832"/>
      </c:barChart>
      <c:catAx>
        <c:axId val="95030656"/>
        <c:scaling>
          <c:orientation val="minMax"/>
        </c:scaling>
        <c:delete val="0"/>
        <c:axPos val="b"/>
        <c:majorTickMark val="out"/>
        <c:minorTickMark val="none"/>
        <c:tickLblPos val="nextTo"/>
        <c:crossAx val="95048832"/>
        <c:crosses val="autoZero"/>
        <c:auto val="1"/>
        <c:lblAlgn val="ctr"/>
        <c:lblOffset val="100"/>
        <c:noMultiLvlLbl val="0"/>
      </c:catAx>
      <c:valAx>
        <c:axId val="9504883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950306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2510910621653621"/>
          <c:y val="0.39284945421687101"/>
          <c:w val="0.16389440717536627"/>
          <c:h val="0.27866845714296751"/>
        </c:manualLayout>
      </c:layout>
      <c:overlay val="0"/>
      <c:txPr>
        <a:bodyPr/>
        <a:lstStyle/>
        <a:p>
          <a:pPr>
            <a:defRPr sz="1400">
              <a:solidFill>
                <a:srgbClr val="0033CC"/>
              </a:solidFill>
            </a:defRPr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solidFill>
                  <a:srgbClr val="0033CC"/>
                </a:solidFill>
              </a:defRPr>
            </a:pPr>
            <a:r>
              <a:rPr lang="ru-RU" sz="1200">
                <a:solidFill>
                  <a:srgbClr val="0033CC"/>
                </a:solidFill>
              </a:rPr>
              <a:t>Средний балл</a:t>
            </a:r>
            <a:endParaRPr lang="en-US" sz="1200">
              <a:solidFill>
                <a:srgbClr val="0033CC"/>
              </a:solidFill>
            </a:endParaRPr>
          </a:p>
        </c:rich>
      </c:tx>
      <c:layout/>
      <c:overlay val="0"/>
    </c:title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1"/>
        <c:ser>
          <c:idx val="0"/>
          <c:order val="0"/>
          <c:tx>
            <c:strRef>
              <c:f>общий!$B$2</c:f>
              <c:strCache>
                <c:ptCount val="1"/>
                <c:pt idx="0">
                  <c:v>12.09.14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559454191033138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1.0396361273554254E-2"/>
                  <c:y val="-2.2988505747126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2.3391812865497002E-2"/>
                  <c:y val="4.597701149425287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общий!$A$7:$A$11</c:f>
              <c:strCache>
                <c:ptCount val="5"/>
                <c:pt idx="0">
                  <c:v>11 Г -  рус.</c:v>
                </c:pt>
                <c:pt idx="1">
                  <c:v>11 Ә - каз.</c:v>
                </c:pt>
                <c:pt idx="2">
                  <c:v>11 А - каз. </c:v>
                </c:pt>
                <c:pt idx="3">
                  <c:v>11 В - рус.</c:v>
                </c:pt>
                <c:pt idx="4">
                  <c:v>11 Б - каз.</c:v>
                </c:pt>
              </c:strCache>
            </c:strRef>
          </c:cat>
          <c:val>
            <c:numRef>
              <c:f>общий!$B$7:$B$11</c:f>
              <c:numCache>
                <c:formatCode>0.00</c:formatCode>
                <c:ptCount val="5"/>
                <c:pt idx="0">
                  <c:v>75.5</c:v>
                </c:pt>
                <c:pt idx="1">
                  <c:v>67.2</c:v>
                </c:pt>
                <c:pt idx="2">
                  <c:v>60.857142857142733</c:v>
                </c:pt>
                <c:pt idx="3">
                  <c:v>58.14</c:v>
                </c:pt>
                <c:pt idx="4">
                  <c:v>58.111111111111114</c:v>
                </c:pt>
              </c:numCache>
            </c:numRef>
          </c:val>
        </c:ser>
        <c:ser>
          <c:idx val="1"/>
          <c:order val="1"/>
          <c:tx>
            <c:strRef>
              <c:f>общий!$C$2</c:f>
              <c:strCache>
                <c:ptCount val="1"/>
                <c:pt idx="0">
                  <c:v>27.09.14</c:v>
                </c:pt>
              </c:strCache>
            </c:strRef>
          </c:tx>
          <c:invertIfNegative val="0"/>
          <c:val>
            <c:numRef>
              <c:f>общий!$C$7:$C$11</c:f>
              <c:numCache>
                <c:formatCode>General</c:formatCode>
                <c:ptCount val="5"/>
                <c:pt idx="0">
                  <c:v>66.430000000000007</c:v>
                </c:pt>
                <c:pt idx="1">
                  <c:v>55.75</c:v>
                </c:pt>
                <c:pt idx="2">
                  <c:v>54.290000000000013</c:v>
                </c:pt>
                <c:pt idx="3">
                  <c:v>62.67</c:v>
                </c:pt>
                <c:pt idx="4">
                  <c:v>53.56</c:v>
                </c:pt>
              </c:numCache>
            </c:numRef>
          </c:val>
        </c:ser>
        <c:ser>
          <c:idx val="2"/>
          <c:order val="2"/>
          <c:tx>
            <c:strRef>
              <c:f>общий!$D$2</c:f>
              <c:strCache>
                <c:ptCount val="1"/>
                <c:pt idx="0">
                  <c:v>11.10.14</c:v>
                </c:pt>
              </c:strCache>
            </c:strRef>
          </c:tx>
          <c:invertIfNegative val="0"/>
          <c:val>
            <c:numRef>
              <c:f>общий!$D$7:$D$11</c:f>
              <c:numCache>
                <c:formatCode>0.00</c:formatCode>
                <c:ptCount val="5"/>
                <c:pt idx="0">
                  <c:v>64</c:v>
                </c:pt>
                <c:pt idx="1">
                  <c:v>53.63</c:v>
                </c:pt>
                <c:pt idx="2">
                  <c:v>59.17</c:v>
                </c:pt>
                <c:pt idx="3">
                  <c:v>64.86</c:v>
                </c:pt>
                <c:pt idx="4">
                  <c:v>49.63</c:v>
                </c:pt>
              </c:numCache>
            </c:numRef>
          </c:val>
        </c:ser>
        <c:ser>
          <c:idx val="3"/>
          <c:order val="3"/>
          <c:tx>
            <c:strRef>
              <c:f>общий!$E$2</c:f>
              <c:strCache>
                <c:ptCount val="1"/>
                <c:pt idx="0">
                  <c:v>27.10.14</c:v>
                </c:pt>
              </c:strCache>
            </c:strRef>
          </c:tx>
          <c:invertIfNegative val="0"/>
          <c:val>
            <c:numRef>
              <c:f>общий!$E$7:$E$11</c:f>
              <c:numCache>
                <c:formatCode>General</c:formatCode>
                <c:ptCount val="5"/>
                <c:pt idx="0">
                  <c:v>67.290000000000006</c:v>
                </c:pt>
                <c:pt idx="1">
                  <c:v>55.78</c:v>
                </c:pt>
                <c:pt idx="2">
                  <c:v>56.67</c:v>
                </c:pt>
                <c:pt idx="3">
                  <c:v>61.290000000000013</c:v>
                </c:pt>
                <c:pt idx="4">
                  <c:v>62.220000000000013</c:v>
                </c:pt>
              </c:numCache>
            </c:numRef>
          </c:val>
        </c:ser>
        <c:ser>
          <c:idx val="4"/>
          <c:order val="4"/>
          <c:tx>
            <c:strRef>
              <c:f>общий!$F$2</c:f>
              <c:strCache>
                <c:ptCount val="1"/>
                <c:pt idx="0">
                  <c:v>11.11.14</c:v>
                </c:pt>
              </c:strCache>
            </c:strRef>
          </c:tx>
          <c:invertIfNegative val="0"/>
          <c:val>
            <c:numRef>
              <c:f>общий!$F$7:$F$11</c:f>
              <c:numCache>
                <c:formatCode>0.00</c:formatCode>
                <c:ptCount val="5"/>
                <c:pt idx="0">
                  <c:v>76.75</c:v>
                </c:pt>
                <c:pt idx="1">
                  <c:v>74.5</c:v>
                </c:pt>
                <c:pt idx="2">
                  <c:v>62.4</c:v>
                </c:pt>
                <c:pt idx="3">
                  <c:v>63.857142857142733</c:v>
                </c:pt>
                <c:pt idx="4">
                  <c:v>65.333333333333258</c:v>
                </c:pt>
              </c:numCache>
            </c:numRef>
          </c:val>
        </c:ser>
        <c:ser>
          <c:idx val="5"/>
          <c:order val="5"/>
          <c:tx>
            <c:strRef>
              <c:f>общий!$G$2</c:f>
              <c:strCache>
                <c:ptCount val="1"/>
                <c:pt idx="0">
                  <c:v>2.12.14</c:v>
                </c:pt>
              </c:strCache>
            </c:strRef>
          </c:tx>
          <c:invertIfNegative val="0"/>
          <c:val>
            <c:numRef>
              <c:f>общий!$G$7:$G$11</c:f>
              <c:numCache>
                <c:formatCode>General</c:formatCode>
                <c:ptCount val="5"/>
                <c:pt idx="0">
                  <c:v>65.38</c:v>
                </c:pt>
                <c:pt idx="1">
                  <c:v>65.56</c:v>
                </c:pt>
                <c:pt idx="2">
                  <c:v>68.669999999999987</c:v>
                </c:pt>
                <c:pt idx="3">
                  <c:v>74</c:v>
                </c:pt>
                <c:pt idx="4">
                  <c:v>63.78</c:v>
                </c:pt>
              </c:numCache>
            </c:numRef>
          </c:val>
        </c:ser>
        <c:ser>
          <c:idx val="6"/>
          <c:order val="6"/>
          <c:tx>
            <c:strRef>
              <c:f>общий!$H$2</c:f>
              <c:strCache>
                <c:ptCount val="1"/>
                <c:pt idx="0">
                  <c:v>15.12.2014</c:v>
                </c:pt>
              </c:strCache>
            </c:strRef>
          </c:tx>
          <c:invertIfNegative val="0"/>
          <c:dLbls>
            <c:dLbl>
              <c:idx val="2"/>
              <c:layout>
                <c:manualLayout>
                  <c:x val="-6.2929995830268391E-3"/>
                  <c:y val="-4.25664220526794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общий!$H$7:$H$11</c:f>
              <c:numCache>
                <c:formatCode>General</c:formatCode>
                <c:ptCount val="5"/>
                <c:pt idx="0">
                  <c:v>72.38</c:v>
                </c:pt>
                <c:pt idx="1">
                  <c:v>74.669999999999987</c:v>
                </c:pt>
                <c:pt idx="2">
                  <c:v>64.669999999999987</c:v>
                </c:pt>
                <c:pt idx="3">
                  <c:v>76.2</c:v>
                </c:pt>
                <c:pt idx="4">
                  <c:v>64.33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6248192"/>
        <c:axId val="96249728"/>
        <c:axId val="0"/>
      </c:bar3DChart>
      <c:catAx>
        <c:axId val="9624819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ru-RU"/>
          </a:p>
        </c:txPr>
        <c:crossAx val="96249728"/>
        <c:crosses val="autoZero"/>
        <c:auto val="1"/>
        <c:lblAlgn val="ctr"/>
        <c:lblOffset val="100"/>
        <c:noMultiLvlLbl val="0"/>
      </c:catAx>
      <c:valAx>
        <c:axId val="96249728"/>
        <c:scaling>
          <c:orientation val="minMax"/>
        </c:scaling>
        <c:delete val="0"/>
        <c:axPos val="l"/>
        <c:numFmt formatCode="0.00" sourceLinked="1"/>
        <c:majorTickMark val="out"/>
        <c:minorTickMark val="none"/>
        <c:tickLblPos val="nextTo"/>
        <c:crossAx val="9624819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 baseline="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EFC840-99F9-41D8-A47E-34F18AFA862D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6EE43-46FD-423B-9311-A40B12CFA18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0500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k-KZ" smtClean="0"/>
          </a:p>
          <a:p>
            <a:endParaRPr lang="ru-RU" smtClean="0"/>
          </a:p>
        </p:txBody>
      </p:sp>
      <p:sp>
        <p:nvSpPr>
          <p:cNvPr id="194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DB44090-C071-4642-A962-25BC7EF8F7D5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96EE43-46FD-423B-9311-A40B12CFA18B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078B-9866-4900-9EEF-929471B45FC0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A7078B-9866-4900-9EEF-929471B45FC0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0EA4FFD9-4B74-4F13-ACFD-9F2144E327A0}" type="datetimeFigureOut">
              <a:rPr lang="ru-RU" smtClean="0"/>
              <a:pPr/>
              <a:t>18.03.2015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48AF6CB-F5E0-4B7C-87C7-136E670B4BE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ransition>
    <p:dissolv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yandex.kz/images/search?viewport=wide&amp;text=%D1%80%D0%B8%D1%81%D1%83%D0%BD%D0%BA%D0%B8%20%D0%BD%D0%B0%D1%83%D1%87%D0%BD%D1%8B%D0%B5%20%D0%BF%D1%80%D0%BE%D0%B5%D0%BA%D1%82%D1%8B&amp;img_url=http://www.prometeus.nsc.ru/archives/exhibit2/effsci.jpg&amp;pos=0&amp;uinfo=sw-1188-sh-668-ww-1084-wh-578-pd-1.149999976158142-wp-16x9_1366x768&amp;rpt=simage&amp;_=1419621763725&amp;pin=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9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image" Target="../media/image33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27.jpeg"/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2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27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7.jpeg"/><Relationship Id="rId4" Type="http://schemas.openxmlformats.org/officeDocument/2006/relationships/image" Target="../media/image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C:\Users\Gulnara_S\Desktop\Panoram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476251"/>
            <a:ext cx="8713788" cy="12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extBox 27"/>
          <p:cNvSpPr txBox="1"/>
          <p:nvPr/>
        </p:nvSpPr>
        <p:spPr>
          <a:xfrm>
            <a:off x="1079500" y="188913"/>
            <a:ext cx="8064500" cy="4302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2200" b="1">
                <a:solidFill>
                  <a:srgbClr val="003C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Әл-Фараби атындағы Қазақ ұлттық университеті </a:t>
            </a:r>
            <a:endParaRPr lang="ru-RU" sz="2200" b="1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9220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8604"/>
            <a:ext cx="1357290" cy="128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1331913" y="2276475"/>
            <a:ext cx="6769100" cy="2665413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2267744" y="3861048"/>
            <a:ext cx="5688012" cy="742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200" b="1" smtClean="0">
                <a:solidFill>
                  <a:srgbClr val="0033CC"/>
                </a:solidFill>
                <a:latin typeface="Kz Times New Roman" pitchFamily="18" charset="0"/>
                <a:cs typeface="Kz Times New Roman" pitchFamily="18" charset="0"/>
              </a:rPr>
              <a:t>ПРОФИЛЬН</a:t>
            </a:r>
            <a:r>
              <a:rPr lang="ru-RU" sz="3200" b="1" smtClean="0">
                <a:solidFill>
                  <a:srgbClr val="0033CC"/>
                </a:solidFill>
                <a:latin typeface="Kz Times New Roman" pitchFamily="18" charset="0"/>
                <a:cs typeface="Kz Times New Roman" pitchFamily="18" charset="0"/>
              </a:rPr>
              <a:t>АЯ</a:t>
            </a:r>
            <a:r>
              <a:rPr lang="ru-RU" sz="3200" b="1" smtClean="0">
                <a:solidFill>
                  <a:srgbClr val="0033CC"/>
                </a:solidFill>
                <a:latin typeface="Kz Times New Roman" pitchFamily="18" charset="0"/>
                <a:cs typeface="Kz Times New Roman" pitchFamily="18" charset="0"/>
              </a:rPr>
              <a:t> ШКОЛА</a:t>
            </a:r>
            <a:endParaRPr lang="ru-RU" sz="3200" b="1" dirty="0">
              <a:solidFill>
                <a:srgbClr val="0033CC"/>
              </a:solidFill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9219" name="Рисунок 4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1714489"/>
            <a:ext cx="1980331" cy="1980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1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3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2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7790712" cy="1143000"/>
          </a:xfrm>
        </p:spPr>
        <p:txBody>
          <a:bodyPr/>
          <a:lstStyle/>
          <a:p>
            <a:pPr algn="ctr"/>
            <a:r>
              <a:rPr lang="ru-RU" sz="4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«Человек и мир»</a:t>
            </a:r>
            <a:endParaRPr lang="ru-RU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8662" y="1285860"/>
            <a:ext cx="4357718" cy="531149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проекте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«Человек и мир» приняли участие 5 учащихся профильной школы. </a:t>
            </a:r>
          </a:p>
          <a:p>
            <a:pPr algn="ctr">
              <a:buNone/>
            </a:pPr>
            <a:endParaRPr lang="ru-RU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Денежной премией в размере удостоена 10.000 тенге  ученица 11 «А» класса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Адильхан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Айзада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занявшее 3 место. </a:t>
            </a:r>
          </a:p>
          <a:p>
            <a:endParaRPr lang="ru-RU" dirty="0"/>
          </a:p>
        </p:txBody>
      </p:sp>
      <p:pic>
        <p:nvPicPr>
          <p:cNvPr id="4" name="Содержимое 3" descr="I &amp; Society.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14942" y="1214422"/>
            <a:ext cx="3929058" cy="542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357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704088"/>
            <a:ext cx="7715304" cy="938962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11-12 декабря   прошел районный, городской  этап олимпиады по общеобразовательным предметам, в котором приняли участие 29 учеников. По результатам районной олимпиады определены следующие победители- участники: 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endParaRPr lang="ru-RU" dirty="0"/>
          </a:p>
        </p:txBody>
      </p:sp>
      <p:pic>
        <p:nvPicPr>
          <p:cNvPr id="4" name="Содержимое 3" descr="Иванова Даша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6116" y="1785926"/>
            <a:ext cx="2808312" cy="33860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4282" y="5072074"/>
            <a:ext cx="278608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По предмету география </a:t>
            </a:r>
            <a:r>
              <a:rPr lang="ru-RU" b="1" i="1" dirty="0" err="1" smtClean="0">
                <a:solidFill>
                  <a:srgbClr val="0033CC"/>
                </a:solidFill>
              </a:rPr>
              <a:t>Нурдыльда</a:t>
            </a:r>
            <a:r>
              <a:rPr lang="ru-RU" b="1" i="1" dirty="0" smtClean="0">
                <a:solidFill>
                  <a:srgbClr val="0033CC"/>
                </a:solidFill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</a:rPr>
              <a:t>Аружан</a:t>
            </a:r>
            <a:r>
              <a:rPr lang="ru-RU" b="1" i="1" dirty="0" smtClean="0">
                <a:solidFill>
                  <a:srgbClr val="0033CC"/>
                </a:solidFill>
              </a:rPr>
              <a:t> награждена Дипломом 3-й степени (преподаватель </a:t>
            </a:r>
            <a:r>
              <a:rPr lang="ru-RU" b="1" i="1" dirty="0" err="1" smtClean="0">
                <a:solidFill>
                  <a:srgbClr val="0033CC"/>
                </a:solidFill>
              </a:rPr>
              <a:t>Куанбаев</a:t>
            </a:r>
            <a:r>
              <a:rPr lang="ru-RU" b="1" i="1" dirty="0" smtClean="0">
                <a:solidFill>
                  <a:srgbClr val="0033CC"/>
                </a:solidFill>
              </a:rPr>
              <a:t> Н.Ш</a:t>
            </a:r>
            <a:r>
              <a:rPr lang="ru-RU" b="1" i="1" dirty="0" smtClean="0">
                <a:solidFill>
                  <a:srgbClr val="002060"/>
                </a:solidFill>
              </a:rPr>
              <a:t>.)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5103674"/>
            <a:ext cx="309634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По предмету казахский язык </a:t>
            </a:r>
            <a:r>
              <a:rPr lang="ru-RU" b="1" i="1" dirty="0" err="1" smtClean="0">
                <a:solidFill>
                  <a:srgbClr val="0033CC"/>
                </a:solidFill>
              </a:rPr>
              <a:t>Сатыбалдиев</a:t>
            </a:r>
            <a:r>
              <a:rPr lang="ru-RU" b="1" i="1" dirty="0" smtClean="0">
                <a:solidFill>
                  <a:srgbClr val="0033CC"/>
                </a:solidFill>
              </a:rPr>
              <a:t> </a:t>
            </a:r>
            <a:r>
              <a:rPr lang="ru-RU" b="1" i="1" dirty="0" err="1" smtClean="0">
                <a:solidFill>
                  <a:srgbClr val="0033CC"/>
                </a:solidFill>
              </a:rPr>
              <a:t>Куат</a:t>
            </a:r>
            <a:r>
              <a:rPr lang="ru-RU" b="1" i="1" dirty="0" smtClean="0">
                <a:solidFill>
                  <a:srgbClr val="0033CC"/>
                </a:solidFill>
              </a:rPr>
              <a:t>, Ибрагимова Саида отмечены Похвальной грамотой (преподаватель </a:t>
            </a:r>
            <a:r>
              <a:rPr lang="ru-RU" b="1" i="1" dirty="0" err="1" smtClean="0">
                <a:solidFill>
                  <a:srgbClr val="0033CC"/>
                </a:solidFill>
              </a:rPr>
              <a:t>Удуримова</a:t>
            </a:r>
            <a:r>
              <a:rPr lang="ru-RU" b="1" i="1" dirty="0" smtClean="0">
                <a:solidFill>
                  <a:srgbClr val="0033CC"/>
                </a:solidFill>
              </a:rPr>
              <a:t> Ш.С.)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300192" y="5085184"/>
            <a:ext cx="284380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По предмету история Казахстана Рамазан </a:t>
            </a:r>
            <a:r>
              <a:rPr lang="ru-RU" b="1" i="1" dirty="0" err="1" smtClean="0">
                <a:solidFill>
                  <a:srgbClr val="0033CC"/>
                </a:solidFill>
              </a:rPr>
              <a:t>Алибек</a:t>
            </a:r>
            <a:r>
              <a:rPr lang="ru-RU" b="1" i="1" dirty="0" smtClean="0">
                <a:solidFill>
                  <a:srgbClr val="0033CC"/>
                </a:solidFill>
              </a:rPr>
              <a:t> награжден Дипломом 3-й степени </a:t>
            </a:r>
          </a:p>
          <a:p>
            <a:pPr lvl="0"/>
            <a:r>
              <a:rPr lang="ru-RU" b="1" i="1" dirty="0" smtClean="0">
                <a:solidFill>
                  <a:srgbClr val="0033CC"/>
                </a:solidFill>
              </a:rPr>
              <a:t>( преподаватель </a:t>
            </a:r>
            <a:r>
              <a:rPr lang="ru-RU" b="1" i="1" dirty="0" err="1" smtClean="0">
                <a:solidFill>
                  <a:srgbClr val="0033CC"/>
                </a:solidFill>
              </a:rPr>
              <a:t>Зулькапыль.Д</a:t>
            </a:r>
            <a:r>
              <a:rPr lang="ru-RU" b="1" i="1" dirty="0" smtClean="0">
                <a:solidFill>
                  <a:srgbClr val="0033CC"/>
                </a:solidFill>
              </a:rPr>
              <a:t>.)</a:t>
            </a:r>
            <a:endParaRPr lang="ru-RU" b="1" i="1" dirty="0">
              <a:solidFill>
                <a:srgbClr val="0033CC"/>
              </a:solidFill>
            </a:endParaRPr>
          </a:p>
        </p:txBody>
      </p:sp>
      <p:pic>
        <p:nvPicPr>
          <p:cNvPr id="95242" name="Picture 10" descr="Грамота, диплом, подарочный сертификат - набор шаблонов Все для фотошо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785927"/>
            <a:ext cx="2808312" cy="3357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0" descr="Грамота, диплом, подарочный сертификат - набор шаблонов Все для фотошоп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15074" y="1785927"/>
            <a:ext cx="2736304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1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1428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5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8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00100" y="214290"/>
            <a:ext cx="7686700" cy="207170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Учащиеся профильной школы активно приняли участие  в интеллектуальном марафоне  «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Акбота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», проходившем среди учащихся 10-х классов. Все участники в количестве 11 учеников были отмечены сертификатами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ТОО &quot;Finex-Audit&quot; - юридические услуги в области налогообложения, налоговые консультации, правоотношения. Уральск, Казахстан.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2976" y="2348880"/>
            <a:ext cx="7488832" cy="450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7864" y="980728"/>
            <a:ext cx="5338936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Турнир </a:t>
            </a:r>
            <a:b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«Бизнес - акула»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Характеристика предсталениена учителя географии на грамоту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071546"/>
            <a:ext cx="2847259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707904" y="692696"/>
            <a:ext cx="5256584" cy="5400600"/>
          </a:xfrm>
          <a:prstGeom prst="rect">
            <a:avLst/>
          </a:prstGeom>
        </p:spPr>
        <p:txBody>
          <a:bodyPr vert="horz" lIns="0" rIns="0" bIns="0" anchor="b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2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У</a:t>
            </a: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чащиеся 11-х классов подали заявки  на участие в турнире для старшеклассников  «Бизнес-акула». Всего приняли участие 6 учеников.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Результаты по турниру  будут определены во 2 полугодии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7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( январь). </a:t>
            </a:r>
            <a: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ru-RU" sz="5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ru-RU" sz="5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142976" cy="100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14876" y="1428736"/>
            <a:ext cx="4429124" cy="4714908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 городском конкурсе защиты научных проектов были представлены 5 работ по следующим секциям: </a:t>
            </a:r>
            <a:b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1. Биология </a:t>
            </a:r>
            <a:b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2. Физика</a:t>
            </a:r>
            <a:b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3. Математика</a:t>
            </a:r>
            <a:b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4. Прикладная математика</a:t>
            </a:r>
            <a:b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5. Механика</a:t>
            </a:r>
            <a:r>
              <a:rPr lang="ru-RU" b="1" dirty="0" smtClean="0">
                <a:solidFill>
                  <a:srgbClr val="0033CC"/>
                </a:solidFill>
              </a:rPr>
              <a:t/>
            </a:r>
            <a:br>
              <a:rPr lang="ru-RU" b="1" dirty="0" smtClean="0">
                <a:solidFill>
                  <a:srgbClr val="0033CC"/>
                </a:solidFill>
              </a:rPr>
            </a:br>
            <a:endParaRPr lang="ru-RU" b="1" dirty="0">
              <a:solidFill>
                <a:srgbClr val="0033CC"/>
              </a:solidFill>
            </a:endParaRPr>
          </a:p>
        </p:txBody>
      </p:sp>
      <p:pic>
        <p:nvPicPr>
          <p:cNvPr id="4" name="Содержимое 3" descr="http://im1-tub-kz.yandex.net/i?id=335e7fc20e01eb66b566e31c9b48c242-142-144&amp;n=21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7715250" y="0"/>
            <a:ext cx="1428750" cy="14287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6258" name="Picture 2" descr="Кафедра педагогики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052736"/>
            <a:ext cx="3714776" cy="5805264"/>
          </a:xfrm>
          <a:prstGeom prst="rect">
            <a:avLst/>
          </a:prstGeom>
          <a:noFill/>
        </p:spPr>
      </p:pic>
      <p:pic>
        <p:nvPicPr>
          <p:cNvPr id="6" name="Рисунок 16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1071538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2786050" y="285728"/>
            <a:ext cx="400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 науки </a:t>
            </a:r>
            <a:endParaRPr kumimoji="0" lang="ru-RU" sz="2800" b="1" i="0" u="none" strike="noStrike" cap="all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857752" y="1285860"/>
            <a:ext cx="4286248" cy="557214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отборочный тур прошли 4 работы, которые участвовали в городском конкурсе научных проектов</a:t>
            </a:r>
            <a:r>
              <a:rPr lang="ru-RU" sz="2700" b="1" i="1" dirty="0" smtClean="0">
                <a:solidFill>
                  <a:srgbClr val="0033CC"/>
                </a:solidFill>
              </a:rPr>
              <a:t>. </a:t>
            </a:r>
            <a:r>
              <a:rPr lang="ru-RU" sz="2700" b="1" dirty="0" smtClean="0">
                <a:solidFill>
                  <a:srgbClr val="0033CC"/>
                </a:solidFill>
              </a:rPr>
              <a:t/>
            </a:r>
            <a:br>
              <a:rPr lang="ru-RU" sz="2700" b="1" dirty="0" smtClean="0">
                <a:solidFill>
                  <a:srgbClr val="0033CC"/>
                </a:solidFill>
              </a:rPr>
            </a:br>
            <a:r>
              <a:rPr lang="ru-RU" sz="2700" b="1" dirty="0" smtClean="0">
                <a:solidFill>
                  <a:srgbClr val="0033CC"/>
                </a:solidFill>
              </a:rPr>
              <a:t/>
            </a:r>
            <a:br>
              <a:rPr lang="ru-RU" sz="2700" b="1" dirty="0" smtClean="0">
                <a:solidFill>
                  <a:srgbClr val="0033CC"/>
                </a:solidFill>
              </a:rPr>
            </a:br>
            <a:r>
              <a:rPr lang="ru-RU" sz="2700" b="1" dirty="0" smtClean="0">
                <a:solidFill>
                  <a:srgbClr val="0033CC"/>
                </a:solidFill>
              </a:rPr>
              <a:t/>
            </a:r>
            <a:br>
              <a:rPr lang="ru-RU" sz="2700" b="1" dirty="0" smtClean="0">
                <a:solidFill>
                  <a:srgbClr val="0033CC"/>
                </a:solidFill>
              </a:rPr>
            </a:b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Ученики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Нурдылда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Аружан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 Каримов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Адиль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награждены Почетной грамотой Управления образования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г.Алматы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в секции: Прикладная математика. Руководитель-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Атамбекова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Г.К. 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16" descr="E:\лог_н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298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7" name="Picture 1" descr="C:\Users\admin\Downloads\image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000108"/>
            <a:ext cx="3857652" cy="5857892"/>
          </a:xfrm>
          <a:prstGeom prst="rect">
            <a:avLst/>
          </a:prstGeom>
          <a:noFill/>
        </p:spPr>
      </p:pic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2786050" y="285728"/>
            <a:ext cx="400052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Мир науки </a:t>
            </a:r>
            <a:endParaRPr kumimoji="0" lang="ru-RU" sz="2800" b="1" i="0" u="none" strike="noStrike" cap="all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785786" y="714356"/>
            <a:ext cx="7643866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kk-KZ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  воспитательной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деятельности</a:t>
            </a:r>
            <a:r>
              <a:rPr lang="kk-KZ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1214414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071538" y="1357298"/>
            <a:ext cx="7858180" cy="7143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2. Гражданско-патриотическое и общественно-политическое воспитание</a:t>
            </a:r>
            <a:r>
              <a:rPr lang="ru-RU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071538" y="2214554"/>
            <a:ext cx="7858180" cy="7143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1. Организационная и координирующая работа с классными руководителями, старостами классов, студенческим советом</a:t>
            </a:r>
            <a:endParaRPr lang="ru-RU" sz="2000" dirty="0">
              <a:solidFill>
                <a:srgbClr val="0033CC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71538" y="3071810"/>
            <a:ext cx="7858180" cy="500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3. Духовно-нравственное воспитание.</a:t>
            </a:r>
            <a:endParaRPr lang="ru-RU" sz="2000" b="1" dirty="0">
              <a:solidFill>
                <a:srgbClr val="0033CC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71538" y="3714752"/>
            <a:ext cx="7858180" cy="500066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4. Культурно-массовое воспитание. 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1538" y="4357694"/>
            <a:ext cx="7858180" cy="51911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5. Физическое воспитание, формирование здорового образа жизни.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71538" y="5072074"/>
            <a:ext cx="7858180" cy="571504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6. Правовое  воспитание.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000100" y="5929330"/>
            <a:ext cx="7858180" cy="64294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7. Профессиональное воспитание.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5720" y="142852"/>
            <a:ext cx="88582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Воспитательная работа велась по следующим направлениям</a:t>
            </a: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ru-RU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>
            <a:off x="285720" y="1428736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85720" y="4357694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285720" y="3143248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285720" y="3714752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285720" y="5143512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право 16"/>
          <p:cNvSpPr/>
          <p:nvPr/>
        </p:nvSpPr>
        <p:spPr>
          <a:xfrm>
            <a:off x="214282" y="6072206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17"/>
          <p:cNvSpPr/>
          <p:nvPr/>
        </p:nvSpPr>
        <p:spPr>
          <a:xfrm>
            <a:off x="285720" y="2285992"/>
            <a:ext cx="71438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20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2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4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1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1538" y="500042"/>
            <a:ext cx="7615262" cy="407196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Гражданско-патриотическое и общественно-политическое воспитание.</a:t>
            </a:r>
            <a:endParaRPr lang="ru-RU" b="1" dirty="0">
              <a:solidFill>
                <a:srgbClr val="FF0000"/>
              </a:solidFill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3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52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14414" y="214290"/>
            <a:ext cx="7786742" cy="2143140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kk-KZ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рошел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семинар в рамках форума </a:t>
            </a:r>
            <a:b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«Новая парадигма устойчивого человеческого развития </a:t>
            </a:r>
            <a:r>
              <a:rPr lang="ru-RU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G-Global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– формат глобального диалога», подготовленный преподавателем географии </a:t>
            </a:r>
            <a:r>
              <a:rPr lang="ru-RU" sz="24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Куанбаевым</a:t>
            </a: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Н.Ш.</a:t>
            </a:r>
            <a:endParaRPr lang="ru-RU" sz="24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1746" name="Picture 2" descr="C:\Users\admin\Desktop\316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2428868"/>
            <a:ext cx="4071966" cy="41434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7" name="Picture 3" descr="C:\Users\admin\Desktop\316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357430"/>
            <a:ext cx="3929090" cy="4214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476375" y="260350"/>
            <a:ext cx="727392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Әл-Фараби атындағы Қазақ ұлттық университ</a:t>
            </a:r>
            <a:r>
              <a:rPr lang="kk-KZ" sz="2400" b="1" dirty="0">
                <a:solidFill>
                  <a:srgbClr val="003CB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еті </a:t>
            </a:r>
            <a:endParaRPr lang="ru-RU" sz="2400" b="1" dirty="0">
              <a:solidFill>
                <a:srgbClr val="003CB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pic>
        <p:nvPicPr>
          <p:cNvPr id="10244" name="Рисунок 16" descr="E:\лог_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0"/>
            <a:ext cx="9286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1714480" y="1714488"/>
          <a:ext cx="6192688" cy="3696776"/>
        </p:xfrm>
        <a:graphic>
          <a:graphicData uri="http://schemas.openxmlformats.org/drawingml/2006/table">
            <a:tbl>
              <a:tblPr/>
              <a:tblGrid>
                <a:gridCol w="936103"/>
                <a:gridCol w="3038105"/>
                <a:gridCol w="1347420"/>
                <a:gridCol w="871060"/>
              </a:tblGrid>
              <a:tr h="766986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Качественный состав  преподавателей Профильной школы </a:t>
                      </a:r>
                      <a:endParaRPr lang="ru-RU" sz="2800" b="1" i="0" u="none" strike="noStrike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7891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 </a:t>
                      </a:r>
                      <a:r>
                        <a:rPr lang="ru-RU" sz="1400" b="1" i="0" u="none" strike="noStrike" dirty="0" err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ru-RU" sz="1400" b="1" i="0" u="none" strike="noStrike" dirty="0" err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Квалификация преподавателей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2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Кол-во преподавателей</a:t>
                      </a:r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t"/>
                      <a:r>
                        <a:rPr lang="ru-RU" sz="12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2014-2015 </a:t>
                      </a:r>
                      <a:r>
                        <a:rPr lang="ru-RU" sz="1200" b="1" i="0" u="none" strike="noStrike" dirty="0" err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гг</a:t>
                      </a:r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2665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Высшая  категория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І- категория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ІІ -категория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16%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Магистранты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Без </a:t>
                      </a:r>
                      <a:r>
                        <a:rPr lang="kk-KZ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категории 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2298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0739"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0293" name="Рисунок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86380" y="857232"/>
            <a:ext cx="3500462" cy="5357850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18 ноября 2014 года в Профильной школе </a:t>
            </a:r>
            <a:r>
              <a:rPr lang="ru-RU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Каз</a:t>
            </a:r>
            <a: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НУ им. </a:t>
            </a:r>
            <a:r>
              <a:rPr lang="ru-RU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аль-Фараби</a:t>
            </a:r>
            <a: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прошло обсуждение Послания народу Казахстана «</a:t>
            </a:r>
            <a:r>
              <a:rPr lang="ru-RU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Нурлы</a:t>
            </a:r>
            <a: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жол</a:t>
            </a:r>
            <a: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– путь в будущее» Президента нашей страны </a:t>
            </a:r>
            <a:b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Нурсултана </a:t>
            </a:r>
            <a:r>
              <a:rPr lang="ru-RU" sz="27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Абишевича</a:t>
            </a:r>
            <a:r>
              <a:rPr lang="ru-RU" sz="27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Назарбаева.</a:t>
            </a:r>
            <a:endParaRPr lang="ru-RU" sz="27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2770" name="Picture 2" descr="C:\Users\admin\Desktop\31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857232"/>
            <a:ext cx="4000528" cy="2857520"/>
          </a:xfrm>
          <a:prstGeom prst="rect">
            <a:avLst/>
          </a:prstGeom>
          <a:noFill/>
        </p:spPr>
      </p:pic>
      <p:pic>
        <p:nvPicPr>
          <p:cNvPr id="32771" name="Picture 3" descr="C:\Users\admin\Desktop\319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3857628"/>
            <a:ext cx="4357718" cy="2786082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1500166" y="214290"/>
            <a:ext cx="602607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«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Нурлы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жол</a:t>
            </a:r>
            <a:r>
              <a:rPr lang="ru-RU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– путь в будущее» </a:t>
            </a:r>
            <a:endParaRPr lang="ru-RU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928662" y="2821253"/>
            <a:ext cx="8215338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25 ноября в профильной школе прошли выборы президента школы.</a:t>
            </a:r>
            <a:endParaRPr lang="ru-RU" sz="2800" b="1" i="1" dirty="0" smtClean="0">
              <a:ln w="11430"/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3" descr="C:\Users\user\Desktop\голосование\20141125_1422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60648"/>
            <a:ext cx="3782794" cy="2596848"/>
          </a:xfrm>
          <a:prstGeom prst="rect">
            <a:avLst/>
          </a:prstGeom>
          <a:noFill/>
        </p:spPr>
      </p:pic>
      <p:pic>
        <p:nvPicPr>
          <p:cNvPr id="8" name="Picture 4" descr="C:\Users\user\Desktop\голосование\20141125_1427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214842" cy="2558731"/>
          </a:xfrm>
          <a:prstGeom prst="rect">
            <a:avLst/>
          </a:prstGeom>
          <a:noFill/>
        </p:spPr>
      </p:pic>
      <p:pic>
        <p:nvPicPr>
          <p:cNvPr id="30725" name="Picture 5" descr="E:\Новая папка (3)\20141125_144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3857652" cy="2686578"/>
          </a:xfrm>
          <a:prstGeom prst="rect">
            <a:avLst/>
          </a:prstGeom>
          <a:noFill/>
        </p:spPr>
      </p:pic>
      <p:pic>
        <p:nvPicPr>
          <p:cNvPr id="14" name="Picture 6" descr="E:\Новая папка (3)\20141125_14343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24646142" y="-12073046"/>
            <a:ext cx="3786214" cy="2392829"/>
          </a:xfrm>
          <a:prstGeom prst="rect">
            <a:avLst/>
          </a:prstGeom>
          <a:noFill/>
        </p:spPr>
      </p:pic>
      <p:pic>
        <p:nvPicPr>
          <p:cNvPr id="16" name="Picture 6" descr="E:\Новая папка (3)\20141125_14343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00562" y="4000504"/>
            <a:ext cx="4143404" cy="2643206"/>
          </a:xfrm>
          <a:prstGeom prst="rect">
            <a:avLst/>
          </a:prstGeom>
          <a:noFill/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8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9" descr="пгшлпгш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642910" y="3357562"/>
            <a:ext cx="82153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УЧИТЕЛЯ И УЧЕНИКИ ГОЛОСУЮТ ЗА КАНДИДАТОВ НА ПОСТ ПРЕЗИДЕНТА ШКОЛЫ</a:t>
            </a:r>
            <a:endParaRPr lang="ru-R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8369" name="Picture 1" descr="C:\Users\user\Desktop\голосование\20141125_1451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77549"/>
            <a:ext cx="4321050" cy="3080014"/>
          </a:xfrm>
          <a:prstGeom prst="rect">
            <a:avLst/>
          </a:prstGeom>
          <a:noFill/>
        </p:spPr>
      </p:pic>
      <p:pic>
        <p:nvPicPr>
          <p:cNvPr id="58370" name="Picture 2" descr="C:\Users\user\Desktop\голосование\20141125_1452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3520" y="285728"/>
            <a:ext cx="4106198" cy="3000396"/>
          </a:xfrm>
          <a:prstGeom prst="rect">
            <a:avLst/>
          </a:prstGeom>
          <a:noFill/>
        </p:spPr>
      </p:pic>
      <p:pic>
        <p:nvPicPr>
          <p:cNvPr id="8" name="Picture 2" descr="E:\Новая папка (3)\20141125_1450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143356"/>
            <a:ext cx="4286280" cy="2714644"/>
          </a:xfrm>
          <a:prstGeom prst="rect">
            <a:avLst/>
          </a:prstGeom>
          <a:noFill/>
        </p:spPr>
      </p:pic>
      <p:pic>
        <p:nvPicPr>
          <p:cNvPr id="11" name="Picture 3" descr="E:\Новая папка (3)\20141125_14504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4058747"/>
            <a:ext cx="3786214" cy="2799253"/>
          </a:xfrm>
          <a:prstGeom prst="rect">
            <a:avLst/>
          </a:prstGeom>
          <a:noFill/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3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5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6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7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4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28596" y="2821253"/>
            <a:ext cx="8715404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i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28. 11.2014 г. прошла торжественная церемония – инаугурация президента школы</a:t>
            </a:r>
            <a:r>
              <a:rPr lang="ru-RU" sz="28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i="1" dirty="0" smtClean="0">
              <a:ln w="11430"/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Picture 6" descr="E:\Новая папка (3)\20141125_143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46142" y="-12073046"/>
            <a:ext cx="3786214" cy="2392829"/>
          </a:xfrm>
          <a:prstGeom prst="rect">
            <a:avLst/>
          </a:prstGeom>
          <a:noFill/>
        </p:spPr>
      </p:pic>
      <p:pic>
        <p:nvPicPr>
          <p:cNvPr id="34818" name="Picture 2" descr="C:\Users\admin\Desktop\322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14291"/>
            <a:ext cx="3929090" cy="2714643"/>
          </a:xfrm>
          <a:prstGeom prst="rect">
            <a:avLst/>
          </a:prstGeom>
          <a:noFill/>
        </p:spPr>
      </p:pic>
      <p:pic>
        <p:nvPicPr>
          <p:cNvPr id="34819" name="Picture 3" descr="C:\Users\admin\Desktop\321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30133" y="214290"/>
            <a:ext cx="3885271" cy="2643207"/>
          </a:xfrm>
          <a:prstGeom prst="rect">
            <a:avLst/>
          </a:prstGeom>
          <a:noFill/>
        </p:spPr>
      </p:pic>
      <p:pic>
        <p:nvPicPr>
          <p:cNvPr id="34820" name="Picture 4" descr="C:\Users\admin\Desktop\321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5" y="3786191"/>
            <a:ext cx="4357718" cy="2857520"/>
          </a:xfrm>
          <a:prstGeom prst="rect">
            <a:avLst/>
          </a:prstGeom>
          <a:noFill/>
        </p:spPr>
      </p:pic>
      <p:pic>
        <p:nvPicPr>
          <p:cNvPr id="34821" name="Picture 5" descr="C:\Users\admin\Desktop\3214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57752" y="3786190"/>
            <a:ext cx="3929090" cy="2857519"/>
          </a:xfrm>
          <a:prstGeom prst="rect">
            <a:avLst/>
          </a:prstGeom>
          <a:noFill/>
        </p:spPr>
      </p:pic>
      <p:grpSp>
        <p:nvGrpSpPr>
          <p:cNvPr id="9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10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2" name="Picture 6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7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5" name="Picture 8" descr="пгшлпгш"/>
              <p:cNvPicPr>
                <a:picLocks noChangeAspect="1" noChangeArrowheads="1"/>
              </p:cNvPicPr>
              <p:nvPr/>
            </p:nvPicPr>
            <p:blipFill>
              <a:blip r:embed="rId8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1" name="Picture 9" descr="пгшлпгш"/>
            <p:cNvPicPr>
              <a:picLocks noChangeAspect="1" noChangeArrowheads="1"/>
            </p:cNvPicPr>
            <p:nvPr/>
          </p:nvPicPr>
          <p:blipFill>
            <a:blip r:embed="rId8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advClick="0" advTm="12000"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3" y="1928802"/>
            <a:ext cx="83582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Духовно-нравственное и </a:t>
            </a:r>
          </a:p>
          <a:p>
            <a:pPr lvl="0" algn="ctr"/>
            <a:r>
              <a:rPr lang="ru-RU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культурно-массовое воспитание. </a:t>
            </a:r>
          </a:p>
          <a:p>
            <a:endParaRPr lang="ru-RU" dirty="0"/>
          </a:p>
        </p:txBody>
      </p:sp>
      <p:pic>
        <p:nvPicPr>
          <p:cNvPr id="4" name="Рисунок 1" descr="E:\лог_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8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7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7158" y="2786058"/>
            <a:ext cx="8286808" cy="1071570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Экскурсия по кампусу </a:t>
            </a:r>
            <a:r>
              <a:rPr lang="ru-RU" sz="3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КазНУ</a:t>
            </a:r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r>
              <a:rPr lang="ru-RU" sz="36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36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аль-Фараби</a:t>
            </a:r>
            <a:endParaRPr lang="ru-RU" sz="36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2" name="Picture 2" descr="C:\Users\admin\Desktop\index1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214290"/>
            <a:ext cx="3643338" cy="250033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484" name="Picture 4" descr="C:\Users\admin\Desktop\index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214290"/>
            <a:ext cx="3786214" cy="242889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2" descr="C:\Users\admin\Desktop\index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34" y="4071942"/>
            <a:ext cx="3643338" cy="25029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5" name="Picture 3" descr="C:\Users\admin\Desktop\index2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0628" y="4000504"/>
            <a:ext cx="3857652" cy="25717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28728" y="357167"/>
            <a:ext cx="7429552" cy="928694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kk-KZ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языков народов Казахстана 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7" descr="office2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86248" y="2000240"/>
            <a:ext cx="1441450" cy="142876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isometricOffAxis1Righ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C:\Users\admin\Desktop\Новая папка\20140922_1459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643050"/>
            <a:ext cx="3429024" cy="4357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admin\Desktop\Новая папка\20140922_14530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786190"/>
            <a:ext cx="3286148" cy="307181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admin\Desktop\Новая папка\20140922_15005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15008" y="1785926"/>
            <a:ext cx="3428992" cy="392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" descr="E:\лог_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142852"/>
            <a:ext cx="7929618" cy="1214446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сентября в профильной школе состоялось праздничное мероприятие </a:t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«Посвящение в ученики </a:t>
            </a:r>
            <a:r>
              <a:rPr lang="ru-RU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КазНУ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». </a:t>
            </a:r>
            <a:endParaRPr lang="ru-RU" sz="24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C:\Documents and Settings\admin\Рабочий стол\Новая папка (2)\IMG_26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285860"/>
            <a:ext cx="3643338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Documents and Settings\admin\Рабочий стол\Новая папка (2)\IMG_264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4876" y="1285860"/>
            <a:ext cx="407196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928662" y="3643315"/>
            <a:ext cx="35004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Поздравление директора профильной школы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14876" y="3643314"/>
            <a:ext cx="4000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400" b="1" dirty="0" smtClean="0">
                <a:solidFill>
                  <a:srgbClr val="0033CC"/>
                </a:solidFill>
              </a:rPr>
              <a:t>Ученикам вручают значки  с  эмблемой школы</a:t>
            </a:r>
            <a:endParaRPr lang="ru-RU" sz="2400" b="1" dirty="0">
              <a:solidFill>
                <a:srgbClr val="0033CC"/>
              </a:solidFill>
            </a:endParaRPr>
          </a:p>
        </p:txBody>
      </p:sp>
      <p:pic>
        <p:nvPicPr>
          <p:cNvPr id="16" name="Рисунок 15" descr="C:\Documents and Settings\admin\Рабочий стол\Новая папка (2)\IMG_266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28662" y="4214818"/>
            <a:ext cx="3786214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C:\Documents and Settings\admin\Local Settings\Temporary Internet Files\Content.Word\IMG_2734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4429132"/>
            <a:ext cx="4071966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" descr="E:\лог_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786058"/>
            <a:ext cx="7786742" cy="1143008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3 октября 2013года в профильной школе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КазНУ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им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аль-Фараби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, в рамках празднования Дня Учителя </a:t>
            </a:r>
            <a:b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прошёл день дублёра.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C:\Users\admin\Desktop\Новая папка\20141003_1242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285728"/>
            <a:ext cx="3857652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Рисунок 16" descr="C:\Users\admin\Desktop\Новая папка\20141003_1256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85728"/>
            <a:ext cx="3714776" cy="242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8" descr="C:\Users\admin\Desktop\Новая папка\20141003_1324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071942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19" descr="C:\Users\admin\Desktop\Новая папка\20141003_13034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071942"/>
            <a:ext cx="4000528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" descr="E:\лог_н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4290"/>
            <a:ext cx="7786742" cy="1571636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 октября 2013 года состоялся праздничный концерт, посвящённый Дню Учителя. </a:t>
            </a:r>
            <a:r>
              <a:rPr lang="ru-RU" sz="2800" dirty="0" smtClean="0">
                <a:solidFill>
                  <a:srgbClr val="FF0000"/>
                </a:solidFill>
              </a:rPr>
              <a:t/>
            </a:r>
            <a:br>
              <a:rPr lang="ru-RU" sz="2800" dirty="0" smtClean="0">
                <a:solidFill>
                  <a:srgbClr val="FF0000"/>
                </a:solidFill>
              </a:rPr>
            </a:br>
            <a:endParaRPr lang="ru-RU" sz="2800" b="1" i="1" dirty="0">
              <a:solidFill>
                <a:srgbClr val="FF0000"/>
              </a:solidFill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357290" y="5143512"/>
            <a:ext cx="3429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Музыкальное произведение </a:t>
            </a:r>
          </a:p>
          <a:p>
            <a:pPr algn="ctr"/>
            <a:r>
              <a:rPr lang="kk-KZ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от 11 В  класса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504" y="5143512"/>
            <a:ext cx="37862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Сценическое поздравление от  </a:t>
            </a:r>
          </a:p>
          <a:p>
            <a:pPr algn="ctr"/>
            <a:r>
              <a:rPr lang="kk-KZ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11 А класса</a:t>
            </a:r>
            <a:endParaRPr lang="ru-RU" sz="20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C:\Documents and Settings\admin\Local Settings\Temporary Internet Files\Content.Word\IMG_279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857364"/>
            <a:ext cx="3857652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Рисунок 17" descr="C:\Documents and Settings\admin\Local Settings\Temporary Internet Files\Content.Word\IMG_270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34" y="1857364"/>
            <a:ext cx="3857684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Таблица 15"/>
          <p:cNvGraphicFramePr>
            <a:graphicFrameLocks noGrp="1"/>
          </p:cNvGraphicFramePr>
          <p:nvPr/>
        </p:nvGraphicFramePr>
        <p:xfrm>
          <a:off x="1357290" y="1928802"/>
          <a:ext cx="7057404" cy="3123523"/>
        </p:xfrm>
        <a:graphic>
          <a:graphicData uri="http://schemas.openxmlformats.org/drawingml/2006/table">
            <a:tbl>
              <a:tblPr/>
              <a:tblGrid>
                <a:gridCol w="1470415"/>
                <a:gridCol w="1862122"/>
                <a:gridCol w="1301679"/>
                <a:gridCol w="1265520"/>
                <a:gridCol w="1157668"/>
              </a:tblGrid>
              <a:tr h="236442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Контингент учащихся  </a:t>
                      </a:r>
                      <a:endParaRPr lang="en-US" sz="2800" b="1" i="0" u="none" strike="noStrike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Профильной школы</a:t>
                      </a:r>
                      <a:endParaRPr lang="ru-RU" sz="28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442">
                <a:tc gridSpan="5">
                  <a:txBody>
                    <a:bodyPr/>
                    <a:lstStyle/>
                    <a:p>
                      <a:pPr algn="l" fontAlgn="b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8807"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Количество уч-ся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008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Казахское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Русское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36442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644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0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Всего </a:t>
                      </a:r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уч-ся:  на начало учебного года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64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 конец  І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i="0" u="none" strike="noStrike" baseline="0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полуг</a:t>
                      </a:r>
                      <a:r>
                        <a:rPr lang="ru-RU" sz="1600" b="1" i="0" u="none" strike="noStrike" baseline="0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58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264">
                <a:tc vMerge="1">
                  <a:txBody>
                    <a:bodyPr/>
                    <a:lstStyle/>
                    <a:p>
                      <a:pPr algn="ctr" fontAlgn="ctr"/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algn="r" fontAlgn="b"/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19 – 10 </a:t>
                      </a:r>
                      <a:r>
                        <a:rPr lang="ru-RU" sz="16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</a:p>
                    <a:p>
                      <a:pPr algn="ctr" fontAlgn="b"/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  - 11 </a:t>
                      </a:r>
                      <a:r>
                        <a:rPr lang="ru-RU" sz="1600" b="1" i="0" u="none" strike="noStrike" dirty="0" err="1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</a:t>
                      </a:r>
                      <a:r>
                        <a:rPr lang="ru-RU" sz="16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307" name="Рисунок 16" descr="E:\лог_н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5338" y="0"/>
            <a:ext cx="928662" cy="100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308" name="Рисунок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071538" y="285728"/>
            <a:ext cx="73183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Әл-Фараби атындағы Қазақ ұлттық университеті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571480"/>
            <a:ext cx="7643866" cy="1643074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kk-KZ" sz="2400" b="1" dirty="0" smtClean="0"/>
              <a:t> </a:t>
            </a:r>
            <a:r>
              <a:rPr lang="kk-KZ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10 </a:t>
            </a: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октября 2014 года учащиеся профильной школы вместе с преподавателями посетили театр М.Ю.Лермонтова.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Спектакль «Ревизор» Н.В.Гоголя</a:t>
            </a:r>
            <a:br>
              <a:rPr lang="ru-RU" sz="27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700" b="1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C:\Users\admin\Desktop\20141010_18563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2071678"/>
            <a:ext cx="3714776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 descr="C:\Users\admin\Desktop\ФОТО все\Фото На выставке Сафронова\DSC_007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2143116"/>
            <a:ext cx="3929090" cy="4000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428604"/>
            <a:ext cx="7715304" cy="1857388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Прикоснись к вечному!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4 ноября 2014 года  учащиеся и преподаватели   посетили  выставку  работ заслуженного художника РФ –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Никаса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Сафронова под названием «Избранное» </a:t>
            </a:r>
            <a:r>
              <a:rPr lang="ru-RU" sz="2700" dirty="0" smtClean="0"/>
              <a:t> 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Государственном музее искусств имени А.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Кастеева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7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 descr="http://besmart.kz/media/events/images/118/59265.jpg.575x292_q100_crop-smart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571744"/>
            <a:ext cx="4000528" cy="3571900"/>
          </a:xfrm>
          <a:prstGeom prst="rect">
            <a:avLst/>
          </a:prstGeom>
          <a:noFill/>
          <a:ln w="952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17" name="Рисунок 16" descr="http://besmart.kz/media/events/images/118/59269.jpg.575x292_q100_crop-smart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2571744"/>
            <a:ext cx="3643338" cy="3643338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3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1538" y="785794"/>
            <a:ext cx="7643866" cy="1714512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b="1" dirty="0" smtClean="0"/>
              <a:t/>
            </a:r>
            <a:br>
              <a:rPr lang="ru-RU" sz="2800" b="1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400" dirty="0" smtClean="0"/>
              <a:t> </a:t>
            </a:r>
            <a:r>
              <a:rPr lang="ru-RU" sz="3100" b="1" dirty="0" smtClean="0">
                <a:solidFill>
                  <a:srgbClr val="FF0000"/>
                </a:solidFill>
              </a:rPr>
              <a:t/>
            </a:r>
            <a:br>
              <a:rPr lang="ru-RU" sz="3100" b="1" dirty="0" smtClean="0">
                <a:solidFill>
                  <a:srgbClr val="FF0000"/>
                </a:solidFill>
              </a:rPr>
            </a:br>
            <a:r>
              <a:rPr lang="kk-KZ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31 </a:t>
            </a:r>
            <a: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октября  в профильной  школе прошла встреча капитана полиции </a:t>
            </a:r>
            <a:r>
              <a:rPr lang="ru-RU" sz="27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Утегенова</a:t>
            </a:r>
            <a: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Чингиза</a:t>
            </a:r>
            <a: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7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Куанышбековича</a:t>
            </a:r>
            <a: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с учащимися 10-11–</a:t>
            </a:r>
            <a:r>
              <a:rPr lang="ru-RU" sz="2700" b="1" i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х</a:t>
            </a:r>
            <a: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классов. </a:t>
            </a:r>
            <a:br>
              <a:rPr lang="ru-RU" sz="2700" b="1" i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</a:br>
            <a:endParaRPr lang="ru-RU" sz="2700" b="1" i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" name="Рисунок 17" descr="C:\Users\admin\Desktop\1414902918883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357430"/>
            <a:ext cx="3786214" cy="45005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admin\Desktop\141490291726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2428868"/>
            <a:ext cx="4357686" cy="44291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285984" y="214290"/>
            <a:ext cx="496789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ПРАВОВОЕ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ВОСПИТАНИЕ</a:t>
            </a:r>
            <a:endParaRPr lang="ru-RU" sz="2800" dirty="0"/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14810" y="2500306"/>
            <a:ext cx="464347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18.09.14 года в профильной школе </a:t>
            </a:r>
            <a:r>
              <a:rPr lang="ru-RU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КазНу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им. </a:t>
            </a:r>
            <a:r>
              <a:rPr lang="ru-RU" sz="2400" b="1" i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аль-Фараби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прошла встреча с экспертами в области робототехники из 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Санкт-Петербургского государственного университета.</a:t>
            </a:r>
            <a:r>
              <a:rPr lang="ru-RU" sz="2400" b="1" i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 Прослушали информацию о кибернетическом конструкторе нового поколения – ТРИК</a:t>
            </a:r>
            <a:endParaRPr lang="ru-RU" sz="24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C:\Users\admin\Desktop\фото\20140919_10343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71546"/>
            <a:ext cx="4000528" cy="5786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071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4286248" y="1142984"/>
            <a:ext cx="4172371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u="sng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Кибернетический конструктор ТРИК</a:t>
            </a:r>
            <a:endParaRPr lang="ru-RU" sz="2400" b="1" u="sng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601" name="Rectangle 1"/>
          <p:cNvSpPr>
            <a:spLocks noChangeArrowheads="1"/>
          </p:cNvSpPr>
          <p:nvPr/>
        </p:nvSpPr>
        <p:spPr bwMode="auto">
          <a:xfrm rot="10800000" flipV="1">
            <a:off x="1142976" y="279669"/>
            <a:ext cx="764386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all" normalizeH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Профессиональное воспитание </a:t>
            </a:r>
            <a:endParaRPr kumimoji="0" lang="ru-RU" sz="2800" b="1" i="0" u="none" strike="noStrike" cap="all" normalizeH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C:\Users\admin\Desktop\ФОТО все\фото Трик + День язык\20140919_1225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2143116"/>
            <a:ext cx="3286148" cy="47148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5" name="Picture 3" descr="C:\Users\admin\Desktop\ФОТО все\фото Трик + День язык\20140919_105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7884" y="0"/>
            <a:ext cx="3286116" cy="3214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4756" name="Picture 4" descr="C:\Users\admin\Desktop\ФОТО все\фото Трик + День язык\20140919_1035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3214662"/>
            <a:ext cx="4786314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000100" y="285728"/>
            <a:ext cx="51435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975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Познавательную лекцию проводили  доктор физ.-мат.наук, проф. Терехов А.Н; Филиппов С.А., преподаватель, методист физико-математического лицея  Центрального района Санкт-Петербурга</a:t>
            </a:r>
            <a:r>
              <a:rPr lang="ru-RU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1071538" y="0"/>
            <a:ext cx="7929618" cy="1571612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lvl="0" algn="ctr"/>
            <a:r>
              <a:rPr lang="kk-KZ" sz="2800" b="1" dirty="0" smtClean="0"/>
              <a:t/>
            </a:r>
            <a:br>
              <a:rPr lang="kk-KZ" sz="2800" b="1" dirty="0" smtClean="0"/>
            </a:br>
            <a:r>
              <a:rPr lang="ru-RU" sz="3100" b="1" cap="all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Физическое воспитание, формирование здорового образа жизни.</a:t>
            </a:r>
            <a:r>
              <a:rPr lang="ru-RU" sz="3100" cap="all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cap="all" dirty="0" smtClean="0">
                <a:latin typeface="Times New Roman" pitchFamily="18" charset="0"/>
                <a:cs typeface="Times New Roman" pitchFamily="18" charset="0"/>
              </a:rPr>
            </a:br>
            <a:endParaRPr lang="ru-RU" sz="3100" b="1" i="1" cap="all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5" name="Picture 3" descr="C:\Users\admin\Desktop\фото-2015\IMAG016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100" y="1857364"/>
            <a:ext cx="4572032" cy="5000636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5357818" y="3000372"/>
            <a:ext cx="364333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1 декабря 2014 года  в профильной школе прошел открытый  классный час, посвященный Всемирному Дню борьбы со </a:t>
            </a:r>
            <a:r>
              <a:rPr lang="ru-RU" sz="24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СПИДом</a:t>
            </a:r>
            <a:r>
              <a:rPr lang="ru-RU" sz="24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u-RU" sz="24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142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0100" y="214290"/>
            <a:ext cx="7858180" cy="1500198"/>
          </a:xfr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ru-RU" sz="2400" dirty="0" smtClean="0"/>
              <a:t> 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В профильной школе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КазНУ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имени </a:t>
            </a:r>
            <a:r>
              <a:rPr lang="ru-RU" sz="2700" b="1" dirty="0" err="1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аль-Фараби</a:t>
            </a:r>
            <a:r>
              <a:rPr lang="ru-RU" sz="27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 прошла спартакиада, приуроченная ко Дню Независимости РК. </a:t>
            </a:r>
            <a:endParaRPr lang="ru-RU" sz="2700" b="1" i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2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2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22" name="Picture 2" descr="C:\Users\admin\Desktop\32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00760" y="2428868"/>
            <a:ext cx="2857520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3" name="Picture 3" descr="C:\Users\admin\Desktop\3237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00" y="1857364"/>
            <a:ext cx="4857784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42852"/>
            <a:ext cx="1000100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85852" y="260350"/>
            <a:ext cx="74644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Kz Times New Roman" pitchFamily="18" charset="0"/>
                <a:cs typeface="Kz Times New Roman" pitchFamily="18" charset="0"/>
              </a:rPr>
              <a:t>Әл-Фараби атындағы Қазақ ұлттық университеті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 pitchFamily="18" charset="0"/>
              <a:cs typeface="Kz Times New Roman" pitchFamily="18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1714480" y="1214438"/>
          <a:ext cx="6929506" cy="4570577"/>
        </p:xfrm>
        <a:graphic>
          <a:graphicData uri="http://schemas.openxmlformats.org/drawingml/2006/table">
            <a:tbl>
              <a:tblPr/>
              <a:tblGrid>
                <a:gridCol w="1176078"/>
                <a:gridCol w="1262202"/>
                <a:gridCol w="668906"/>
                <a:gridCol w="764464"/>
                <a:gridCol w="764464"/>
                <a:gridCol w="764464"/>
                <a:gridCol w="764464"/>
                <a:gridCol w="764464"/>
              </a:tblGrid>
              <a:tr h="391422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ru-RU" sz="28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Успеваемость учащихся </a:t>
                      </a:r>
                      <a:endParaRPr lang="en-US" sz="2800" b="1" i="0" u="none" strike="noStrike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b"/>
                      <a:r>
                        <a:rPr lang="ru-RU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28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Профильной </a:t>
                      </a:r>
                      <a:r>
                        <a:rPr lang="ru-RU" sz="28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школы</a:t>
                      </a:r>
                      <a:endParaRPr lang="ru-RU" sz="28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91422"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200" b="1" i="0" u="none" strike="noStrike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142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Учебный год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Класс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Количество уч-ся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КУ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КЗ</a:t>
                      </a:r>
                    </a:p>
                  </a:txBody>
                  <a:tcPr marL="8878" marR="8878" marT="8878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168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err="1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Отл</a:t>
                      </a:r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Хорошо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Удов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Неудов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4294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2014-2015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1" i="0" u="none" strike="noStrike" dirty="0" smtClean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33,3</a:t>
                      </a:r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472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100%</a:t>
                      </a: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k-KZ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25,6</a:t>
                      </a:r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3034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</a:t>
                      </a:r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КУ  </a:t>
                      </a:r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Качество успеваемости  ( все категории без неуспевающих)</a:t>
                      </a: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4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453034">
                <a:tc gridSpan="8"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</a:t>
                      </a:r>
                      <a:r>
                        <a:rPr lang="ru-RU" sz="1400" b="1" i="0" u="none" strike="noStrike" dirty="0" smtClean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КЗ  </a:t>
                      </a:r>
                      <a:r>
                        <a:rPr lang="ru-RU" sz="1400" b="1" i="0" u="none" strike="noStrike" dirty="0">
                          <a:solidFill>
                            <a:srgbClr val="0033CC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-  Качество знаний  (категория отличников и ударников)</a:t>
                      </a: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ru-RU" sz="1200" b="1" i="0" u="none" strike="noStrike" dirty="0">
                        <a:solidFill>
                          <a:srgbClr val="0033CC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8878" marR="8878" marT="887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12345" name="Рисунок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46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58214" y="0"/>
            <a:ext cx="78578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7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3"/>
          <p:cNvGraphicFramePr>
            <a:graphicFrameLocks/>
          </p:cNvGraphicFramePr>
          <p:nvPr/>
        </p:nvGraphicFramePr>
        <p:xfrm>
          <a:off x="1500166" y="2071678"/>
          <a:ext cx="6572296" cy="41434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142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142875"/>
            <a:ext cx="71437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Әл-Фараби атындағы Қазақ ұлттық университеті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1" name="Рисунок 16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43900" y="1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Box 5"/>
          <p:cNvSpPr txBox="1">
            <a:spLocks noChangeArrowheads="1"/>
          </p:cNvSpPr>
          <p:nvPr/>
        </p:nvSpPr>
        <p:spPr bwMode="auto">
          <a:xfrm>
            <a:off x="2143125" y="928688"/>
            <a:ext cx="55006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Статистика пробного тестирования по школе</a:t>
            </a:r>
            <a:endParaRPr lang="ru-RU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143000" y="2428875"/>
          <a:ext cx="7715279" cy="3701132"/>
        </p:xfrm>
        <a:graphic>
          <a:graphicData uri="http://schemas.openxmlformats.org/drawingml/2006/table">
            <a:tbl>
              <a:tblPr/>
              <a:tblGrid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  <a:gridCol w="593483"/>
              </a:tblGrid>
              <a:tr h="850862">
                <a:tc>
                  <a:txBody>
                    <a:bodyPr/>
                    <a:lstStyle/>
                    <a:p>
                      <a:pPr algn="l" fontAlgn="b"/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327" marR="7327" marT="7327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Каз.яз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Математ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Ист.Каз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Рус.яз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Физика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Химия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Географ.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Биолог.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Всемир.история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Литерат</a:t>
                      </a:r>
                      <a:endParaRPr lang="ru-RU" sz="1600" b="1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Англ.яз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Итого</a:t>
                      </a:r>
                    </a:p>
                  </a:txBody>
                  <a:tcPr marL="7327" marR="7327" marT="7327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11 А </a:t>
                      </a:r>
                      <a:r>
                        <a:rPr lang="ru-RU" sz="1600" b="0" i="0" u="none" strike="noStrike" dirty="0" err="1">
                          <a:solidFill>
                            <a:srgbClr val="0033CC"/>
                          </a:solidFill>
                          <a:latin typeface="Calibri"/>
                        </a:rPr>
                        <a:t>каз</a:t>
                      </a:r>
                      <a:endParaRPr lang="ru-RU" sz="1600" b="0" i="0" u="none" strike="noStrike" dirty="0">
                        <a:solidFill>
                          <a:srgbClr val="0033CC"/>
                        </a:solidFill>
                        <a:latin typeface="Calibri"/>
                      </a:endParaRP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18,00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7,17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15,17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10,50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13,00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14,00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64,67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Ә каз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19,11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14,00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14,56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13,75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10,00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74,67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Б каз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15,89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12,33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13,56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12,89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8,29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16,00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64,33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В рус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18,80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13,40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10,80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17,60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16,00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15,00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19,00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76,20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7005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11 Г рус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>
                          <a:solidFill>
                            <a:srgbClr val="0033CC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14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10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19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12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 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18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b="0" i="0" u="none" strike="noStrike" dirty="0">
                          <a:solidFill>
                            <a:srgbClr val="0033CC"/>
                          </a:solidFill>
                          <a:latin typeface="Calibri"/>
                        </a:rPr>
                        <a:t>72,38</a:t>
                      </a:r>
                    </a:p>
                  </a:txBody>
                  <a:tcPr marL="7327" marR="7327" marT="7327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54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1142976" y="214313"/>
            <a:ext cx="714377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Әл-Фараби атындағы Қазақ ұлттық университеті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465" name="Рисунок 16" descr="E:\лог_н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72462" y="0"/>
            <a:ext cx="1071538" cy="1071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466" name="TextBox 9"/>
          <p:cNvSpPr txBox="1">
            <a:spLocks noChangeArrowheads="1"/>
          </p:cNvSpPr>
          <p:nvPr/>
        </p:nvSpPr>
        <p:spPr bwMode="auto">
          <a:xfrm>
            <a:off x="2500313" y="1071563"/>
            <a:ext cx="585787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kk-KZ" sz="2800" b="1" dirty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Статистика пробного тестирования в разрезе предметов</a:t>
            </a:r>
            <a:endParaRPr lang="ru-RU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0" name="Picture 6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7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8" descr="пгшлпгш"/>
              <p:cNvPicPr>
                <a:picLocks noChangeAspect="1" noChangeArrowheads="1"/>
              </p:cNvPicPr>
              <p:nvPr/>
            </p:nvPicPr>
            <p:blipFill>
              <a:blip r:embed="rId4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9" name="Picture 9" descr="пгшлпгш"/>
            <p:cNvPicPr>
              <a:picLocks noChangeAspect="1" noChangeArrowheads="1"/>
            </p:cNvPicPr>
            <p:nvPr/>
          </p:nvPicPr>
          <p:blipFill>
            <a:blip r:embed="rId4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5984" y="1214422"/>
            <a:ext cx="5357850" cy="64294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rgbClr val="0033CC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Статистика сдачи пробного тестирования </a:t>
            </a:r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 </a:t>
            </a:r>
            <a:endParaRPr lang="ru-RU" sz="2800" b="1" dirty="0">
              <a:solidFill>
                <a:srgbClr val="0033CC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1638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28688" y="1928813"/>
            <a:ext cx="7643812" cy="4143375"/>
          </a:xfrm>
        </p:spPr>
        <p:txBody>
          <a:bodyPr/>
          <a:lstStyle/>
          <a:p>
            <a:pPr marR="0"/>
            <a:endParaRPr lang="ru-RU" smtClean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1071538" y="1785927"/>
          <a:ext cx="8072462" cy="50720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1000100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16" descr="E:\лог_н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72462" y="1"/>
            <a:ext cx="10715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214313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Әл-Фараби атындағы Қазақ ұлттық университеті </a:t>
            </a:r>
            <a:endParaRPr lang="ru-R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500776"/>
          </a:xfrm>
        </p:spPr>
        <p:txBody>
          <a:bodyPr>
            <a:normAutofit/>
          </a:bodyPr>
          <a:lstStyle/>
          <a:p>
            <a:pPr algn="ctr"/>
            <a:r>
              <a:rPr lang="kk-KZ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НАШИ ДОСТИЖЕНИЯ</a:t>
            </a:r>
            <a:br>
              <a:rPr lang="kk-KZ" sz="36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Личный дневник *САНА* на 24open.ru. Бесплатные блоги на 24open.ru!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1928802"/>
            <a:ext cx="5357850" cy="44411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000100" cy="1000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16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2462" y="1"/>
            <a:ext cx="1071538" cy="928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11" name="Picture 6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7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" name="Picture 8" descr="пгшлпгш"/>
              <p:cNvPicPr>
                <a:picLocks noChangeAspect="1" noChangeArrowheads="1"/>
              </p:cNvPicPr>
              <p:nvPr/>
            </p:nvPicPr>
            <p:blipFill>
              <a:blip r:embed="rId5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9" descr="пгшлпгш"/>
            <p:cNvPicPr>
              <a:picLocks noChangeAspect="1" noChangeArrowheads="1"/>
            </p:cNvPicPr>
            <p:nvPr/>
          </p:nvPicPr>
          <p:blipFill>
            <a:blip r:embed="rId5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85852" y="214290"/>
            <a:ext cx="7572428" cy="1428760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12 сентября 2014 года  Управлением образования и Центром культуры был объявлен конкурс</a:t>
            </a:r>
            <a:r>
              <a:rPr lang="kk-KZ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сочинений</a:t>
            </a:r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на тему «Мой любимый город </a:t>
            </a:r>
            <a:r>
              <a:rPr lang="ru-RU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Алматы</a:t>
            </a:r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!» среди учащихся школ </a:t>
            </a:r>
            <a:r>
              <a:rPr lang="ru-RU" sz="2000" b="1" dirty="0" err="1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г.Алматы</a:t>
            </a:r>
            <a:r>
              <a:rPr lang="ru-RU" sz="2000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2000" dirty="0" smtClean="0">
                <a:solidFill>
                  <a:srgbClr val="0033CC"/>
                </a:solidFill>
              </a:rPr>
              <a:t>. </a:t>
            </a:r>
            <a:endParaRPr lang="ru-RU" sz="2000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-36513" y="-34925"/>
            <a:ext cx="9180513" cy="6892925"/>
            <a:chOff x="0" y="-17"/>
            <a:chExt cx="5783" cy="4342"/>
          </a:xfrm>
        </p:grpSpPr>
        <p:grpSp>
          <p:nvGrpSpPr>
            <p:cNvPr id="4" name="Group 5"/>
            <p:cNvGrpSpPr>
              <a:grpSpLocks/>
            </p:cNvGrpSpPr>
            <p:nvPr/>
          </p:nvGrpSpPr>
          <p:grpSpPr bwMode="auto">
            <a:xfrm>
              <a:off x="0" y="-17"/>
              <a:ext cx="5783" cy="4337"/>
              <a:chOff x="0" y="-17"/>
              <a:chExt cx="5783" cy="4337"/>
            </a:xfrm>
          </p:grpSpPr>
          <p:pic>
            <p:nvPicPr>
              <p:cNvPr id="9" name="Picture 6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-2109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" name="Picture 7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>
                <a:off x="22" y="-17"/>
                <a:ext cx="5760" cy="1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8" descr="пгшлпгш"/>
              <p:cNvPicPr>
                <a:picLocks noChangeAspect="1" noChangeArrowheads="1"/>
              </p:cNvPicPr>
              <p:nvPr/>
            </p:nvPicPr>
            <p:blipFill>
              <a:blip r:embed="rId3" cstate="email"/>
              <a:srcRect/>
              <a:stretch>
                <a:fillRect/>
              </a:stretch>
            </p:blipFill>
            <p:spPr bwMode="auto">
              <a:xfrm rot="5400000">
                <a:off x="3601" y="2138"/>
                <a:ext cx="4291" cy="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8" name="Picture 9" descr="пгшлпгш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0" y="4225"/>
              <a:ext cx="5760" cy="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074" name="AutoShape 2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6" name="AutoShape 4" descr="data:image/png;base64,iVBORw0KGgoAAAANSUhEUgAAARUAAADRCAIAAABtgrGjAAAgAElEQVR4nOy8Z3MqS7rv2af3ElRVZlVWZlm8EwIECO+9EEYSAiGBsEIII5yktdbe3bv79D333IkxMS9mvvPMC9Ayu8/cuDFvJibiVDxBFFAmtVb+8v+44k//139u/7n95/b/dvvT/9cD+M/tP7f/H28HfmgsMERkiAixyAoCJAKNBZoQQDCLCcIC4kWIJMjrIFEhkSGWIJZYIrP7fV6EvPCDEcjjH0yAvACRCJEIeRH8bAwWAf7xdHF/JEACwBgSDLEA+J+MQeSnK/98XxYTFhOOCJwgcIKABHFvvCjtTVBUxWDUmy0Gi93qdDndHuepx+3znp75/OFAKBaNJhLxVDKRTiUz6UwuWyqXqvVK/ap2fXPVaDZql9XWbfOh3+kPu4NRb/w4eJqOn58fn2eT2fxpuXzebF+2r+vN63r79rJ7W+0+r3fv69f3zfv763T62Oncvr1v3j9vP3/efvmy+/J1++Xr5uuv26+/vn79uvv66+vXX1+/fH378mX39cvrr1/ffv369uXz7svn3dvbttO5e3wcfvny9v7++va2e39/ff+8e3/f7d++vm5fX3e73e5197rZbFar1XKxmM/n0+l0PB4PBr3r66t2u31/d9/pdLrd3v199+7urtvtdDqdh4+t2+32PrZ+fzDoDweD0Wj42O/36/X6cDh8enqaTqdPT0/Pz8+zj22/P58v5/PlfL5YLher1epltX1Z7Zar9WqznkyfrhrX8+Vivd2sNuvVdvOy3axeN+vX3d5Wu+1qt13vduvNbrN9XW926/Xravu23Lyudu/Py9V16/ZpvljtXle715ftbrXdbjbrzWa12Ww3u+1mt91sN+vd9tsBL9vdave62u3Wr+8v27fm3f1w8rTavW02u81mt93uttv9KZvNbrPZ7tab3Wq9Xa93q81usd7s7WW1eVnt5i/b206vededLlbz1fZ5uX5ebH7ihyESI0hAkCCRIBYhLzC8AHgRIpHF30ziBJkTZHZ/DBZZIrFYZLEAsbD/BPIiOMxjAg/TXfyY9yLkRchLH+QI/w/8HGADvAB4vL/yz/AIDMIMIv8EjwB4ASAMEM9wiEE8wIRBPIN4huNpFlGQ279SkKNZnuEwzWIKIi3gNAyrYVgNDY5oRkMDDQO1gKUgR0FWCyAFIQ33rywNWMAhluc5nucFQkRRkGVJ1akGvd5o1JtMRovF6nDYT1wOt8vpcbt8p6cBvy8cCEYjiVQqmUomUsnSebFSLdcuq9eNy/bdzX2n3em0e4OH0bg3eRo+TcfT6eR5Np0vpqvVbLNerDcv2+16+fLcvL2ePA3fPu9e37avb9u3z7v3L7vPX14/f3l7f399f3/9/Pn98+f39/f398/vn798/vzl8+cvXz5/+fzly5fFctlsNdfr9fv7++vHtvvYtpvter1evaxeXl6Wy+ViuZjNZ9Pn5+nz9Gk6fZo+NxqNdrs9Ho+Hw+FoOBqNRsPBYDDoDQb9wWAwGAz6/X6vt7dBv98fDAa9/qDXH/X6g27voX51edu+HU8ex5PxZPr0+DydzJ6f5rOn2fNkvz97ns5nz4v5bLFcLF+WL+vFy3qx2rxsX+er9eVNsz9+/ImN7W693a6325fN9mX3+rJ7fdm+vmxf98f8iNB8tW7dd7qD4f6s1Wa32uzP3ay3m9Vms1pvVuvtar1drbar9Xa53swP/GxfVrv5ctPuDu4eBs/L9exl8zR/mcyWk/nyZ/0RZSDKQJD2EnTAYK8YWGawzGAJEIkVBVYQ9/ywWGSJyGJhzw9LJJZIEEsAS4AX4QEP6QepkSDegyf9gR8GSx9H/qgzB8zgD7wxaM8PATz5Wce+S9MeIYDwHyQLIMJwmOYwzRGIRYj34ilDXoLo4zpIAEiAH+OH320PpwCQwHCE5vD+UgyHaY5QLE+xvBYiLURHgDsC3BHgNRBrIK/lkIblNRBpWZ5meZrlwUGcCUsIRwgWRVFWBFkWFUXV640Wk9lmttjtduexy+P2eD1+vzcQCkYT8UIxlyukM7lUoVQoV85rl7XWbavb6zz0u6PxcPL0OHmaTJ+fZ/P5bDFfvixX681qvV6uVqvNerVZD0aj1t3dbLlYbzeb7Wa72+1ed7vX3dv724e9v769vb+/v769vb69v76/v31+f/v8/v75fb3d3LZvF8vF6+vr7vX19e119/q6e91td5vNZr1ZrzebzXq9Xm/Wq/V6td68rF6WL8vFcjlfLJ/n81a7dXXTmDxPJ9PJ49No/PQ4nDyOnibDx3F/NOyPhoPRsDccPAz6nd7D3u4fencPvfte/77Xv7y5qTdueqPxw3DUG417o3FvNOqPH4eTp9HTdPQ0HU2no+fZ43z5tHiZLpbTxfJ5+fK8fJmv1vPVunl3f9/rLzfbxXqzXG+Wm+3Ldrfe7Ta73Wa7Xa+36/V2Lz4vq+3LZrfYbPfis9y8Therm9v7+95wulg9L9fT5Xoyf5nMlk/zxc/6I8p7/w38ICOHKUsUiugootCCAgQZEhkQGRAJCjIUJIBFcPDlDvzs8WB4geYEwMs/InTQqANFhxv9zM8PJPAis/+W/2YCgw4U/QDY4VvAiwwi9DdOfuCHQWRv9H7qIwKwBLByMF4+XOcA5+EugBe/eaofdhg24EWAJUAk8PEV+8ORgJcYLDNYobFCY5khMkMkhkgAywDLDC/SvMDwAs0LFCJ7nmkWUyyvhZwWchTLUpDTQk4LWQpALcNoGaABEBGsNxlpCGkIAccBDrE8RkRERMCiJCqqojfqjRaD2Wq0WK0Oh8Ppcpy47ccnxy7XsdvlcJ0euz1un98XCAZCoUg8Fk8mEulUKpvJFgrFcvm8Urmo1WpXV/Xrm6tG86Z127prtzv39w/du859q33b7T10ew/D8Wj89Pj4NHney8V8PpvP54v58mX5slmt1uv1ZrvarF7Wy9VmvXl9W67Xjdvm4/Pz5nW33m1W2/Vqu13tdi/b7WK9XqzXy81mudks1uv5ajVfrebrl+liPl3Mp4vF4/OsenVdubwaTp4Gj5P++LE3GncHw05/8DAcPQyG3V7/7qF399BrPzy0Hx4O+92HPXvt7kPl8qpyebl/e9vpHr7q9zu9Qbc/6A1G/dF4MHocjifDx8nwcTJ4nOyxHE/nw8nzVbPdvOuOnmajp9nwaTaazsfT+ePz4nH2Mz/gQIIIsQDxfnUXAC8wWASCzIgqLahA1AGiAkFhBAkIMhQVhkiAyD/C86MgMEj8j/iR/mDfCPxBjgQaCzQWaSwyRNrvHN7+gM3eaP7bVyLNi/SeE0Q+jvwRIUxzPM1hhiMASx/zW2F+1j0GiQwS/sOhfsceiwwWP6j4tiJ8P3LPD8AqwCqDD/wwWGawTGOJ/jiXIRLACuCVD3GWAJYA/qCXFyBPwH5FQBgJsv3EjWWV4XiAMM1+GMQU5CmAKMBTgNcCpGHYTzT4RIMjGh7R4BMNPlHMJwp+osAvWvoTBY4ooKEZDcMcMVDDwCMaaBhWCzgKchREFIu0kKMgYjge8oQjIpZkUVUFRREVVTUY9CaTwWwx2+xWh8N67HScnLjcbrfX6/H7vWcB75k/koiWKqXqZS1bLGYKhXShWLm8rjUa9Ubj8ubmutVqtu+bd929tbv9u4dBpz98GI56o8fe4+Ng8jiaTh+fZ73RuFyrdwej8fR5PD2EmJPZYjJbThcvs8XL82zxPF/Mli+zl9Xz8mW6WD7NF5PZfDKbDydP59Va7boxnDzt8fsGYX88eRgeOOz0B/f9Qfuhf9t5aHW6N3f3rftO675bu24WytXadfPmrtu46zbanZt2p3F737i9v2l3mnfdn/hhiXyIZHgMeQzw3kRAJIAFGiEG8RSHGZ4wPGEwZnhMIwJ5kcUSi2WOHIKiHxbv7/7bT1OQlyGvQPxttZYBlgGW4EFJDtPrxxm2R+iwfxCf7/JIY5HG0v4sCosUL9A8oXkCDo7i/jBC8zyNEI0QzfEMIpBIDJZpXqZ5meEl8Een8Uep/I/5AfvxCBL4YZzfDcuAKIDoANEBogKiAEEG+LtegQ+DWIH4x3+Q/VIig488Cvzgnxcll9dvcZyAb7Hf3ttEIuC+v0IkQiRAJABOANzB5wRIgByBiEAkQF4AH4LMcARwmNlrMiIMR5j92+9Y8jTEWoC0AGkh0gKkAdwRwx4x7CcafqLBJwp8ooCGgkc084lmPjHMnymNyWEKJcP+SFADWA3D0izer2uQJywWOCJiSSWSDst6LOsF1SAbzKrJqjfbjDa7we4wH58ce7wnp/6TU5/HFzwLRwORWCgWD8eT0WQmkckls4Vc6aJUqVcuG5eN1mWjVbtu1m5a16275l2ndd9td3u165tM4bx1/9Dpj/Z61R9P+o9Pw6fZ+Hkxns5HT9Ph5Gk8nT0e3s7Gz/PR8/Po6bnd7deum3cPg9F0Ppg89x+n/fFTfzTpjSbdwbg7GHf6o5/9NxYBlgMcAohnMYGYgH1KgBcx4a0W1eM2nbiMoohEgcMCkFVsseoFEbMsCyDHsDxA+0D/D56Y+Ad+AC8CXoZY2cMDsczwe4QEBosMVhheZniZIiJFBBqLNNlLkERjkSaEOazNH5m6A0ISzcs0FileoHiB4gl14OcbZoRBiGE5GnE04gFPoCAyRPrg58cgSvpheH9EiMUiy0scL7N78okEBJkRFJooDFFoQaGJTBOFJgqD9/DoP0zdu74sllkic2S/4sjsH/3Db6YAXgZ7Eg6pEYIEMZ7OnIUjhzXuIwMJkPCNCrAnBImAEyESAScBTtyDxCLCHrgSATrILLOP6H62A3icwLAEcIeLfFsZ90sYzZH9JzQ6RIMMwjSHKY6DhAvEAuFU2B3walmOYjHNEYrDFIv3gSIFeRpiCvAagDQAaSGvAUgLkQZwGsAdAfYIsPt9LeC0AGkBpwV7eUQU5CmIaJanOQx4ERIFEhl+rLCcpBJFL+qMst4k602q0aK32I1Wh8XhtDndDtep0+Nz+QLeYMQbivjDkbNIJBRNRBLpeDqXzBaypXLu/CJbukjlivnzykX9unJ1U71u1q6b9Ubrqtm+arYbt/fNduf69u4nfk59ZqtNMRhFTAADAeAEiCXA86oqti5Dm6fSbJhcPmZH7cT4NtVtBB/ascd+9v46Uiv4omcWu0WWJYIwYTie5gnA+4ko0bzIYJHeL7S8zPIqw8uAlyBWIBEBlsA+TuBVmggMEQ6BEJYZLNFEoIlI4320oDC8yhDCEB7wIuRllpfYQwQl0USmiEQd+CE0TxhMIBEg2ZMjMEhgOJ7hIEAsQBhigRUESGSG19FYpbHEYJHZw4YEgES4R5pIgBwg/84PETkis0Rhsbr/zwNE3YsMIyiMIANBAYLCEJUhOiDogKCDgg4KKjwAo7Af5Oz3f6T0IEoHv+4joYII4AWARUHRX9Qvq5dXiByIAvgQ4/2QtxS+5UIgL36DB6BDOuR70Ii+hYV/5Oc/Mulb5oZBhOYEmhMZJH6LKvdf0RymWE7QyelS+jTsNZ3YNCy3Dzj/6YJ7p/S/f9PvwzvAjAjD7YNYQrOEOhjWQl4LeYrFFIu/cbhP52gh0gB2L5hHNDyi4ScK/ELTnxhwxLCaD1D37uuHxnIMxzMIMRyGvMDyIifISJCRIPOiIih6UTVIquknfsIRUyZ3el4OlitB96leFHgGsIBlPR7L7uV8OUqcJ+1xv2ExznzdVSaDTCpiyidMw050My+tns+fR/nubbxSDsTipwaLjkEcxfMUIlqENUjUIB2FdAyWGawyvB5881V4meEUBgk0LwJegUiBvAywArDMYpnBMsWrDK9jsMBgAWCFwRJFCIUlmqg0kWgi0kSm9/kMXoJIgkhkOAFwIkQyhxV2n4hHIsNJDIsZDkEOQ4QhFjmsY7Gy9zAZXmaw9J2fg2Z+S8pLkP8YMJGAIEJBhIIEiAIEBRAJEhUQ/Tc/jSUKK8iMINGCxAgyQ9Q9RYDoWCKzRGK/q5kEsQSIzBCZwXvHT2awzBz+nIMnBhABvMgKimK2RtKp6nWdF/cVgh8LAz/k/dHeExYgL0JOBJwAuT8EjYfixP8YOX/gR2CQ8MGP9PH2Q4s4THMY8AQrkmhQOUWmuD1s/8E1AffjBb9B+DHUDzg/lj8BIPGfpfKD2++nM9+llXwz8IMxCNNon4Y92N5lBYjQe3lkeZpFNOT2tY0P3UP7IocWcEc0e0SxP/HjORaiYfOpRzl2ysm0q3juO/NbMQ/0OnJTD27npZtK2GXDT6Pk1129WnT7Pep9K/zYj036+XTKXsx7KkVvMmyKh82uY0WWOCLyvAiJwomqjAQZYgQwoDiOZgmLeY4XGEYCkBckLCocxpChkBYQwMscLyOeAFakOEGLJJpTKJYcQfgLZD8BrIUigxQKSxQRtbxCcTqK2/sYMkQi4AngeQYRwEuAFWga0QxiWARYAliBYXkaIQrzDBEAUSFRGCzSSGSwBIjIEHFfMqYJYcjBfQVEYYieIXoGqxDrWKKDRGGJxBGJwwqHVQ4rUJCAoAPECIgOCiIUBEhkyKuQ10GsQqw7GNHvS88AfzeIFYh1EOshrwO8DvI6yOsAr37wI0B0yJuzRCJGg/XUma8WJKPMIASRsF8y9jHS3qH9Fh8yH6HRR81a+sO029ep/4f5kRkkMn88/p9PP0xiisVahDQIU0j8OPenxCaDRMAdUP8PM5/M3u/49vm3asfHrb/VM34kB/D720kfo/0jPB+291p/pEsAe1nbJ2YOUPEMhwE6AMZ8/5BnOPwTP91mqN+NNa4CdruOZaHJLGdy3lI5cOyQ7Ua+WfdWSyfd21TjMtionD3eZysZZ/vqtHXtd9pFnYqcTn08elzKn15dBOrngfOct5DzXBR9jWq43chUS7FK6azdil2ch+xWHYIUgvSp23xZj11fRS6rgZurSCHnc56YIccCFiIemM2KxSTJIquKyGoQT08MAZ/Z7zVZLTLHQsCyDKJFhRhMOr1exISnIUsBlmYRjRCFOJrnrA5DOHLs81kUFTGAgiwHWV6LeApjBosUK1KQHLwjVuR4FSIZ8BLAAoMxwBjuwzaiHLQFqyzWsfveCyKyRGSJzGEVYQUKEhRUSAws0UEiAkFgiAJ4lcU6bi9HRIFYhkQFRGWIjiYqTVTmIEoqS1SOqBxWWF7meIXlZYikfeIefBSFGV7gFb1sM5vc1lAmpFoUmmMBRyCSviN04ERgvsVy+7iIEw8u8fe5KH5LTvzz1P+G38f+fuLKgP9xXv5BQP75OoRGhOYFCkn7uf4HPAASAZI+omWJ+fgzGSTQSKB4QYtEihdpJP501h8rfn8IXEWAZMCpDHeoSexHAvh/4of7p6iPEwAn0GhfUfiI6FjMsPh7TuVgiOE4huN/4ufuKpxPOiMBq89r51jaaJSMJuH0VN9qxkbD9GqRfRykwl6LAKHAactZ1/IxP+3HOq1QueCqFs5KGX867g55TXYj0ouU3YTCQZPdIlr1gsMsRALWgNcUCppvbxOzSc3n1IXPjON+KR60nFhw3G85PRbymePBQ6FeTVqtOsAcJSIni8n5yyT3MsntpqXPy8r2qTDrJ5ejwlXRU8l5KjnX4D45HWQX48KgmyiXXKcnOlXCPAdZlrbalGIxWLkINq7iN42M99QGIcMiDnI8gIKq6rLZUDDgUEQu4LebTHrmEJKKNCczSGGQwvAKjSWaF7SQ10COQoTBEhBURlRoQWIEBQgqJDqAFYYTGRYxLMdAzLAKRDqAVUqQKUFiRBkIKkN0DDEAYgKCDhCFIToG76MjFRAF7sMnrIBDoCUDLNPf4rHDxCKSyeIO+Q3HxrOYT2dWaZZjOIHhJAZJ4AeEABIPKZB9LfgQ/EiAV77P/g9+ACd88LBfqr/V1v47/OxtH1aRD3j2Hwo0Rxjuu9dEI4FCIo0Een8YJ9Lctzq1CNE+zbi3fWJWZNA+AyRSSKGQQu8XtT1jh3KI/FEdIT+qGYMkBskMpwBOAUj9gR+B2fvAHAHcTxL0B++RRoTmCLV3BTnCsHsT/sAPzXI0yzEc9xM/11V/NmkP+/WuYxz0y+1m7LISQeAXn0ddLorjwdnTMFUv+Q0Ck4o77m4jtw3P+CE0HcS7zUjcbxbhJ3j0LyJLpePubNJ6UTx+uEs5LYoq8JVicDzI3jbiZ6d2zMFq8Wx4H71vBRxGwW1VO83YdlYvpTwypnQyXch6u63sRS5gMxCnDd9cByaj1LAbel+dt698Ua8h6bPMBpntLDsf5M+TzkrO9vqS//299q9fGp/X1cdeulEPhfxWm0mym8RU9DiTOPa5dcV8WJZ5wAKG4TiWDQaOS4XTh3aqWQslg8aL0pnvzKzoeSRyDGJpFmkZ7ojhtBAIEjp26I6PdUazzEs8w0GaZWkWaTkCsQyQABFvMeujIVci5g74jy1mE8sRwAnMPiPHSxTAFOApQChAtBAxHIZYZIkCsURzmGIxzUkUK2uhqIVEC3gt5CnI71d0gAjD8jTHUxBZjk9KlXIqnyiUcgaTEbAYIJFBIoUkGkkf4Z+0z7lBJEMk7bPbgBMZpACkMrxKI4U+uDcC4PcA/IDEDw7SH9wqwMsMkmmk0JzMcB/8IELzhxwmhSQKiRQSaHTIqjNIoJFEIZlCEo1k5mDSHmBmn8xACkD78pcMkbzP8lG8QGGF4hUtp1JIBbwCsMLwMsWJDCcDpOz1iuEJjUSal2kk0fuxIYVGyg83+nBZ96mOjwzEPgT6UW/pQ5BGGE4A7Leso8iw5FsekmEPyX2a5WmWo1n0Ez+lgjMS0mUSpoe7s+kgPummnh7SVxfuXMpRKblvr8+yMdtmXpxN0v1eNhY23l66n4eRZNTkcVlum6m7dsx9InHgl0zidDYuLsepRT9xdxlxWmWPQ+3dRdeL82zihKU+5RL2t02pcxtgj/6UCJn/9teb1bxYzrstKmfXs+XcqccmVAreca+QjDtNBiTxGoU/al2GV/OL63JQj44Gt2efV5lq9iRwrB/dJzcvxYdWpBB33N/ELwruwKnqtGGbheTSJ4tpeflcKhdPHDZRUTBNa4jIOt0Gk1k8dqgGlYuH7eXcaTZiHbaz/VamfRm7qYRvKqF66TQdsRWTJ4ObyOvk/PPzxXpcGt1lbirBUsZ9XvAXciG9jC0GfF1PP9znm/VEvRy+qcceOsV6PaWqImQFFmJV4qPBk3IhUsqcJaMun9duNet5HjGQ5XhssRhtFp3JoJoMit2qdx2bPE6T69hg0GEIAYQsC2hJwKKAOQ5abJZUNnF5XWm1rlRFBYBnOZFiyRHAGoC1NKeloYaGNOABKzGcxCKJ3YcHUKKASAFJwypHrEJxKkAK87F+00imOIlmJYoV9kktLcA0K9BIoHmRYgUtwFqItaxIsZKWkylWoTmF5gSGw4ATaF6meFmLZC0nUZys5UV63+KIJJoTKE6lkF6LdDRSAVL3cd2hK+rQJKUySAeQDiAFIInhRBqJFBa1RNFgRcurFKcCpDK8zGCF4hUKqTRSDmDw3+6uaJGi5RQt0lFIoffkcPJPIHES4GSIpA9/GDM8PsRRSGK+iSQvAB4zLGFYkeGk70kLjjAH7cI0e0ig/8RP7eI0ETF7nILLxrcug0/9+GKQHHUSsZD+thGcDgseG5mNQ//290q94tVLoHMTeXtJ9+7CBNEcAsmkezIqlQtekdW4reK4k5oP48tJZtTJXBX9g1Z0O8v1b8P3N8H7VjSXcPQa0UHLv53n/vZro9sMx31qKWpa9hO/ba7SEYuAfnFYhUY92rvLVfOBsNuUiZg7jXAxae9cBxb95KAZGd5lC3HrsB1u30QNCsDskUHhXA4xHjbUzl3l3KnbTupl93Z5flF0cyyl15NgwBqNOM+8plzSuXgql3JexGqdJ7pE9DjiM91fR1aPuUk7eV+LLEaZX18K23H+vu5NB9SH68Bvq8qXRenrsrydn3fbofPMcSHmuK1HCjmf0SjIAoyc2YNei80i1C7CD+282SA5rfJiXBh18uepQDlxkk+4znP+dj3VvMqc+ewY0aEzx/iusOoV1/3CblTejcvbUWnZLzw/5FoXvtuy967uHXUyw3bqvpHM5T3e8PF5Nf3Quy4VYhajwmg1AmGddkPo1BH12VPh41T8xG7XsRyvAZjjFAgRBSARBIvJYDNZVJ1RlAQIEUUThiVIIEQgLOIhxyGOJZhTRKIqol6RCEIcYhkWYIL1qqIqoiAJiCcsx++LrZDHkMUQYprhKMACnuN4AiGhAdIAluIwzSsUJ2qhdESLGiBqIUsDpAVEAyANOI6TOF6gWFbDcBqGaBmBYjANEAVYimE1AB1x5BMSjyCvpaEWQC3ktAAdAf4TwJ8YXgM4BvGAF7WsoIEsgxDL8zSAGgZ9YrCWkwGSAKdSUNEArAUcDVkaAJrhGIYHkIcI05CnAE8BjqI5muYZhqcYoGUYLQAaALQ0q6UhRQOagRTDaRj2CECK4RiaBYClWU4LOS31s/8WOjNGI+bgmVkWOLtF7nULhbRb4UHIr18vi5el41Er+l+/1v7r54u/bKud63DnMvDlJffrNjdsR68ugmG/2aiiWjnYvI4ZDFw+f/rQScZCxtCp4SLjXo4zb4vcb9vLv365ToZMzL/8uZT2/eW9/m9/af798/XjILaeFf7xtfGP98vftxd/eSvPp0WHXWXpI5OM4wHb4C6+nZe2s/P5IHueObaZiEHmL0tns15qPkw8P6RvG9F2K357E72s+bOZ41Tc8TTITwbZ50H+9fni7jJiNaFoxJ6InsgK7/frGxXnry/F33ZXT+MLt9sYCtlP7KpeYh5uo/3bQD5hPTajeS++6CfdRlQteGajzPMw6z8RXTYS8BnCPmOrEq+Xgn63zmmWRA7UC+HNtLaZV0u5gMBS9WKgfRl5fMjWyn6jwiY85ttzbyZsUwmUCX/msTSrmbtGNnJmdLer1ywAACAASURBVNnFcszaLngfquHdqNSpeuOnUiluX/UT21H85TGZDpsKUdPTfbp5GYymTi4u4/XrdDTsNOthPGRpVCI3lUAp6UoGrMXEcT1/+tBI3tbjDpsOMKxBJZW8r9OMX9cj5XyoUU7c1+PV3KnfY8MIqxK5Kkd6reTDTaTfDI9uY5N2+rmbnz/kRs3E7UWwlnU/3iXnvdxykJ/3MqPbZKce71zFWvVoxH8CaYZg5HfZiknfdTlaL8XzyVA66g367Ioq0izPQFYSuZDfUcwFs3lfJuNLxz1+j9Gsk1lAIET+s5NY0BlwW7zH5qDHlgi6cgl/IXUW9tuPzQaTItmNUirsLKRP08nTYNDhPjEcW1W30+hx2yDitTTSq1Is7Li+iNzVk7WCP5N0edw2jhUZINCAxwS7TszxpC+e9GZz/lT2xOMziyKmaa3BIDvtJrtJcdr0Aa85E3eeZ/zVfCB2ZnfbzQ6jcuYy5BPufMIX9tuO7bLZJDmM0olZbzTqjpgjBmjNRvknfoq5U6dDNeow4WnCU3aLZFTYoFPZTfP/7W9Xf//aWE6KrcvQVfmseRlYTs9Xs/J2eb5dlF8Xlc+byudtvX4ekEQqGnN0O1nvqV6REeFhPO6rVIPT5/xwkIwFrLmkbdqP14unl7Wk1YZbjcB/+dtVuWAz6dhowLyenf/t683TqHRZDVmMImYY37HhshzoNpPt62il4GtfR28uQyIGkKbyccdskN4uir/tyqNB0nWqF2VMMCsgba3oy8bsIY/y3Mu+L4qrp9J1LVAtBy0GwtKfCpmT2Sj161txs8jf3cRcdkViNcXkWTLgSJ0Zp930VfHE7xSnvdRzP3pddFfztukgmQqbXDY1l/DeVBI39Zjfb+fYo6uKfzaonHkMdj0pJY9368rVZQSx1KlTXk9Ly0ERg0+I/rQeZP/Le/W5W4h7nQIEqdCxWRZCPnfnJtG5CRYSNrNEi/BTPeufdTK1jFOHjgaXwffHdC6kt+m4di0y7aZvr8ORjDsQtUcj9nTM2ahEq3m/2y4TpJEQHfUYby4CvmPFqqBc1PLSy4c8hvtmvl2Lus2CSWZDHpNZRhaFO3Or9fPgXSMb9VvdNqEYte+GlV8ntd8m52+T/GXOEfcZBs3Ealh4nZy3K77oqXhX8f26uHh/Lvz2Ul0/lpMBm1WPk5HjUbfcvEwkA2a3SXGY5ROn3n2sv71O9boVm0m26NCgnRne5jPhk/CpLRGwJXzmStbXasQr1bjTYfY5TM1SdDOpvr9Ud/PS6qk47RV6zcR6UloNs0+3idWwPB+czwbFv7w2/va1+fv77dd16+Wxno64BB4kY97mVTKX9p+eGHwnBu+xmgjbeveZ1lVKIOyJy9i5y91eJZKxk2jU6XWb4nFnuRq7vC4k4t4zn77ViD4Oii9P5d2i8DbPL4fn95fJp25hOSwObhL9m/hF+rhZCc7G2fkktZiUltNqv3fu81tVgSklPBel4E/82OxCKuUpFIKFfDCb8lyU/Hc3sU4zOuqmLwper8ciCiJgOYg4wCFEeEHlRR2RVVmnCg67mogeP9xnzosRlqHDIcdoUI6cHXOQPnGZup3C0zh/U4vJLCuyR4vH9F/f64mQlfrzn24b4X/7/frfPt/0rxI6VpsKWnudnIB5mv7kdit3t9nGVdTvUfUiqBUjzXrE4yDt60izdnZV809H5UTIWCnYLy/c9Wrovl2wmhT6SGPSo3zKlU+4nnv5XzfVxVMmkzwOB20Bn7mQdMcDllohVMl6totS2KcK4JNFZR063mkkNxeB4W344dp/XXRO+8V6MXh2IozvE+unzG6aW44Kd41EJuFy2PUEQ6tJaNWD26fMl1nl7bk2HeTGD5m3efV9ejHtpHvN2PXF2bCVvDkPXqRPfl2cvz1mg3bFZeIbJc/XdbWYPoFAw0PG6zBcl8P9Vr6e8Z2HbZ2LwEXUclPwTm6T3erZ6CaRCdma5cBNJZBMOEoX0UTSe1lPFjJnZpkYMHdVCnudumOT1G3Ef1uVVsO8TRE0f/qX+1po+1RoN+KshrLpdb1mavNYazeyFoOIWdphkb3H+ttq/OEqnvBZ7LKgADriMUz7xfF9Iea1nZjwfJBfDApWFeYT7uXoYt4rHpsFnQTMOhT0GPp3qYfbVNhnMSmQ1fzp2CJe1xOtZibotxGOjodPhq1s7zLUvIgoiHVZddelQOcqcuY08QCoChuPOrrNzFXx1GUhZyfGZMheSB8/T84vK4GQ1+SxktlD8nWSq2dP3RbpPON8W1SeB4WbcqCS9dt0yG0TW/XoRcFvMgi0Bhh14lUtVsj4TXqR8JpOM9W+ibRb8WL21G7E6ajrvpmOR054CAEANquucZl+aOeyCXsqYq3kvemYZdhNjnvpbNzpscrDu/S4mwi4FLseVQrux362eRkp5X2JmMuocB6rfFsJJwN2j1X8iZ8jTqNFNCCcoBK9SXI4jCajKEgcEiUtK2g5keb3hUIFECONdVosa3hJg0SaJTQjaClCc5zBrON4TEHO5TF2O6VaJeo+Vk+PTQ6TaJZZ/4m+20r0HhK1yunbonqedPgcUjZhy8btVhnqoOZERWG3rphx9ruJ+1Yi6LcqEicT5qLo2Syrj73MqV12mcTtrPi2KTjMfCUb+P31etTJSpg5PTE0G+loxI4JhTHQidxl8WzcSV3WwqLIE4Iwp0nHbFd1byHrMkkwHTY3qmeP9/nJbf7+MnV3mejdph478eUotRjmsxEHpo4w9amUciwG6Zd+Zj0qPNxEAz4zIhzFUOnw6ap3/nVW/DqrDJvpfOLkquZ7X1R/nV/8uigM2xGJO3IZyW/PtX//ev37a/n9KbccFr4sK//Y3Lw/V3azymxQOju1sBoIjhidhCsF/8sws+4lFu1Yq+i2m7HMUtmg474SbeZd7XK4eZVp3ZyPh63LWl4R0IlNvSyHtrPacpBLndm8dunxPvj5uViIOMM+Z6+dHjQi3cuYRS+5Hbr5Y3HYSQZPzTY9OU+7J/2SVY/A0S+nx7rOdfyhmQuf2RUJpuInzXosFXLcVM6alWCrGm3V4+mwo3edTvstMmF9blujmr5tZLwnenj0J59D9/xQdpll74nuphr9/NIa3Rd4mjII7KJf3Ayz8TOr9hdNMup6X1+Me8lkzE0QLCT95aRH4Y4SIUu7Ec+n/EaFcNSnyJlj0i/Xi0GLBAfN5GKYLcSPQx7jy6SyGJ1b9Bgc/cltU+rn/utywGMR7HqhUoobJJSJudez8r//60Mp5/vlT38Kegyf15e9dlImjEmHnwYXi8fzy2pEJ+Ezr/X6KiGiI7dNreT8rXo8FT4xSPyxVem2M3eNpN+pu2sk2g1/IWVPhi29dqZxkZA5yIEjj0Ot5ny3FzGRo2xmuXeT+YkfWuBpLFI8oXhWyyINQ7QshkQCWM+KJkY00oIeSBIQ1X2hnREkRji030OsAF5HIfkXDmmxCHmZAgwnwFD4pN1KD7vl1lW6fRO9a6Wz6TNJRyDiSln/l239ZXI+6KR73VTvPj55SMyH2aeH7O11OODVWfX4POPZzqu7Zflvv1Z/ey9fX5xmY/bxfeavu8uvu0qt4Emfme8vXH9d1y/PgzKhVRXm856berhRC11enBXTrpDPZFQEgeMdFjkZO46GrdGArtNIJH3GUTt+dxPzHKtGhdNLUEdYBcPYmfG2flbLu3u3qWTIko+7+nfxq3P3+C4RPdUH3eZ2Iz3onMciThFDhaPuL4PD+7RVT1JRd+8u/r6t3tTDTjO5rgQu8ie31WCnmqhl3e+z/HqYjrp1Ua/pqXvxZXnzMix3LlNup5EBlNNirGZDN6XgTd7Tq3nHjbN2xWeUgUD/OeIy3lcD45vAYys+e7y669ans/5vX7alTHjzfPO2vNw8lX9fV/6+vXl9qr5O8v+6rfy3z83d00XQp5dYTS7kXI0uFoPC7qkyaqXuCpFJO7V7Lu2eStP7VDV/Jokcx2o9Tl0p5b459w2aqV4rfXsVLSZPVAwUzKYjrsuir30RbF+EGnlfLuo6ths4CGwGtXERW4zyX1b1ab+Yix2nw7blsLwalZsXgft6rHEeinoNzWq4VvD1Wsn19LxW8gZcxlrBtX3Krx9zpaTDquMNEhcJOirnoUohmI2cNEpnmaCpfRW5roZPnfpOs3BVClyVTlu1s0La1b3NdVq5ZNhhEKhTu9htxH/bNob3iaBPn0/Zfv9y1W2G0mFj/zZxfR6o5Hy1cvCicDobFUb3qVjQnE855o+Fr7v6ddXtPZYEqDEbSSx0cp49K6Zczbq/0wz37zO184jdKOSS7mrJUyt68/HjuN9cK4Zq51G/xypwdPjMflOPdm/TP/EDkQiRxPIi5DHAZN/ODEWJF0ycZACiCAQDKxhZYoDEAAQDFPbtXnqADQyRGEwAJgCLh1w+L0CWpwHHiqxqkc12m2oycZJ0xPEURwAvaiDEEut06oIBSyRiD4Qdpz6rxa4IEk8ztMWs3rdyk2HhaZRZTLObeeF9Vf11U98+lYY3kdVjcT0rvc7LX17q78vC50XufVlaTvPXFZ/dyHlO1HTSVch7L69inYdc/6HYqIXOs/Z88oRljlw2XSHhvK4Ezk51UPPLiUUd3GYHrUQl44t4jMtx6X1evS56wx5lPs6MH+JehzTqpD7vKg/tuMBpMNQGvObeXbZ3l80lTvxunc2IAThKxdyrp+vlrFEqJzTaP7sc4m5WWj9mRVYjI7QZl/62qTw/ZANuk8MkPQ/rfpeF0vxZJ8B6KfL4UE6FnBYBFkPORadYitquSv7nu8x9ybPqFyspV6N0fJ60BryWdDHU7tX/9q+vx3bZbVVvy5G/vFwN77JhrzHkkqft6G/Pxafb8Og+Vc16RVaTjzvX4/xmmHudlJ5uk5cFb78Ze5+Vv87PN+Ni6zKpV0VaS0s8c3as3pYDk3ZufJ/rtlLFmEtPaAFo8lHP+DY9aSdGrUTrIhTxWhSBY7SfPE7987D867r2dVX6y7r2Mij3GqlZv/iX9dU/3qqv08KJSWC1fz5PuL7Oqn95uXx9Ls/7ufWw9HVReF/k1tPil5erUTsrY1b7538hLJUMOYb3yVk/NenGz3NOxFGaI0ov4+ty4HlYWE6Ky1E+F3WIHEMd/cnvNmxntb9tL/++u/xf/9H997/e/rau/n1X+fe/NP7rbzejVlRBGgJ+ub2M7WbV1bQ0HeUebuOTXmY3r+5m5beXi9nwwqoXNEca7RFlMoqVC+9klFw9FXq3cZOep37R8pBOx4+7t6mHVuq2Fg35rByn+eXTnyQeDO8KvbtE5zb5T/zwIssL336XAxCZFXS8aORFIyvsu/FNQDAygh4IBigYoKCDRIVY/vbg3Uf/pQB5kUUi5CWKlzSceMQpR0hPEQMtGBhy6LymOPEI4iPIHUH2E8BHQNRAgUYiQKKqN8qKDHnEYAQJ4kQsKpLBpJcVEQKo16mqIhj0JBY5LuQ9F+enNzXvw31wOkr3b6PxiBWw7BHFaRnIEs5kV92nppNjoZwPOK2SwyQ0qsljm8IwFILIbFAiAdtN5Ww7Pf/9tfaPL437utfvFN12cTfLr8fJpFfNBdV5L/r7a2XWj45b0VrBZ7PwZ17T7VVq0i10b6LnuVOnTQh57R6nyaTjfaeGXic3fkjPBvls2O7U4VzQNrqNXhdPzQrigfbYLLsdUq3kHbWS9+VQOmj12aVC0PR5fLG4T5eix0ZCvzxkPj9lYh7R59C/DErT+0QsYgsk7NfN/GJ2WymdWlRoU7juddJiIC6r1L8O/WNzsRnkjQKUMPfSL41vkoPbrEnmnCayGObmD+nQqc6A4Xn8ePd8ceZQmD//YjWgq5K/10qVs2ceuyHitd3W44Wo4/46OW6l+9ex5bCaCdtaJV81YTs2CtmY7+6mcFmNW4yYo/+cidh/311XU+5jlQ+eKNN+fj2phF26SuF0cpdtFbyjdv7sxJaNHW9nlVYtcGoVgk55dJ9+eapGvRYVA1mgo0F76ypze5UqZZ1XFV/t3HddC5/nglaV1PPBXjNeL7kalUAxcZqLnmZjp9GgzeVQnBaxkjv9L791ZuNS0KWm/OrXRfltXq6VTm4uQ3eNaD5lu6pGPMdqOetZTs7LKadd4VNh53J2Xcp5dSKHGI3dJFXLoUY9FQvaUxFz5yrcuQo/9c+9dunqPNRtJVMR60XWmwrZS5mzq1oqGnTqRQ5BjckoXNV/5gfwAsAEYnKAhxcAUVnByBEjS/QsURmsMFiliEpjZd8mfHjG6/sTMt/b9SC/LzxJDK8wWGWIniZ6WjDQxMAQBRye/FEgVhmyv5qe5g00b2CwHvA6hlMApzK8jiYqhWUtErWcqGUFihUZXtZwgpYVNJB8olgNDbUAQo4RZGgyiz6PyeOxIlEBWAII0yw5ogWNFgOa9pwYijl3qeQ/C5wAlmd5GfIiBdGRFkIAPSeG3l381031y6w0bgY/P5d+X5XfJpm/ri5+XRb+viv/ZV3+Oq++PZV3j4XH+3Qo4KA5qJqUZNI17JTnj7VhJze4zy0m1e3iutfO2m0kcmad3udn9/GbrKtZOCvF7eXUyV0t3L+KTW6z7XLwPGJpFE7en0r/2NT+9aX09/n5UyNcjdvbF/7XUfx1HL2vecMuuZ6wbgaZh2bispmsXYYLOVcsbG5dxa4roZjfLCKNWeGuiv5pN12MuxQOyIiZ3qZn7fjgJqZwlB7z1+fBWb/cuozaVCICbdBlcpvFaso36+ZaF4HAsaLjtBbCDFqZaS9fzfjsMrcdX/xtcxU5UYLH6mZ4/vZUODtR2aMjsyyW0r72dfyyFAqd6lMRC2b+xXusfx6Uv24bo9sC0dDsp0+TdubXefk85/rzvxxZzcpseL6b1puVhEHirQZ9+OxEJ4JY0NW+ydzeZM9ObRhSJpW7u05elc88Drl7lXx+yE06575jpVkLjjuFoNfCQ8qk4njQclMLXZaDsYDp7jptMYhOqzQfpv/n37uD+yxgjhD4NO2mvswKF1kXffQnt1U37hRWT5VS6kzBTNBnIxxNODqXdPXv0sWUy6JiER41qv6nfjoXtpZTzudBYniXtKqwkHRNeqV09AQDrcMoFZK+ajEaCxy77LLL+XP+mkFk/2wp2P9uDpYA0QFi2D/7xey7d3mRRhLFC/Sh6XVPi/BDD9+hp/XQVI9FgGWAFQbrGKKjsY7G+5ZkGWKFJToW6yHWM1hlsI7m9QzWMVjPYD0gekj0QDDQgp4mOpqoDFYBVgE+9KQxWKT57/25NIe1LNICjmEgABzLKxCJkCOAlRikQqSwLIaAFjArCARwPItliCVA9o1YMs0qWoAIYb0uQzUfuKvHKmlnJmqLBc3Z5PF58TQWNfu8JofVYDIoJr3gchhdrmOWKBQnM4AgHusMepNVd3xicLmtRpMe8QiwLIS8LOFYxNZpJfqtdOcyclsJlZJu74lJkQRJEDLJQPXcXym6rkqnzbLvoR5+aqfXw8Kil3q8jYyaoaduajUpbcf513Fx+lC8aWSarfRgUPH7rXodm06cdG7SDzfJSsaTClnTIUvgWC7HT547pe5N9thArstn9zeRTMRxdqxkAnaXWXCZcNxvvSnHR7e5es4bcuriHtOgkZh3U8tu5tf55cNVOB82X2Zdu3H+yyz/2IomPUoj6/jX9cWXeXl6nxxcJYM21SKgXPx03C/et5LxM+uxjg86jcWk58QsmkT2InGyGlfqRXe/m/efWgwyPDaTVNBh12GFh8dmXTHjnfTP7xsZr01nkdnkmT12auzfxHZP5XreZZKYi4T58yw/7aWdVpSP2ca30e0s3yieNor+TNhqFEEhefplefV8l3HqiVGE55mTQTsd9llEpI36zS+PpYu0tVmNnOe9iaD9zGMMBSyqzGP2yKTAfMwzbufua8FMwNQoeZ8e8o/dxG5evK/5fRaSD1nWk9z4LhpwygGX7qrsXYwrF5nTxJnF79Q5zWI8ZM8kHcW085/42du+XxDL+8cnGaKjeenQgbfvGOcJjfD+Keif+/B+eNzig5+9Oh1UiNfRvAr4/ePKKot1LK8DvI7hdQxWGCzRvMxghRFUIOxblfUUNtBEtzcG62heBZwOcirkVMhJ8PCIJYGIZzmOQ4dKOmQEDkocK0Lu0AEJEWFZAUKZ5RQOKxyWOSx/NCBL+1+TozmsZXgts/8dD4YCDA1YLcNpGKSBSAMJxcoUJ2s4WYMUhpN5XuWwHmITQ3Q0UrScpIWSFooUKzCcBHg9TWQNL3wChGYxy3Is5BjAUwwCkABWZHkZElHLQRoCADkAEOI4Qji9KioiUQSiCIIqkNMTU8Bj9TlNkYCz3TrfbqejcTsQcsmyCCha4lmf23RZjoy7hfnwfDm6GHdK6ZgbiyIAPOGB32O+uohP+oXFqDhuZdu1aK0UTIQ8JlmQIVVOeSft/PQ+N+1kF/3CZnzxPqu9PVfWo4thIzZuxhf99F83td83lb9vqn/bXv11VfntpbJ9qjRrCVmEssIXc4FuK929ifVusg+XuUEr99TNPXdL8ZCbheDs1N6spJq1+Hk+XC1F2lexYTsxbCWvytHTE5MsgFTYMemm/v56/Y/X63+8Xv11ezVoRnpXgfdp7vNz/rf1xWZ6PrlP/eXl8n/7vf1//Pvd//m/3P/v/1PvbdXwuwx2E+7cJl6eqk/dwnU5UEo5U0F7qxqajsvp5BkEQBB4t8tYLIRajXynkXloZ4b/N2Hv+dVWlq17jy6DtNfae6+1kxI44hyqnLNdTrgciUqIIJQTylkIJJEzGBuTweCcs8tV1dXdp7vrdJ/u0336nnvvH/R+2BLGVXXuO8YcDAkZ7OGhn+Zcc83nmboTTfXnaq+f3rdj7YFdpdqKow3aw/Xqo3U1Jxu1J82G00btSVfjheaaY3XX9xqqDxlqTpgMXzuM522N55oNX6srj548vpPjaUhKGIb+FX5WeQCIo/sqklVCVhBfKljPcACzELMFwfCv8AMxT+KV8fvC9C6T12Z/kvszcopRiN8nGQVglIBVATEFsSrIlQC2BHJKKE7+swqSUUCsIBnFp1lJRgawjEICQpjGFIlolleUbdpKUxyiBRoJEMkA5inMUoglMU+ycsjKaVZFMWsBXUJiBWQ5ErM0ZkmGh4wMMnLAKAAjJ7GcxAqKUVCMkmLF/wcVya4l+VIgyCleRnNyklMAvgTwpYBVEWwJya4lWRXJyklGDlg5YHnICCRWklgFGRXBrAXMWsgoKE5GcTIKKyFSUFgOkQogJYFlBCMQiJeQAkHLAc1JaI6gOALQEgKtKYaqknVWS0M4Eij/5rKEQDQtQ7RAkswaiIpJisRIkMk4GQ9pqghSBBJoRkXTPAFoSDIKlXzjJqWylKNYtpjk1wBWSrEsx5UoebkMCTzLCZygYNdtUG4uK922uVSlEjiOlst4QYZ27ly7e9e6bVvXlZWtX79Ota5EvnGdasfOMkWpUkIyRQABGskUwuaytTu3b9q9Y3PZxnWYYSWQImiZFHIYc2WbSvbt3X7s0N6jR/bt2LVRkLMAMFIJ3rBh7bmzX548vu3o4e3nTu+rvHpYqz7SoDtlqD119tSOU0d3HNi96eLp/Zrq0zWVJ6quHb38zZdnv955/uweTc2x8vMHIKSLCLJko3Di1J7rV49fu3T0wpm9+/ZtkZUIAPIULSNoVERQUpKRK5U7d205dGz3nv3blOsVACGCQiXrVKoSnuMphqVZllUoFBs3qXbt2bhr18ZNG5Xr18tK1nI7dpft2btt954t27avX79BUVIqKJS8XC7QiKToz/nJS4hW2dDQrEBxCpIV58BX8/OpSPtcl7ta7seTKD/4LQ7Jk1gGC3oPgGQArRyWeMAIgJGR+RFacUBQSYo2I3n7HhnFyGhGJppdEfnZfkFKcQSSSbECYBmNOQojAjMMJ29u0O3bvbV4jZQALKTlEAskZkmMIWYgy1OcOM0up1BpMcETiCMRTyNZQcvFU1hGYyWFS0hWRYriVlYBOZUopKP4UipfdqpIVkFxMpIrgex6kl1LskqKVVCMksJyGnM0FihGSTJiUVoKmBKIlYCVw7xBgopklJBREFhFYDmBBYhlJFLRSEVjBWRlBMtBzCLMkpgnkEyQb7DZTC6v8XT5KQrJKUpJITnESsAoICNQtIyCSpISIOIJJINIQSIViVQAK6WMrJhWrCHlXyC+GJcQuARgOUAKgBRSipMiVkrLpbQgoRkJZIulQjHBSUhWSskkpEBQXDFgiwFbBJgvoGwNxReR8iKgKoY8gXgSy0mkArRCSsmKIbcGMGsAV0zKpVgGGAFiOcGoJIxQTLISwK2B7BdQ9gWUF1MygAQKCTQSIGQkkCqCuIjkAMKIoxGLSMxLKSyhqGISS0hMIEQgZg1FFwFSQqBiAhUDQNIMohWAUhRB7jeAKSI5KclISFwEUTHNQaQkaQVAPIE5AsklpHwNkH1ByL8AQhEpAEaAjExK8cUkK6V4Kc1LKVZC4mLIFEFGSrFSkpdCTkJxRZAtAlwxYIsgWwSZYpIjKJ6iGIQxYj7Xz4nj6KsRolhBdLdYeUqxwoq10q+pf1ep+fLyCZYUh/kxD7GsoPgV8nILxBIIA4xBQU8r6tdB3gCRpcTfg1gSsyRiSZqlaBZiHjA8xQi8oFy3bgPDcJBExQQgIAAQSAmKImDKZ77RHTl/6ohKqZAQZBFBizPFEMkopIAkt6Vss8tujATtZ08fpSBFEASkaYg5yOR9sEgsJ7GSYhUkq6BYJcmoSLaU4kopTklxCopVQqYEsGshU0KxCsiWEuxawJaSbKl4uiPz88XiMVIOWSVkSyCjJLGCwqU0WkczKjr//6wgGRmJ5ZBWkkhJIjlkZCQrJ7EcMgKNBIaW00ggMcfzsktXTp+7fOSrw7tpLCAkpxgeMHKKVtCIp5BA0nISyUgsg0hFIBWB/zrl6wAAIABJREFUeQILUkYhZXmCEQCtgpSKREqIZADLAKMAWElgpYRREbiUxAoS8ySSQ6QEjACxDCAlgUogVpGiGgqVQFQCsCj4LQWMEmIBIiXECoKRSVmlhFFJkdj4kYkiNhKpIFZBTgYZJYHWSXGJFCsgVkGkAIgDSCBoJYGUAMtEzRXAghTJiml5MS1AJKOQCjAKCRYIxJM0B0RxG5IBpIBIDmg5gZQSrCCR+DmikKISKVKRSEYiuRTzEkZOICWk5SSSQSQHSCFFCgIppUiWVzQgASIO0gKFBApzFGJJxEHMAUaAWAGRCmIFYHiAZRCpIFYCLAeMjMByEslJLKOYz/sHYMXwLZ9bBIqTk7yc4mR5Q2pWoLi8I4+ozSQZHoh2Vr9ewnGiScovTCq4n+nORSNPYkV6jtiCPIMTXXZJzECEAC1K3DDBMACx+3bsmuxv60/73MbaK+dOHPxq545N63dsXFtZfnLpVu7dvcEXC/23uqO2hsoj+3cqFXIAkYTABIG2btrU3Rp4uTz0aqnv3q2cs67iwI7NKoGlIJACUAyoYoiLISuFggTwEiiID6SQk0BWAplVX3kJyUkgJyV5mpEzrIKkOQAZSHOQKZiwsvK8RSNWkOL4PVKRtIpGcpLmSZqHWAawALAMIBlEYtEoJ7GCFNseSE4jWd7CCjOHTuw9d+n4qXNHVCVKCvEklkFGRmM5ieSgIM6hkJxCcojkol4tr7dBAqQVEClILFCi0xWWAawgsFKKVRArRe0AifNSNlioBSAqgbgE4hKASgEugbgUMCUEUwIYFYGVgBGlOHLAqAi2BOASgFQQy/NiISQHWAbEnhOSA6QESAmRAiA5QDLxbU1gBYGVBFaKdQdgSgiskop/NS6BWElgOYHlAAkA8xApAFYRWAWwAmIFQHKwIphDCoiUECkhlgMsEEggkIKgVZBWQawkkAIgFUAqApUQSC5FAiGKhZAAkGiYwZM0V5ADyvJSvLzcUAbFkwVWQCSWTjKAZRB/zg/BimLmT7UZxckgryDZvLaR5HiS52hOtEoSSFYm6iJFfshf8CMiARD7yzLvl/xA9LmfQ+GXEDQjmoZBhAGNAY0JmgEsTyD2xMF97x/c+O2zie8e33p/b+jJZPviSHxxNPFstuvNnd7XC53vFru/vTvw4d7ww8muoXafs6GquvxkU235eE/k5Z2+pzPtT6fbns5kns52zg0lO0Jmq+7y5bNHDu7dsWNr2bYtZVs3bPhy+7bDe786cejg6cMHvz5y8MzRg2ePHj57/OiZo4dPHzp48sC+k4f2nzl6pPbSOWeD2m3Uaa9fOrL/K6VCSUC6GJCiKSGADKRYSLGAZCQkK4EMQTIUxXKcnOPlJI0JiCQrAZCEwBKAiwAuBqgY0FJISyEtgVQRAcq2b7x4+YzF3rR9+7Y1RUAKGCnFECSWkLiYYoppjkACgQQoeu7kxaeCKIYBSA5oWf4lxEEkACwHWAmRmF5EfmQkI4NIRmIx8m9KMv8BrCSwEjAqiJUQ532UaCyjsILESoBVBFIBpABIDj8p6uQElhFIkCJBfCrFooxHDvKiV1Hxpsirg7BYc6oAXvlbFJBREIycQHISqSAuJZgSKasgGNkn5R9SAFoBkQJi8XNEBmk5pJWQVkKkBFhBYAWBVQQqIXAJgRVSJEhpOUAKsgBJ4azBAyQQSABIyP/zkChJkhNYQSCZyJtohwLQ5/NvsLDjYIUfmpNBTgHEPQgMDzme5AVadIRieJKVFcTlBa+wzxFaIeEX/PAQr+ZkNVfcanhW8cNDzAEaA4RImgVYIBB34eujb+8Pvb8/8P5e//d3e3+42/vDvb6Pd/vfLfW+Xuh+vdjzerHr9ULn68Xut3f6Ptwd+LA88Ga+591Cz9vF7pezuecz2afTmcdT7Y8m08+m217MZp7MZO5PpOeGYlO94dtdod6Y+XZXcLYvOj8QX+iPLfSHF/sj8wOxuYHY/EBstjcy3ROa7ApO9YTm+6KLA7HFgcRsb2K8I5JsMRkqys8e3nNq//bLpw5pL583qa9bdVXNNdd0V8t1Vy80Vn5j0VzzGjWexlqT+orhernm8rmq8tPXzh6/dOrwxRMHyo8dOHf04JkjB84c3n/20L4zB/ee2v/lod3bjx3Yrau+ZNRXnzlyYNv6dZvXrtugUq5XKUoVihKFgmNZmqJJSAECSglKAigJoCUQFxNojRR9IcVrpMwaKV4joddIyC8k5G+k9BdS5gspXkPgYgIXE3QxgYoBKgKMBCApwFLASAAjAVgCsBSwUsBKCZYgWAKwBMEQBCYILJHiIileI2W/kLK/kXJfAG4N5IpIvghyawC3BvJrILcGckWQKyY5CcUXU3wxzUsoXkpxBM0BJACal9KChOTEkEK+mBSKSVkx5AunDraYZCSAJQAnBZyUlkkZuYThpAyXzw9IBmgZQJ+IAkisCcUQABbyCGElEM1MaDlE8s/NcXmIBYBlUiSTItkqWgQCCYXv8IAuuGch7mf9g1/wwwo0JyNZ8fDNkZyM4uQQsRBjkuU/nYvy+P78IPSzTPL5q3kT95+doEQZ7eqnIj8kI348MCTCNM1CJBA0W3XlzPsHIx/uDn1YHvywNPjhzsD7pf43S72vl7pfLXW/utPzcrHnxUIh5ntezXe/nu95Ndv1crrz+XTHs+nck+nsk6nsk8nM04m2ZxPtTybSTybSj26lHt9KPhxPzPb57o+nHtxI3RtL3BtJ3BuO3RuKLQ8llgcTy4Pxu4PxpYHYnb7oQl94tjc00xOc7Q7Odgfmu4KLPeHF3shMV2iqIzDdGZ7pjMx0Rmc6ItO58GQuOJkLTGV9kxnvRJvnVtp9M+0Zb/WMJd0jcddwzDkQtfdFrL0Ra2/Y0hsy9wRN3YHmLn9zp8+UazFmvE0ZnzHpqGt1GlLO+phVFzKpQ83agFHra9I6dFVNlZd1l89XnTt55cyxS6ePXDx5+Pzxg2eO7D9x4KuDX+46sGvn4d07D+/ZceTLHUf27jq6f8/RfV8e3rvn2N4vTx3Yd/rwvtOH9p46vO/0kQNnjx86f+Jw+amj33x9/NLZE9+cOXH53MlrF76+cu70N6dPfnP6ePmpY+Wnjl44eeTrIwcPfbnry+3b9u/ZvXfXzl07tm3fWrZjS9nOzZt3bd66a/PWXZu3bNu0cdO6dWtL1ikVJXKZQuBETS3PszzPChwr5ziFIKiUynWlpevXr924sXRj2dpNZes2lq3fsGn9+k3r121cv3bT+nWbN6wv27iR4eQAyYiCUUEhG/AE4giak1KsaAoHxEAsoBkpzUgRL0VyKZLnzbTExiwSxDfhynkeYJkUyQkkJ9BKl2tV2qFZQLErCP2sf83+jB+KFWhOIBmOxAyFOczJaYZVqHiGxxTLUWxeQ5v3UvlMKy+srt8+5+cTvuCT+0Te0kX85sqvEp8SmIeMsIofBmCOoLBRe+W7h2PfLo99uzz2YXnw3fLA2+W+N8s9b+/0vFnsfbPQ83qh5+V898u57hfz3c/nul7MdL2Y6X4+0/NspvvpTMfTmcyzmcyz6cyzqczT221PbqefTqSfTKQfjqfujyfvjsbm+oN3R+N3RxN3RxLLw/Hl4fjSUGxxKL4wEF3oiyz0R+Z7w/O94Zne0HRvaLonON0VnO70T3f4pzt80x2+6U7/dGdgMheYyPgn2gMT7YFb7b6bbd7xtOdGq3ss5RxLOUeTjpG4fTBm74/Z+6O2vrCtJ2zpClq6AqbugLE70Njla+j0NXR6Gzu9TR3exg5vU87TmHE3ZTyNWU9Dxt2Q8TRmPfVZT127uz7jacx4mto9TZmWxqynMeOub3cZ2lyGdndDxtPU5mpMOxvbnI1pZ0PaaWh1GlJOQ8pZn3TUJ+2GpK0uadMnbfq4TZ+w1yUcdTG7PuGoSzj1SZc+7tAnnPq4Qxd36OIOQ9xhSDjr4g593KlPOA1Bk9pTXxGz10XshoBV5zNr/c2aQLM2aNKHzHVhc13QrPMa1a4Gtc1QY6mrttRVm3SVzdrrzdqrzZorJu01k+66ta7K0aR2NdW6jeoWo9pr1PiatX6zzmfWeky1bpPaY9a2WPTWRu3WzWWQ4kixslr1XlpxUZRSDEGxgGIBxYhaawmFpTRLIAHQAkGxBM1AmoeIX+0TAui8KeTqzFN4i8oAEgDNAYoBNEsW7EQ+54dhIMNCMdXkzz8CxclIhqUYBjEcYhiZnK6uOr52HaYQpkVDBrzSdfhk2lJw5RL54eDndd3njie8WB+Dz/nJ/yrEAcwRDA8YASAO0gyFEIURyfKAxBFn3e8ej328O/Z++ca75YH3y/3vlvrf3el7u9D3dn7gzXz/m4We1/Ndr+e7Xs13vZzreDnT8XK649lM57PZzmczueczmRczmWczmSfTmYdTbQ8m0w9vtz2aaHs43vbwRtvd4eT8QOjujfjyWHxpNL40Er8zHFscii0MRhcGIgv94fn+8HxfaLYnONMTmO0JznYHp7sCU52Byc7A7Y7ARM4/mWuZ6vBOZb2321sm0mJ4buXhcY0mHcNJx3DCMRS3D8ZsfVFLX9jSG7b0BM3d/uYub1On19jpberwNOQ8DTl3Y9bdmHE3ZFx1bS5Dm6sh7Tak3fq0S0xEupRTl3LqUw590qFLOvRJhz5p0yftuoRNm7DpknZdyq5P2vRJW13CVhe36eJWXcyqj1l0UYs+atFFzZqoSRM1q6MWddisDpnVQbM6aFGHLOqQWR00qYNmTdisiZhqI+baiFkTMWsiZnXYpA5b1CGrxmusdNddiZjVIbMmaNEEzJqARRuw6ANmfdBcF7QYQjZDxKaPWjUxuzZq18Ud+phDLz5IOPQJR13cYYg5DDFHXdSujTg0Eacm4tJGndqIUxtyaoIuddCljTj0Uae+xazdsWUTTXNUvgwTAM0BmoU0C2iOoFiCYgkqvydmJQgKA5qFNA8pDoj2vxQL6c9siiEt1j4rHRce0gXbHdEoguYAJXazfo0fkmUhw0CmMFXA8JS4UoHhKIbBDEcj8M2lvbmM/sD+EkCSNCOQiCMZjmR5wHDg8xNOvj1Ns4U8k3c8ATjvElTgR5BimRQJBPoE1acMlm9nC4CREZgDNKZoRGEEGZ5hhOF23+8fjX68O/L+3si7u4PvlgffLvW/vdP3ZrH3zWLv68XuV4s9rxZ6Xy32vlzoeTHf9WKu48VM7vlM7vlM7uV058vprhfTnc+mc4+ns48nM48m2h5NpB/dSj+8mXpwM7k0HFnoC9wfTdwbTSwPJ5aHE0tDsTuDscWB6GJ/ZLE/stAXnu8NzfUEZ3uCsz3hme7IdFdoqjMw2eGf6vBO5Vpu51omcy2TWe9Ee8utNs+tNvfNVtd42n2j1T2acg0nnYMJx2DCORB39sdsfRFLT9jSHTT3BM3dflOn15jzNmW9DRmPIeMxtLvr29z1aVddm0vT5tClHXVtDn3aqU079Gm7IemoSzr0SZEQuz5p1ydsuoRVn7Bp4zZt3KpJ2LQJmzZp1SYs2phFG7Noo2ZN1KyNmnSRZm3YpImY1RFzbdhUGzLVhky1QVNN0FQbbK4NmdRhkybUrAmZNGGTJmyqDZvFP6MJmTUhszpkrg2aanyNlR7D1XBzTai5JtBcE2iu9ZvUfpPGb9IGzLqAWRewaIMWbdisiZg1YYs2bNGFLdqQWR2yqENWTcimD1rrgra6oE0ftGmCNnXYpo3YdRGbLmzTh2z6gE0XsOlDVm3EofOaNbu3ldGIoxhZnh+KAxQDaUY0vBfxIMRW7UpQDKRZkuZImhNxIigG0CykOZLmKJojV6yqVtztVntWiUMCKN8NXolf8sMChiUYDjI8xcpoVo5ZOY0EwHCARCeObEskNHbbWUtzOcsjgDnRvxywLGBET6BPHfBV7TUeYgEyLGAwwfCioy/4RJoAsUAgmRTzELEQcRALJBYAzg/mEDQLkQwyctFYGdKIxAzEnCAoJ/vbfvfwxnd3h769O/zt8siHpcH3S/3v7vS9u9P37k7v28WeN4s9bxZ63yz2vl7oeT3f/Wqu69Vc14uZjpV4Pt3xdDLz5Hb749vtDyfaHt5KP7qVfnSr9cHN1NJwZK7Xf38scf9G6u5IcnkovjQUz/MzEJ3vC8/3hed7Q7MiP92h2a7QTGdwKuefyvmncr6prG8y653M+m5nvLfaPDfb3ONt7rFW542UayzlHk26hhOO4YRjIG7vi9oGIvb+iLU3ZOoJNncHjN3+5k6vMedtyLU0ZDwN7Z76dld9u6uu3aVvc2rTdk3KrknatSm7rtWmb7Xpk3Z9YlWqSdp1CZsuadEmLZqEVRPPhzZh0cbM2phZG7Woo2Z11KyOmNSRZnXEVBs21YZNNaHm1aEOGmtDzepQszrUXBtqrgmZakKmmqCpJmiuCVnUYbNIlDpsqgk0VbXUXxNfDTRXh5prgs2aYLMmZNIEzZqASR0wawJmTciiDVu0YbM2bNaFLdqgVR20aoIWbciqW4mgTReyaiNWbcSmC1n1IZs+ZNcHbfqQTRuya8N2XdCi3bdrB4V4quCJkycEsYUjkIjHKn7EWk60QfzED/4MhhV7KvzpinLlVRJxoovyZy6KNP+L+k1MEQwHV63Eolheith1G5U+z8UTxzZsWEuams4eOLJZytAAcySWE4wcruzDKFwiFTrRHBCdHbEMMBzBsATiCcSDz9oG+RYHSSPxxzHLIo4hMS/uVySxjGTkADGARpBGFGYhw8lk8umhzI8Pb3x3d/Dj3eFv7458e3fww9JAAaHed3d63i72vF3sfbvY+3ax581Cz+v57tcL3a/nu1/Odr2c7RQRejaVfTLR9vh2+6NP/KQfjrcuDUfn+4P3xhL3xpJ3R5LLwwkRnoWB6EJ/ZKE/Mt8XLsATnO0KznYFpzsCUzn/ZNa3Ercz3on2lptp9820+0arc6zVeSPlHEu6xlLOkaRzOOEYjNv6I9b+sLUvbC7w09Tlb+rwNuZa6rMeQ8ZVn3HVtzsNbU59u1PX5tCmHdpWhyZp06ZsulabLmXVJazahFWbtGmTNu2nnGPRJiyauEUds6hjFnXcqolZNDGLRsQmbKqNmNURU224uTZiqg011wSN1av5CRprxQg11waNNUFjdbC5OmiqzvNjrg015+kKN9cGjNWe+uuB5pqgqTZoqgk11wRN6qBJHTKpg2Z18Gf8WLRhiyZsUX/ix6ILWbUhqy5s04dt+rBt5YE+bKsL2/UhuzZk14TtmohdG7bqDny1m0ICXUgRgGYAzQLEAyQjEE9QzKcFDQV+8vfyYpFGidsfmAI/hSOQeHn6P/IjkKszEs1BWvglP4XRNUYQvTBJjgccJ6Hoby4dGh5sPHF0/eEDm8zGc2fLD0kZJGU4wMoIRoDirMAqr2GRHwKJV/4CSYtXaQygeUAL4BeG3yTiSYQhy0Aa79y+dseOEkghSItrUQSKEQBiYIEfgLi1JSX3bvX89sHox3uD394d+vbu4Ld3Bz4sr+an991i39uFvrcLfW8X+94u9r1Z6H2z0CseilYlopyYgp7cbn880fbwZuuD8dSD8dTCYGi+P3B3NL48El8eSSwNxZeG4gv9kYX+8EJ/eKEvf/iZ7QnMdAdmOgMzHcGpnP92xrsSE+0tBX48Nws9gxsp51jSMZZ0jCad4uFnIGrtj1hW+OnyN3X6GnMt9TlPfcZV1+ZYCX27Q9fm0LXaNa12TatNk7LqUjZtyqpNWjUpiyZp0SQtmrhZE7PUisxELbURc03EVBMxq6MWTUTMOWZ1uLkmZKoOmWoiptpwc03IWB0yVgeN1UFjdcBYHWiqCjRVBYw1QWNtwFgbaKrJ82OsDjRX+5urxQxTQE4dNNb6m2q8jVWB5loRm6BJHWiuXYmgSR0yq0MWTciiEckJW9Rh6yd+AuZ8Fgrb9OLXiL0uH466qEMfdeiiDm3IronYNWG77vD+LynM0wwvJoHCEjEB0HKCFqQU+7PDT54figUUC2kun47EjESzkCr0DwoHivx1bb678IkfanVR90t+xLpohR+aU9KckmQUgBUQS1+7vK9Jf/xK+S5j/bmKK0d27NwqRTzBCoATCI4lGUwVZD8U5ijMkWLfELEUklEUCyAlzt0AmgdU4ZyzqrVAIU5c9EtRpKb6aL3+BEUSJE2TCOenpBEDKURRmMI8RGzZ+vWPp/q/Wxp8t9z/dqnv3eLAuzv97+70FxJO79vFnrcLfW/mCzHX93qu99Vs7+u57ldzXS9nu17MdD6f7ng+1fF0Mvtkov3JRPvjW20Pxlvv30jdv5Gc7w/O9viXhmJLQ7HFwdjiQGxxILrQF5nrCc1153POdId/usM/3em/nfXeznrFUk2Mm2n3eKtrvNU93uoeS7rEGIk7RuK2kbh1OGYbjtmHY/bBqLU/bOkNmgrR3O1v6vQ25Dz1WVddxmVoc+jTdn3apmuz69rs2rRdm7JqUjZN0qJOWtQJszphUieba+PGmnhzTUwMU03MXBs110ZMNdHmmqipNmpWh021YVNtpLk23FwTbq4ON1eHmqvFxyFjdbCpSoxAU1WgsdLfWBVorAk01gSaVqI60FTlN1b5jVWBpqrgCm9NNUFjbeB/4KfwtDZoqglbavPkWNQhm0aMX/Ijxip+9HGHPuHQxRzasF0btWujDv3Rg3tpzNFio5jmC302AdAKQMsAzf2SH0CxgBT5YVf4yWNDiW7xhT44lkmxHCDZyhlezFEkEigkFBx9uV/nh/yMHznNKShGRjBYUCC75ayl+cyWDfzlC7tPHt+8dkOJFMlA3iRaIBmGQgV+mHylSNAMwCxJMSwmDxzYxiuUBC1AxJG0eCjiAbNSyHEkYiCmSQptXi/T1x6M+a/t3KoAAFI0Q+fvlxhAI5LGNCNAmvlq+7bX8yPf3x39eH/s473Rj3dHvl0e/u7eyHf3Rz/eHf54d/jb5aH3d4Y+LI18vDv67fLI+ztD7xaH3t8Z+nBn+MPi8PvFoXcLg+/mB9/OD7yZG3g10/tiuufFdPeL6e4X010vpjsfjqcfjKUf38o9Gs8+vpl9ONb+YDT9YDR9b7i1EOm7Q6nlweTdodalodSdweTSQHKxLz7fE5vvjS32xe/0xRd7Ewu98fme2HxPbK47Ptcdm+kMz3SGZrsiM53hmc7wdEdouiM0lQtNZoOT2cBULjiZCUy0+2+mfeOt3vFW71jSM5ZoGUt4xuKu0ahzJOIYiTqHY86hqKM/bOsPWvoDlm5PU85hyDjqWq3aVqs2ZdEkTLWx5ppIc020qTraWB1urAobq0PG6lBjVbixMtRUGWyqDDZVBZuqg43VocbqYENVsLEq2FgdaKgKNlYFGqoCDdX++qpAQ7XIj7+x2t9Y5W+qFAELNFUFmqqDxnyZ52+qaWmo/JyZn0VtyKwOiw09qzpk1YSs2pBVG7Lljz2rCrbPEIo66mJis86pizjFRKQ/dmgfjTnEChAXmtQUA2gBIgX8nJ98FUexvx40CymucJ/D569KsazgAPwzfmTkJ354iGS/yg9baAPkJaWQEaQMz/C8yXjeaD6vVGK99pjDdWXDltJiiiGxjMLy/MKMwtAniVmIWYAxgTCJWUSRlVcPWSyXWUEgaB7SDFUYb5MyPIEL00eYg4jkEHnx5PYdG8iLJzdoKg8xDElSDIVlJBYAYqC4MZeVAQpfOHn8v3549t+/ffTP3z75rx8e/dd3D/7x8Z4Yf/9w9+/vl//2fumvb5f+8mb5L2+W/v31nZ9eLfz51cKfXy786fncn57N/enZ3B+fzv7xycwfHk//4fH07x5N/u7h5G8f3P7tw4kfHox/f//Gm/mBt/OD39+9+d3y+Mc7Y98ujn5cHPt2YeTDwsj7heH3C8Pv5offzQ+/nRt6Ozf4Zm7w9dzgy+n+F5N9L6f6Xk71vZjsfTnR/WKi+9lE99NbXU9vdT8e73o41vFgLPtgNPNgNHN/JPNgNHt/JHN3qF2M5cG2pYH00kD6Tn/rQl9qoTe50JNc6E7OdycXuhLzHbH5XHQuF53NRmey0dlcdDYXmcmGp9uDk+ng7XRgIu27mfLeSnlvxN3DYedAyNYfsPT5LD0ec4ezMeOob7XVpSy6pFkTM9VGjNWhpupAQ3WwvipYXxUwVAYMlb66Cq/+uk9f4dNXtOive+sqvHUV3voqb0OVt6HK11Dlb6zKg9RYXYgaf2O1t6na21jlN9b4jTX+5tpgvuuQhydkFpt1mrBFHbKqg1Z1qNAzCFv1KzXbZ+cfu251CRdx6iNOfdipjzn1UYfh9LEjNCMgVoAof8MDKAbQPMzPlf4/+clfgBYmLSkO0Pyq2x4BIDlESojkQKSl0AMTpdaFQ0feL/9X+WE/54eXsjLI8DzPMTwpyGGpCu/YWYp5TCCGwojGGDIMyK9tY8SAmCEQBogBNLdxnSIeqtHUHqUZhsA8RJhELMQMQTNSxK0MawHEESQ8d2KXSX30qy285tpep/l82SYlgJjKj2CwACESIYoVCIgqL174v394/X9+fP6v3z7/Xz88+9f3T/7r+8f/9f3jf3736B8fH/7j44O/f7j/t/f3/uPd3f94d/evb/MU/fnlwk8vF356sfDnFwsiQv/2ZPbfnsz84fHM7x/N/P7R1I8Pb39//9b398ZfTve+nRv44f7E9/cmvr976/vlW98tjX+8M/Zx6cbHO2MiUR8WRt4vjLybG34zO/RyZvDl9MCrqYEXk/3Pb/e9mOh7MdHz/Fb381tdz251Pb3Z/Xi86+Fo7uFY9uFo+4ORzIPR7MPR3MPh7P2h9nt5hNqWB9vyFPWL0bbY27rQnVzsSi52Je50JhY7UwudyfmOxHxHfC4Xm81Gp9vDU22hybbgZFtgsi0w2R6YTAdupwITrf7bKf9EMjARD9yM+2/EvaNxz2jcMxRxDkQc/WF7X8je47f2+G3dXluH25x1mdrsjSmA+wpYAAAgAElEQVRrfcpiSJjqoiZttFkTblIHGmr8DVW+hipvfWVLfYW3vtLXUNVSX9FiqGgxVHjrq3wNVS0NlW7D9ZaGSm9jla+p2m+sCTarQ82aYLNmFT/qsKU2ZNEELdqgRRuy6UI2fXhV522Fn4hNF7XrInZ9xF4XtteFHXURpyHirBPvf6LOhnOnTiBGQJyMFG84KESQGFCCOHr3P9ZvK/wUdkgCmvkFPAIs8AORbBU/HMw3sXhA5/khfzZ/vfLuJzFb4EcgORYyMsiqAC0/f+4rs/WsQkVLQTGJ8YpUAWIOMizAbF5ogFkotkSwACjZnl3rrl/eXbZJIPMLLdhPrbk8ygJAnJRiBZ4z609XnN169dwuQ+3Bqxd2bt6kIkhMIQHS4vZFDBEmWYEASHP54v/5w6v//eOz//XDs3999+yf3z/95/eP//n94398fPif3z78+4cHf//w4G/vRYSW/vr2zl9eL/67CM/LxZ9eLvz5xfyfns/98dnsH/P8TP/+0dTvH0397sHtH+9N/Hh/4vmtrpttntm+2Gx/YnEgtTSYvjPYemeofWk4c284+2Asd38sd28sd2+048FY54PRjodjnY9vdj251fXwRsfDsY6HY50Px7sfjXc/Ge9+Mt79dLz78Y2uRze6Ht/ofDzW+Wis89FYx6OxjkdjnY9GOx6MZO6PZO4Nt98fyTwY7bg/krs/krs/nLs7mFnqa7vTk7rTk1rqaV3uSS/3tS31tS31ppd603d60os9qYWuxHwuNpONTLeHp9rD022h6XRwKh2cTIdvtwZvpQLjCf+NpP9G0j+W8I0mfaNJ32jCO5LwjMQ9w3HPSKxlJNYyHPUMRz3DsZahmEeMwYinP+zqDzv7Qo7ekKMv6OgO2LIBc3tLU9ZrTLsbU676lKs+6ahP2OtiVr2vvirUrA42q4Mmtb+5NthcG2gq1H7GmtW9hIBJHTCr8xStJKLVlZtNH7PXRfP5xxDJ82MIO+oiTn3I1XDx7CmWFWhWlh8goGhAMgQtE63lAc2vzj+FRhzOt+koliAZcQSBoJnCJM4qimgZpBX5qbnProBkJFZCxAOKF69QKYb/GT/sz/ghWZ5kGYplSUaQEMzBvRvPnN7O8jSNxOW1+W1H+amcPD8ciTnxMhhgGUHjYye2RMLXDx/dRlAsiQWAWQIxn8/v8BDzEgqXyhXGmsNHdvMn9m6subSn/OutpWt5SDFU/iY4zw9keSmgDZVX/s+fXv3v3z35798++ddvn/zrhyf/+v7xv3549K/vHv7z20f//PbhP759+J8fHvztw/2/f7j/n98++Ovb5Z9e3fnp9dJfXi39+6vFn14s/PRi4c/P5//0bO6Pz2b/7dnsvz2Z/cOT6d89mvrx4eSPDyffzA12+pq6gqbOkKknbOkJWroCpq6guSNkzQVtHQFrLmjNhqzZkDUXsHYGLJ1BS3fI2hWydoes3SFbT9jeHXX2RJ19Uddg1D0Ucw/G3INxz1DCO5z0Dqd8wynfSKt/LB240Ra6kQ6Nt4XG28O3MtHbHYmprtRUV2q6q3Uyl5jIxm9nYrczscn22FQmPtsRm+uMznfFF7riC93xxd7knd7UQk9qrjs52xmfzkWms5HpbGQqE5nKxCazsYm2yK10+GZr6GYqNJ4MjqWCN1KBG63+Gyn/jZR/NOkbTfhG476RmHck5h2NeUfjvpG4dzjmHYp5B2MtgzHPcLxFjKF4y2DcMxzzjMS8w7GWgXjLQKxlIOrpj7r7Iq5WR0Nv2NEbdnaF7B0BW85nznhNWa+5zWNsdTW2uhuTroaEoz5uN0StuqhVH7HqwivtbKs2YtVFbLqwVRu26qI2fcxeJ0bEXhdxGGLOejEFRV36qLvpSvkZjhMQIx7xBUgxgGIIxEoZATJKSMkJShzVFxvZTIEfvIqf/KbUfF97NT9IBmn5p11Gn0YQZBRWkYiHNAY0CzHL8j+7P8VcgZ98/Sbu9KIxpyoRzl/Yt7EU8XTR2hKBYVgSMySzMli9aslrfgc6C2gOYjmB0OatSq32xJd7txCU+BKzknwKXTgeYp7AFM9QdRWHz58o27u1tMVyvaHulCAjSRrTjEz8wTw/DC+VYqOm5r//8PJf3z3+13eP/vndw398e+9v75f+/n7pb+/u/OX14p9fLfzp1cJPrxb+9Hzux0e3X832/+7x9I+Pp3/7cOrHB5O/u3/7h7u3vlse/25p/OPyjfdLY+8Wh1/PDjyf6n0+2ft0ovvxrc7HNzumOgKzveGpntCtrtCtrsjNrvB4V+hGZ3gsG7yRCY5l/CNZ/3C7dyjlHki19CY8vXFXT9zRHXP2xJzdUWc2ZGsPWrIBS9ZnzvnMWa8p7W5q9RhTnqZWT1Orp7HV3ZhyNSSdjUlXU9JtTLmNrW5jym1MuprijvqYoyHhbEw4G1OuxpS7KeVsTDoak46GVldTq8vY6jamPca2FlO715RpMWZamtrFyTePMeNpyniMWY8p12LpaLFk3easy9ThMnd6LDm3pcNt7mgxdfosnV5zp8+SazHlvJZOr7UQti6frdtv7/RbuwK2zoC1M2DpCli7AraugL0naO8LOfsjLb1hT3fE3RPx9EbcPRFnd8ietBn6w67BqHsg6u6PuPuj7oGYZzDmGYx5BmKe/phbjL6oqy/q6o26u6POrrCjM2zvDDs6Q/ZcwJb1WzI+c9ZnafeaWj1NrZ6mlLsh4WqIO+ujDkPEYYg466IOXdTZcP3iOY4VECuDmAMUDyiOoDGBGIB5UaQsJdFKtimUbcwv+BGzEJufAUcCWNH20HJAywAtrD4CUVhGYRVEPMQkQXOIYw8f2fM/8rPiR0UyPEXi8rO7U8marWXc2VOb7dYLO3dtBjQmRb+eX+OHRBygufySFhLRlBRSCCKBRBREGCJ+NULiWhWIGZLCJXJ2xyZmUwlaq2RUKpqkCBpjmhFIzOXhwZhiBGkxatao//O7Z//x5t5fXy399GLhj89m//Bk6vePp358OPX9vYm3i2NvFsbeLYy8mx98fDObMFUuDSZfTPU8neh6drPz2XjH47Hsg9H2+yNt90balodalwcSd3qjs53hmVxwKhuYzPhnOkILvfGlwdbZ3qRVd7X85KEr509dv3i68tIZ9dVzhsqLjbWXjbprlroKu6HS0VjrMeu8Fr3Xqvfb6v22+oC9PuBoCLmNca8l6bOl/fY2v70tYM+EXe0RVybizEYd2aizI+rujLZ0xVq6Yy3dUXdXxN0ZcXWE7bmQGI5c0J4L2HNBey5oy/itab+11W9t9VtTPkvSa062mOOe5pirKeZqjDoboo6GqL0hYq+P2OtDVkPQpAuZdMFmXdCoDTZqgk3aYJMm0Fjjb6j2NVR7G6pa6qs89ZWe+iqPocpdV+nJR4VbX9FSV+Gpq3Drr7r0V9z6q5666y2GCrehwq65alVfs2qvO+qr3Y01PmNtS2OVp74iaKztjbgGom4RIfHBUNQ9FPMUiPIMxFoGYi2Dce9gwjuU8A2KkfQPpQJiDLcGh1uDQ6nAYMo/kPQNpHyDrd6BlLcn7u6Kubtirq6orTPmMtRUyDg5ZmUk5gDFAYqVUhhQPEkyMgUnU7BSkvqMH5LN559CFxtQq/d1F/ih5Z+H7DN+kEBhBYl4yJBFBLVh8zpvS+2v80MxXGGLoABZhmWpb74uu1K+ecd2/tzpjedOb9m8eQOgMIlXw7N6D6s4YCeebTgao63bN7FyOUACRWMoqrVX6efy4gjEQowhBSqv7q+tOkQiKYCQohGNWWp18kEszQpSCWlvqvvHj0//8u7uX9/d+en13L+/nP/p+dwfH8/84eHk7x7c/uHurY9LN94tjLxdGHo125dz68dSzlczvc8mOp6MZx+NtT8ca38w2nZ/JH1vuHV5MLncF1/ujS90hueyoblcaDYbnM4EbqV9o3H3YLzl1L5dUCKRSghCKpFIJVKJBEilgCAAIABBUJBANMkxiOewwGO5wMoFTi5wSoVQWqJYv65k04a1ZRvXbd28ac+Orfv37Dy4d/fhA3uOHvry5LH9504dvXjm5JVzp6+fO11x4evrF76uunSu9soF9dVy7bVL+sqrdVXX6quv19dUNKmrjLrq5rpqs6HW2qixN+nsRq3NqLU36RxGndNU5zYZ3CaDx1zvsdR7LPUtlnqvxeCzGPy2xoCtMWhrClobg9bGoK0haGsI2uoDec4bAvYGv9Xgt9b7rfU+q8FrMXhNer+pzm+q8zVrvc1ab7PG16z1mfSeJo1Ffb2p8kpTzVW7oabFqHbXVzkNFc66ilZ302DSO5BoGYh7BuL5c5RY+A3GPP0x90C0ZSDmFWMw7htK+IcSgeGkfzDpX0FI5Ge4NTiSDo2kw6NtodH20Gh7aKw9OJoJj2YjY5nQWEfM2WhQCkrMyCjMwcLYNYQ8i0i95uyunaUSggAUEsfbAMVKSU4qVnQU8xk/dIEfWgC07Bf8yEG+hcBAms3vwEQyEiOaIa9VXLh29Wf+vUz+M57EXMHcUACYVSo5V+PJkKf85MltpobTR/aVyASWormf8bMCA0Q4v7WY4UmMEQMYHlEcBzFH0YUR0p/zw5AIAYQIkty5ZW3ZWl5CFEMKUzSmRVU6ym/MgzQLWaFISulrKp7eGX1z/+abezdeLQ+9mB/49v7Nj/fGX88NvJ4beDU38HKu/9XiyIv5kWezA2Nt7jaX7tHt3OPbufuj6cX+2GJ/7M5AYrE3Ot8TWeiJLHQGZjO+6XbvZNp7O+29nW6ZaPWMxJ2RxuvBxooju8pKlbKDB/bu27Ptq11bv9q57cttW3du3rxl44YN69auUylLlUqVQqFUyBQyXi7wMp7nMEOTEAKCBIAEgJBKCYkUSKXS4mJpcbG0eI2k+AtJ8RfFxWuKi4uLi4uK1vxmzZrfFK35jaT4C6m0CBASCAkSQpKEFAkpkqRoCmEaMzTLYo5nBZ4TBE6Q8XI5r1IKa1Wy9aXKjWtVZetLy9aXbt6wduumdds2rd+xeeOubWW7t2/Zs2Prlzu3frlj695dO/bt2b5vz7b9X24/8NWOw/t2Hz3w1fFD+04eOXDiyIFTxw59ffzI18cPnz1+5PzJYxdOHy3/+tjFs8cvnz915fzpqxe+rig/V1l+vqL8fPXFs4aKcl+TJmDUhMy6uK2+zW3MeJo7fOZOv7U7YOsNO/sjrv6IazDmGYy39Mc8Qwn/cDIwkgyOpIIjrcGR1tBoOjSaDo22hsTvjLaGRlvDo+nQaFtYjLG28I320Fh7aCwTHs1ExjKh8Y6k12RUCUqGkZGIhTRH0DxBMYAA5Wd3BD2XdpTJSYqEFA1oJs8PxUkphqAQoD714gr5hyFojvif+KFlgOIAzRS2pvIkUpAUd/Dwtprq8xzL///zQyB+3Vohl7hac3kboouuX9ndXH9CJseQ+hk/n4RxEGFAI4gwxByF0eEj+5UlGwhaBjBDIkxgUfb0S34wpGBZmbBBhbeu4/d9tYFlMUkhGnEU5lfxwxGMvJjk9+/dZ21S93fE0xGX12ZIBp2psDvusyX9tlTA3pMOxbzmbKylK+G70ZXsirtt2m+yQfNYR2ig1XMjFxhr84ymnBMZ3+2sb7ojNNcVnsz4J9v9U5nA7XbfrbRnLOEaS3ni5tqYWXN4+8YDe3Z0tiWz8WAuFuxNx7tbY9lYMBFsCbc4gk7rSgQcFp/N5DE3OZrqm3XqRnV1g7raUF2pr7qmqbhSc+XS9fLzV8+duXT264tnTl04feLsyWOnjh4+fvjg4f1793+1e9/unXt37fhq57Y927fu2rpl68ZNm9at3bR27foS1boSValSoZTL5ALHMYhBNINoTFOIgjRJUiRJQUARBCmVQokESKT5IIBEIpUWSyVFkuI1RUVFRUVrioqLiyRFRcVrvihe84WkaI2kqFhaXCyRFEskxWJ2FbOsVCKVSorFZAsJAhLS/McBBIgENCjesk5uVl8VCz+39rpLfcWlueLRXvVor7q1V32GykBDdaCxOtBYHTLWxqx1gSZ10t6QdhnT7uZ2r6Uj6OgOu3oi7r5YS3/c1x/3DqUCI+nQaFt4PBsbz8ZuZKLj2djNXGw8Gx3PxcZy0Ru56ERnKmy3lspLGVZOIhZQAkHLJBAp5Sjk+8ZrO31oTxnDMgRJApoBFEdQjJRiP+eHAxRH0Ct+GxxB8wV+FIXDz2p+CooezJO0kiA4tfqUtvbczt07fjG/gxi40rxm8qJwhqOdlq89zccP71OYTUerKw5glpZS7KdSTRQsMCxgOBLxEGGAEEQsTXMMQx04+JWgKCFoUSTIEAwjzbcQVreweUCjL3eXNGiOHt+/turK3mjw2vlzXxGQKlyt5oeaIGIhw0sp5vTps1aTqa+3x+N2uxxOu9Xi93n8XrfTbo5G/J0dGZOxsba60mO3J6ORpnp99fVL+poKrVZ95epVi8XUkfDN9LVOdCbGO6KZmMtYp27Ua8wGbYvJELAZ/NY6T7Mu5Gww11VYDOo9WzYc27troLO9J9fe2Zroz7YNdGUGu9r7s609bYmudLwrHetOx3vak33Z1v5sui/b2pdp7W1PdaeT3elkV2uiMxXvTMU7WxMdrfHOVLwjGetIxDsS8Vwino1HM4loeyKaiUfbo+H2cKgtGGwN+FN+X9zbEvG4Q25n0OXw260+m8VjMTlNTdbGekuDwVxf11ynbdSqDbW1dVU1uopK9ZWrVRcvVZZfvH6h/MqFC5fOnys/e/b86dPnTp46c/TYyUNHjh86dOzgwSMH9h8+sP/Qvr0HvvzqwJ49X+3ZtXvnju3btm7dUrZlc9mWsk2byzaWbdpUtnFj2foNG9etX1+6tkSpUshkSplcKSjkcplKxjE0XF8qb7h+wVRZbqn+xqa+YtdcdWquObVXXdprLt1Vt+5ai/5qi+GaU3vZXHWh6fq5+qunm66f1Zaf0JSfMFw901hxtrHiXFNlef2189baq6bKi3btVaf+irvuekt9dcxqaHUZ21tMGZ85G7B1RVzdMU9P0j+cDkft5g0l61D+/COT0Mo1gNy+XWVtOn326IZzp3YrlTxJ0QTJSClOSrFiFHrZ4sgcD2iWoBiCZArzB8LPKrf8CBzFApolEUMilsQKiEqkgL148at9uzcePbb31+cPCs03gUQ8hXmC5g4cKLsxaBjoVxubT60t5SnEgMIS45UsBBgWMGKthQiEAOIpmhNkaN+BHYhnAc7vNyawAJDY7+YB4gjEAywjkMBwrLpy3/njG/btWffNmT3lp8oqrh6iEZ2XhRfG1CFiIeYlJNLrDVMTk6MjY21t7R25zqHBwcGB/v6+nu6u7EB/T2dHrq2tNRjw9XV1tyWTLR5X0O8Jej1VteqT5ZcqNfrZW8Mfnt4Z6cu0pQJ9vdkrtbUnL1ccL79y6tK101evH/vmypHyK199fWHX8bNb9h9lZcpjh/YNdKb7cslcayyTine0J3tzbf3ZdG97qjMdzyaj2WQsl4rnkrGuVKK7NdndmuxJp3rSqe5UoiMRy8Yi2VgkEwu3xyNtiUh7PJJNxMTIxKPZeEyMTDyWiUUzsWhbNNIeCbdHI5l4tD228jXSFguno+FUJJSOhtPRcDoaSoUDiXAwEQolg4FkIBD3+2N+X8zvi3t9Ua832uKNtnijnpaopyXiaQm1tIRaWgJut9/t8rlcXqejxW532y0uq9VltTjMZrvJZGs2WowNZmOTuanR0thgqW9oNhga9foGg76xrq5BV1ev0zZq1Ht37yxRCprLZ/WXTtZdPtV0/Xxz1UVr7WW7+rJDc8Wlu+rRX/Por7YYrrl1V5orzmovHnPWXXMZrjn111z6a27DNU/9NZfhqtNQ4dRf9xgqnfprrrprDt1li7rcWHXOqbvSUl/RYrjmbbjua6zwNVX6zbUBqy5sq7PqqtaXlNKMQGGGpHkpLZdAekOpzGO7aqw7ffLI5vXrFSzPERABmpPSYvJhCPITP+LUHCGmI5IlKFa8Of0ZQgRd4IdmSJqFWAaRUgLRtetHvik/eujAl/9Pflg5yQg0VhBMCSNHHZnqoK9crqBIGlN5wx0ur8XL88MARjz/IIAxxAKkWIWCLdtaSjKYYDgCswDn//ViNgSII5BAYJkUCRwv6CoOXzm38/CRHeb68vrqAxcv7IMUBkgUA3KAZvNeVowgIZHRaJ6bmb85Pt7d3T04MHj71q3hoYGB/t7+vu7+vu7enq5ctr0j23ZjaKAj09bWlmxvTeTa2/UNjcfKL12urr0zdfP+wu2WoEfXbGgJB/Vm81Vd3Te1+q+vq49cqdxbfnXX15fLTl9Ze/xiyb6TUCg5euTQcG9mcrxvbKS3//+j6z2/0s7fvd97r/0b+fZKUWN6JsnMJJPem4kpdkB6ExBERbH33qWKgg3EQu9Vk5jMOedvOw/QzGT2vte6FsvFY16+P1d7X+aF5eU58/KcfWXeujy/vDCzMDs5Mzk6OTY4OTI4PTo4PTIwMzI0NzY8PzEyNz4yNz48OzY8Mzo0Ndw/NTQwNTwwOzw4OzI0O3KqQnOjw3OjIzMjwzOjwzOjQ9PDQ5PDg9NDA9PDg8WYGho4jcH+yYH+8b7e8f7e8b7e8b6e0d7uob7u4f7uoV7TUHfXYHfnoMnY32Xs7+zs6zD2GTv7jMZi9HYYe43GXqOxp6Oju729u73d1N7W2WboamvtMhi6DAZTW1uXwdBp0HcadMZWvVGv69S1dOlajDqdsVXf2a43GvQden2HTmvStTy+e4/Dpptq34pr34iqX0nr3ioaqpp5nzT8Ty1NNXphbauo1iCq0wuqFXWV3MpHysZ3RhW/U9VkVPE6ldxuNb9H09SjberWNBVXGAZ0kgGdZMggH2qTDRsVwx2KkQ7FWKdizCgfM8pGjfLhTsWAUTnUoWxTCi6dP4+RTIQgIIwEUSYIkRgAv3pyrber8eXzG+fPs3AcgxAcQqni5DUAEQwIAxCsuHYKocyzwTkShEkG/L/xg7IBlAYRCkQpGCVhhIIwFoyVASjx+MVNibT+/p0//+f89Y/3W/EkFhslWBB1DibJqpdXr5wjQBiH8VMLkrOL3vTP+kNAGAJiBISzYZRiMVGKhmGCAAgmgyBAHINOpZA6ndnBaABnAjgTxPAXD69XvbhGoP/dUPXH1CD32bPffgFQsLhMe7qhfsoPAOGGVqNnx+t2uy0W8/qac2tzw2G3WszLy0sL5pUli3l5bnZ6bnZy1bqyND87Mzs+NjIwNzOjatE/ePOOL5Z5nNZN54rc0CJs0fIVqk8CyQeBrEaifseXPa7m3v/YePN1zY03n669qrr29DXKLn36+KHDMh+O7oVih4eR/f3w/mF4PxjeD4YPDkP7e8Hd3UPPzv7W1q7bvbW+vuFYc9kdTovVsWJ1rNgdKxbr4tLK7MLi9MLs1PzU+Nz46OzYyMzo8PTI0MzY8Mzo8PRoUYgGZ4YHZ4eGZgYHp4cHpkYGp0YGp4YHp4YHJ4cHJocGpoaLFA1MF1ka7J8Y6Bsf6Jvo753o6xnv7R7r7R7r6R7tMQ12dw+YTAPdpn6Tqd/U1dfV1dvZ2dfZ1d/Z2Ws09nZ0nFJk7OjpMPS0G7rb2nra2rvb2kwGfZdBZ2xt6dS3dOlaunTaLn1LV6uu06Dr0Gs7dNqOFnWnRv3k3n2aIuqqXjW+f1n/7gX34xtB9Tth9Tth9VtJbZWw+q2otkpUU8V99/Lj84fVr5/IuB8V/GqVoE4tqm8W1qkE1RpRrV7a0CKt14rr2+RN7QpBu0JgVIuNGolGytUr+F06WY9B0dsq72tT9BtkPa3SboOiv13V1iy+dP4iQXAQggYwJoCyIJhGQBhh/DeFMkrZRCmHgmEYhgmomOrANABTDBhnwBiAEBDK/Imf4so3+o/3G8IGkeLfzGJ/CUJJGMVhjAlhZSDKAhEIQXEI+/f8AVGsm0H43/wgJAUTbBTF7lzHcfiXU9MGlAlip9t8MPY3PxBBwRgBYgiIkhDGBmD8xnXOkye/oiQGEEwALxqAnE6LwmfuDUVfSQaK3bheJmi4XffuZndr44c3tzAcZKA4XFymRX+83ygEZ0IwYerq2972bG1t22zWTff69qb7Bz8W87LNap6fm16Yn3ZYVpYX5ubmpkdGhubm5tWtHXdfVEoVKrd5bn5ysFEmqZHJP/BFz+r5T+r4rxuFb3mCpx9rH3+s+/3Np2svq66+rPr1xVuUXfb86WO7dTEY8weTQX/Cf5DwH8YP/XF/IBEIpkKBTDiQDQez4UAm5E+HAqlQMB3yp4P+dDCQDgXToUAqGEgGAsmAP+bfD+/vBfd8gV3vgWdrd3Nzd8O9417bcK65HWsux+qqxW5dtpoXzeb55aXZ+fmpubnJuZnJ6cmxyfGRybGhqdGhyZHB8aH+8YH+8YG+sf6ekb7u4V7TcF/3cI9puLtrqLtrqKdrsKd7sNs01N09ZOoe7DINdJn6u7r6TZ393Z39XcZ+o7HP2N5r7Ojt7OjtbO8ztvV2tPe2tfe0t3W3tZra9N1t+p621h5Da29ra49Bb2rVdRp0na0tRp22s1XbrdM+f/iApoi3Tx/VvXv94eWzT69e1Fa+fv/86ccXT1/dv1P59GF15cv3L5+/eHDv5YN7H14++/Tq2adXz2oqX1S/ef7pzbOXD27XvH3+4dWjl4/+rK161fChsrryxafXL+o/VNZ+qKx88fhD5fP6j2/rP77lVr8Tc6uFde8FtVVN9R9EjR/51e8vVFzESQ6CMxkYC0A5IMKEEQiBIITxyx83LpIECkMoBFMgwgIQGoCZAEwX+QH/zQ8BIsTP/LAAhAkgxR85E0RpECEhhIRQEkLZEFoOohwIoRggjtMV/2v9gIIJJkRyILLo6c5ksTmNH++bp5sePboM4SSM02d7cjSM0tA/d+BwJoyRIIpCGAVjpQCEfqi63dnWSNIYiLMYOC98qFAAACAASURBVA0WfU9Q+u8lCoyEMRLBSAglSRai17xcX26uencbhgEYQhGUQDEKxSgYJf/JD4YzB/pHtra8Ho/XarXsbLm3N10Ou9Vus5hXlpyrdpvVPDM9sbQ4t263WZaXZ2amRkeGF+aXFDrDH49f1nL5Lvtib4/hdV3dy4amZ7W8h7Xcu1XVz95XN4okn3i8559q/3hVdeXZ+4vPP1x6/BphlVW+fO6wLQbi/mAyGEwE/MnAYcJ/mPD7k4HDVNCfCQWz4UA27M+E/NmQPxM6SAcPMsH9TPAgHTxMBwOZUBEwfy7iz0eD+VgoHwvlY8FcLJiPBfLRQD4ayEcC+UggF/Hnwv5MKJgOBZLBQNx/GPPvRw58ob3doM8T2N062HHvbbo8rvXtdeem07ZuMztWlqyLi9bFBfPczOL01PzE5Mz4xMzY6OTw6NjgyPDA0GDv4GBvX6+pp9vY39s10NM52N051GUcMHX0dxv7Tca+rvYeY3t3e3t3R1t3h8HUYegxGno72vra2/raDD1t+m6DvqtN32XQdbXqjYaWLoP22aNHLIpqeFcpqq3mffzQVF3d8L6q4UOVsL625s2rt88e17+vqnv3rubt28aPH4R1NfxPH5o+fRDWVvM/VVW/efH68YOm2urqt6/fPH9c/7Gq4cO7xo/vG6s/NjXUivmNgvoamYAr5NaJePVNDbWixlphfbWwvppX/0nQ8JFX/f7ypSsYxUYxFoSwIIQFIhQIwzAAXr9Y+ut5FoZAEIyBMAUgNIAWiwckAP1Tf1gQShXrB2fjcP/gB6UBlC66KEIodbbjgMMYE8FKQZSGEWZJCfqfEuJnfrC/629F/8ii+WrFeU5/e7XP3fLu/S2cSSA4Dp95jJztQhTHudkwxoIxEsQwEKNhnAOA6Jvn10XcFwiGgTgbKBoYYPgPxyAIpRCURFAcQXEEJRkw1FDzZ4e6EsL+A6AADiM4gmMYgWIkjBIQikMYCeM0gjMpunR8bMazs+f1+qxWq3d7c2fL5XatOldt5pWlDfe6zboyNTm2srTodq45bY7pqanRkZG52XmJRvfHk1ePXr+12eZNve33K9/fe1d7r6r2zzcf39Xx+gcGzUsLM1MTvUMjzz81Xn7w6vKTtxfuPUUp1qe3b9ZXzaF4IJQIhpPBUDIYTASCicBhMnCQCgbSoVA6FMqEg9lwMBcJ5SKBTMifCR1mgv5MyJ8JBTKhYCYczIQD2WgwFw3lopFcPJyPh/PxUC4WzkXDuUgoFwnmIsF8JFCI/h35SCAXCeSjwXw0kI/6C7HDfPQgFznIRQ5zkcNc9CAb3s+E99KhvXTQlwp4k35v0u+NH+7ED7aie1uh3c2AZ8u/s3G47d7btK1aBgd6hvq6h3tNIz2m4W7TYI9pwNTV12Xs7ezo6+zo6+zo7ezoMbb3dXb0G9v7O9r72tt62wzdba3d7a2mNoPJYOho13d1tL569oxNU+K6ajmvUdJQL+NxRfV14sZ6hYAn5TU0vH8rrK/lffoobqgX1dfJeY2yxgYlt1Ej4DcLuJKGWlFdjVLYJOVy+bXVwvo6GY+vaBJIm3hKibBFIdPKhK3NMo1cpGuWapWSFoVYKxVrZRKtUqqWCxWipuvXf8NIFoYxYZiEUQpCSAYAvXl+d3ZUxat5TJEoBCMAjANIsbuKF1FhwDgAF/lhgwgFIPj/xg/z3/ygFIiQEEogOBPB2BBKgDDy+63rvMZ3P/EDYTiIEyBGwkVHVoyF4CRMMyGMuFCO3759jgHCCEoiOAmS5I+e6Vn9mgXhbBhlwSgJYDhQPCIEIVdKkYvlFAOjAIKEUBwsbpn/bNsLYSSEEgBGgjB6oQy+dJ6AIARFKRTGUBQv6s/ppjtGFue1KWb5xMS017vn9fpsNuvOpmvT5dhwO1cdNvPK0s7G+qp1ZX5qwr6ysuF0rdts8zNTE6Nj0xPTIpX6fuX7O6+qTP29YxOj9168/e3FuxvPK5++rZ4Yn7AszVkWZxenR63LizKN4cr9Z+fvv7h45ylOs2s/vnet2yOxQDgRCKdC4VQolAoGU6FAKuRPBv2pYDAdDGbCoWwklDuNYDYcyJ7qUiAbDuXCoVwknI1GctFINh7JJqL5ZKSQCB8lIoV4MUJnuhQuxIP5aLAQ8+ej/nw0kI8Gc7FgLhbIRf356GEucpALH+aiB7nYQa6IU3g/G9pLh3zpkC8d9KWDu+mA9wwnX8K/Fw/sxYMuj3t4sH9koH+kv2+0t2+0u2+op2+wu6+/q6ffZBowdQ2YTAOm7v4u02BX50Bn54Cxs9/Y1ddh7G3v6Olo62nv6Glr7+po7zYa371+xWJSgro6Ka9RzuMq+XxJfZ24vk7S0CBpbKx9VylqqBPW1Ui5DaK6Whm3UdJQr+A1qpp4zQKegtco4zYoBHwpr1FQWyfj8pQCgUokkPG5GplYp5C2yCU6haRFLtErZYZmhV4p1SmkrQpZq0qukYub5ZI/fr+FEywUZ8EoDWCc/yAUSaIt4refXt989OByRQUHQVEAxgCEBSBsxun+NgXAOIgQxfYOgJIAggIwzoApBkoAGAXiHAbGYaD02VBCcRaOPhufIyCMAnEOgHIqLpUr1XUNDc//xQ8G4cX3Gwsm2AjOQnEmSpWieOkfv128cJ6JIDSG0xBGA/gPP14mhNMQQUIEARIEiFEwQoAYChIUhDEJAvr09uaFCopR9LRHaQgt0kKCGPF37Q4rbqJTCADfu1lxqYIGGCCKkAiCICiGYjRyVjwAULJoNkJzKiYnZ3d3i/pj2dl0ra9aNtzONafDsrK45XJaluYXpqfsK4tup91pXZqZHJwaH52fmBVI1Hcrq/94/bFaIJycnXr67uONxy+vPngqUilXluaW5qeWFmZnJoaXFmcEStWle4/Lbj+u+OMhSbPqqz+4XauxeDCSCkTSoXAqHE6HQ5lIMBMJpiPBM/0JZyPhXDScj0UKsUg+FsnHwvlTbYnkopFcLJyPhvPRcC4azsUi+XikEA8fJyJHichxInqUiBTi4SJLR4lIIRYuxIOFeCAfD+QTwXw8VIgHj+KBQqz46c/HAvlYIB8P5E+h2s9E9tPR/Ux4LxPaSwd3U4HdpH836fcl/b54wBcPrG+7R0cGxwYHR4eGxvoHx3oHhvv6h/sGh3r6h3v7hnp6h3p6h3r6hrp7B0zdA6buflN3f1d3b2dXr7Gzx9jZazT2tXf2GDt7O00f3laymFRTXZ2Cx1Xy+RqhUFpfL6mrk9TXierrqytfS3mN0sZ6aWNDUZ1k3EY5r1HZxFM28ZR87hk/XFF9g4zHVwoFzWKBjN+okYqK/LTIJTqFVK+UneIklxqU8lalrEUh0apk9+7cJQgWgrMglAmgZf+BWASJqYSvGt/dFvErr1y6jGEUCOMAwgQQFgOhAZRZ5AdAcBBlgSjnb35Oe6kUeHqdgfk3P+iPEjYBnDJWykBKr924KpJ+unzj3L/ebyiEk6fNUJKGCCZKlKJ4WVkZNTbKe//uNgigKE5CGA1i7P/BDw4SBIiTCEZAGArhTABmnjtPjI6Ib944/wsIQxhdzNtgDIdR/GzygPo7EPL3Xy/NTcpb9VVl5wgUw2AURVAcQSkEpaBitxgjIYIFYsyKS9fm55d8vn2fb99msx7seTZdjs0N5/raqtWyvONed9osS3MzDvPitsvptJlnpyenxsaXZ2YGh8bvVzVcflL1tJarMfV8EMqvPXhx68mLnh7Tyvy0zbxoNS9OjA6sLC9+qOdd+vPxhXsvLv35hKSYvLrqrY21WCIYTRcjFM1EIplIOBMJZ2LhdCSaDkcykXA2EsnFovlYrBCPHyXiR4l4IR7Nx6P5WDQXP+MnFinEovlErJCMFhLRQiJaSEYLyVghGS+kEkfpxHEqfpyKHSWjR8nIUSpUSAYLyeBRInicCB0ngsfx4FE8+LdYxYO5aCAXDeRih9nYYTa2n4nsZ0L7mdBeJuhLBXypgC8V9KWC+6nw+s7G2MjIxPDY6PDo2MDwWP/QyMDQcN/gSP/wSP/gSP/ASN/AcF//UG/fQG/fQE9fv6m3z9RzFt39naYBo6m/q3vA1FP9/j2LJvm1taomfnOTQC+RyBvq5Y0NMm6joonH/fhexm2UNjbIeVw5j6vg85RNPJWA/+NTxm1QCpsUAoGUy5PxeUphk1oikvEb1RKhTiHVysQtCqleKfubH4W0VSlvVcn0SqmuWfHowQOCYCEEC8JoCCllwJxfAOT9uzvz49KqF3+UsctxjAnA+CkDCAtAOABMMWCMAeMgwgJRDoBQxYkEAKGKUwgQVgpipcAZPwBKF99y/+CHLh6kIJkskbRBoW74eX4HQ+GzAzggRYMEEyFKCZySip/6drW9pk8UjsAoDuMUjHEgnC4WuyGcAosm/xgTQDGSLt4a4YAwq7ycqHxzq5SDX/v1HITCMEZBKBvGCBhD/3l54cfI9tUr54ztH19VXqfZJIKRCIKjKPlPforvNwClf715a3nJ4vPt+3x7drvNv7/r3XZtbayvra6u2m07G641m2V5fn7VsrKzsWk32xdml6cnZhanxhcXzYbBmUuP3z/iqV9KDE/52qtPPj59Wz01NjE7PTs5Mze/uDg0PDQ4MvX7/cobj9/efFl9/cErgqT49dWebXc0EYykAtF0MJoKRdORaCYazUSjmVgkE4lmItFMJJaNRov85OOxo0T8KBk7SsYKifhRshjRXCKUjgaTkUAsfBAO7Pr3d/a9W7ueTe/O1u7Ojm/Hs+fZ8+/5I/5QOhLLJ+NH6dhxOnKUDhVSwaNE+DgRPk6ECvFw4TR3CuWiwdOIBbMxfzZ2mIkeZCIHmfBBJryXCe5lQr50cC8d3E+F1j1bYyPj48MToyMT89MLizMLM1OzM+PTw33DI/1DIwNDQ/0DQ339Q339Q70DQz0Dg90DA6b+AVN/v6mvz9TT39Vd5Gewp6/2wwc2TTXV1Kj4fI1A0CGXNfMaFdxGJZ+rFglEdbVn2PAVPG4RG7VI0CxsahYJVMImGbdBJWpqFovkfJ6iiacUNKnFQhmvUSMR6pUyrUysV8r0KnkRoWIYVAqDStaqlOpU8icPH5EkCyVLwdNiGosBEQSBdBk+NYteXaigMQwHYQJEOCDKBhAmgLB/8AOc8kMX85/idCmAkhBWCmIcoDiagFIARoMYE/rBD0IAKAXhHAgr/Q+I/HHnN2Ob5Gd+UALGKYhkgjQLpDgwwYIQ8s8/Lg+aGppqrk8P1714eh1CseLlNghnQQQBEcVSGxvFOCCIspjYxYulCE5DOAdBWSQGEghw99Y5U0ddKQeFUAzCKAglQBT7X1IgggQh8GIF+QsDLIEpGMNRBEFR8uz9Rp6dEmKWwNTdh8/sNufe3oHXu2u32w73PLvbG96dbadjddVm33G71mwWy9Ky3Wze3ty0my1L88tz03Mz41M19UpZ2+T96uY/ucbb/O6rH7RXXojeNciXVlaMA6P3q7iv6iWVDeK7bxvO33nzx+vGG68aLtx6hhOUoLHO69mIxIORVDCaCkVT4SI/sWwslonFMtEiPPFcLJaPRYtRSMSOkvHjVPJzOnmUimQiB+EDj8+7sb21sbW9ue3Z2vFsbG273Jsul2ttfd3hcNisFqvFbLGsWK0rtlXb+qZrx+fxR4OxXDJ+lIkepaJHqehpvpSI5OORH/zkY8FcPJiLB7IxfyZajMNM5CAT3s+E9tLBvXRwLx1y7mxOjE/Pzy5NT81bVhwO25rFareYrRNjk9OTM8NDo+NjE+OjY6PDw2PD48MDwyODw4O9A/09fYN9g33dfX2m7gFTT39371Bff311NZsmm2qqlTyums9rk0nVPJ6isUHB4zYLBZKGejmPqxI0NQualDyuWsjXiARaiUgrFmrFQrVIoOBz1WKhViqW87jKJn6zUKCViFQCvl4ubVMptFKxQaVoa1a0qRStClnxIXfKj0KqV8lfPH1KkiyU5Jy2aGAahPGSEuT2zQtLs5pXL2+AYAkEEwBSCiBsAKEYCIvxEz+lIML8Bz8EgJJn82/FTIECTnfpzvIfhAARCsKKBTriFxB8/urhz/wgTBinIJIEKRZIliM4G8MRIfdR9ZurV5i/tErvaxSvaQ4bQGn49K4QAeEEjNEoRoMQeP0aq1lWeefWZZRkgiQTgsmrF5i/XqRaFE/3XG3vK39jQACEEUVL3n/BA+MUjBEsinj/9h5GYABKQRgKoxByxg9YHJXFSJhglcDk89fvnE7XwYHf49l12G37vm3fzobPu+N0OJwOx+aac81utS4v28yWnZ1Nm3nJurKyMD8/PTX76LW44r7oaqXu1+reK+9NF17rK54qP4g6F+1OedcQ+8FH5u03rN+fX3lRd/UV9+pz3oWH9aU3nuEkR8Tjeb1bkUQofKo8kVg2+j/jlJ9CPJqPRfPxRCGZyCfC8eDunsflXltdta+trrpcrs3N7R3P7q5vf9e37/F4t7c9m5vbrnX3utO55lh12O0Om9VmNVvMZqvZYrNa19bXdvd3I6lYUY5iR8nYUTJaSMSOEpFCIlyIhwrxUD4RyieKCAWysUAm9oOf/XRwPxU8TIcd25tzc0uutW27zT0zvbiybHM41yxWu2N1bcVsGxoeX1hcttkdFqt1cWllcWnRYjEvLS9MTU0tLS3PzM7Pzc5PjU4ODw4P9Q/w6us4NCWsqW7mN6p4DW0ysZrPkzXUK/k8laBJUl8na2xU8nlqoUDVxFMLm5oFfK1YqJOKNcImtbBJ2cTTiEUtUomM21jkRyMWKpt4LVJxq0KmlYhapGKdTNIiFbdIxRqxsEUq0SmkbSp5q0LaqlK8efGCpFg4xQRRioExYZSGIRyGKAiEqz89qHp3BwT+A8E4gLAAhMlACMZpIwgHEBxEWBBWBiIsACEYCM6AqWIJDkLYEMIpjpwCyNlQKfIP/YHJYuH79F85Sfxf+KFZIHUOxlgcNt7V+q6/rbK56eGg4YNWUcku4wDI6Y2tomMqjLFAGLpzu3ximN+ifH6hgkZIGqBIEMJeP72pFD6cHqrtbH4+2MO9dLmUAaOnxevTHaHTKWwYoxAI+vD69rrdcOO30v9AGIjSMIai2Bk/KAkgOIiRMMFiwOTLNx+caxt+f3Bnx+NcXd3b3d7d2djb9aw6HJtut9u5ajcvW5eX7RbrrsdjW1m2WayLi/PzS/Ni/QDnSTP7qeHSu57zz9vOP9Gde6Z9I+ieWHTITGPnnnHLH1ZfflJ7q0p+8TG//E5d2d0G1s2XOMlRSER7ezuRRCicCkczReX5m5m/Ix+PF4ppTyKejwei/i3vxqrT5nBY1xx2t3PVtb624XZv72zv7u/t+Q/3/Ye+/T2Pd3d7x7u5ue12baw719ccTqdj1WmzOS1Wp9XmsFgsK8sW8/Kq075z4I1k4onPmWKCFDtORo6TkaNEuJAo8lNEqEjRYSaynwkdZEKH6fBhKuRPhZ3b21PTCyvLjqXl1fHxudGRSbPVYbbYHU7X7NzSwqJ5YXHFsbrmWF1dMq+YrRaLw2pxWK2r1rnFhfGpScfq2tL80uDA4OjQcFN9fSlNCWuq1bxGNb+hXS5u5jXK6ov8CCR1dfLGRiWP2yzkq5p4qiaeks9VC5v0MkmzgK8WNqmaeGqRsEUqOdOfJo1YqBLwNWKhQSn/wU+rQqaTSfQySatS3tasbFcrDCp5m1r1vrKSJJk4xYRRmoGzIJSGQRKGMRCGS9ms336tgAAGBGMAWqxfU2f8EEWnEQgrgzA2gJBn/JAgQkIIB0JKi/yACAWiTKi4hYqQMELCCAHCRbNFEkQJGKfwf+8voBSMM2GCBVHnQLocxOgLFUxB3W+yhjuihtuvn1a8e3WLIigAowDizFoBpxkYUVHBdCzJrQuCu3c4IMxACRokiRIEqP94f7q/ll/zG439t5j/VCR8ARMwWLxhelqSJhg4VYKzIJi4eo7q1L2bH29qlr1CUQSAaQRFMIxEMQpBidPiNUZDBAeAqKqqmnXXlt8f3NzYWltd9Xm29zybB7ueNbtje3PT7VpzWM3mxUWH1ba747FazA67bXl5cWFxfnphsbZlrOyxsuK5uuJJa8Wz9vOV7Xdq2o1jK4bxxVrt4O9vRdde8u5X615wO8rv1JY9bDr3sIqiWRq5+HDfG42HoslgPB2KZcJ/85M9hSeRjycLiUQhniwkkoVkKBZwba45Vi0Oh9lpt7gcVve6w+1e39zc2PZs+/Z9+4HDvcCh7/DAd7Dn8Xm3Pdtb21su9/r6mnPNubpqtzpsZofNbLeu2KwrNsuyzbxkMS+7Nl2hVDR2nIl+TkePU9HjZPQ4ETlKhAvxUL5YVDhNh/zZyEE2fJANH2bDh+mQPx12bm2OTyxNTCyMj8+Pjy+Njy2Mj86Pjc2Oj8+NT8xNTs6Pjc9MTs1PTs5OTc6Oj02NT0yPT0yNT0xOz8yOjo3PzMzPTs9NTUyvLCw11TeUMSlhXY26ia/mcjvkUg2fq2hsUPH5zQKhtL5exeM1NzVphIJmAV8jEqiFTVqx0KCQaUQCVROv+KVOJlEJm1SCJrVIWNQZrUTU3qzUScUGhayjWdnRrGxVyFoVsjaVvF2t6NCo2tTKdq2q5sMHgmJhJBtGiwZUFAjjMIzAMIqiyPlyGgYYEIRACAkg7BKEXYLQDJjFgCgGhDNQkoGVAmgZgFBAkR+UCaJMBGFBCAdA2MWZnbMtBta/XOMglAJQHMJIBP/3/SwKxlkQUQqRFxjUORAl79662Gv6+O7FVZ38ZVvL8+qP9xEMZWAUiJeenl/FWQwE/lR9e2miSc6/X1//CMIYEM4CSPYvKPD7TWrQ+KZT++LGFUIhfTY23HT/7lUALpoGnSZnDJxVgrMQBHn14PqbZ1du36R72t8/uHOhBCIghMYwGsVoGCXPXBNoiOAAMF1d0+hybwYDQfe6e33Nubuzue/d3vfu2G22rc3NDfeay+kwLy7YLBbP9rZlxby2arctL1vn59fNy76DQLNx6vdKDeeh5tK7rosfui48UdfJB/umLPP2HVXnSJW0rXnY0Tzm+LVKcqNed7NaRLJKW1QK/+FuJB6MJ0OJTCieDcdzZ8qT/5mffDxZSMbTUc/ulmvdsea0rTksa3bLmt2y7rS53M4tz8be4W4wEoimIrFsPJ5LJAqJeCERz8XjuXg0FYkkw8HI4YHf5/VtbWyvr67ZbPYVi2XJalmyWVZsdsuWzxM9Sse+ZGOf02f8xCNHiR/to+JkQyAXPcxFDnMRfy7iz4QD6fD61vbkhHl60jw5sTQ5bh4fXRobWhgbXRgZnh8ZmhsenB0ZmhsZmhkenB7snxoenB7sn+zvHR/oG+vrHR3oG+/vHenrHhrsG5kYnRQ08ktpuqm2Rs3nqblco1zWIuA3c7nNTU3NQpGssVHF52uEQo1YqBbyW84ynzalXCMSFCVIKxbq5VKNWKQWizRioU4m0YiFzcKmjmZlq1zappQb1apOTbNBKW9TKTrUSqNWZWxRt2tUHS3qhpoamlmKUaUwioPFWjNMQDBMUujbqkcN9c9hsAQEMQimAIT1C8L+BaEZMAuAaQaMMVCSgZYCSBkA0wBCMIrVaoSGil5wpwcdSBBlAigbRFgASgE/81NsB8H/vj9HYjBBQSQLpM4B1DkQY966eUXAffbreVrS8FSreH3nz6sQhsLE6ekIBs4GcBqCIbXq1cTQp8qnF+/cqYBJGKA4JXgZRlG1H2+reL+3qR5Xv7+uV1d26t5oFW8wgmSgbABjASgbQlkgxgEQoqKMbKp5ePtG2f3bVwZM1frm1xSNMWAcxpgwyjydHEUJEKMhnAUhFL9JvLG1HQqF3Osu19qad8d94NvZ83kddptnZ2tzY21jfdWytOC0WTxbGyvLK+vOdfvS8tr8/K5l+f9NxyL7BwPTKy+bOn99py97oat41HLrjaZjzLzk8rUOzKh7pzsWNyvbhq40Sq8L9Zc+8FBmWatWEwx5I4lALB2KZ8OJXCRRiCYK8UT+70gdJVNHyWQhkcjFD4J7Lveqy+VwrlpX7Za1VevW5trB4W4kEUzmY5nPydyXVOZLOnuSzZxk0yfZ9Pds+ls2fZLJfMvkvufz33K5k3z2czZzlI5n48Go37u37dpwOhxWm9266l47TIQTn7PxL+nY51T0czJ6nIgeJyNHyXDhhxbFgvmYPx8N5CPBXDSYjQTTUefG9sS4ZWrcPDG6NDFmmRhbGRtZGhtZHB9dHh1eHB1eHBlaGBmcHxmcHxqcGxyYGx6YGx6YHeqfGeqdGuidHOwbH+gdG+gdHR4cE/FFbIrJra7R8PlqLrdLqdAJBM08rkYgaBYIFVyuRiDQicUtIpFWKNBLxa0yiV4mMShkRZY0IoFWLNTLJBqxSCsRt0gkOplYJ5OoBHyjVl0Un05Nc6dW3aZStKkURk1zp1bd2aJp16i69C0CLpfNLscoDoSRAMIEEQ4EUzAM4SRQ3/iqs7OJxGEQwCCYBlE2A+WUIDQDoUGYZkAYAyUYaCmIlBXZYKA/jm1RQPGCA0wWq20AwgLRM096mPgXPxD6Mz8ITmIECyXYEFkO0Odg8gKGsc+z8VvXz6HIfyAEBhACxtkIQSMEBeKcEoIFEiQMQVWVv7udLX09DecvMAGcAGhmCUJdvVw6NcgbM1aqpY9/u8bkfvrNoLjb01lDMWkAZQI4CyheYMZZAIw8uHOBV/1H3Yf7WsU7heBBl+7t5XNkCYQCaLFrRJ2ecMFoiGBBCCWVKbc9nkgk4lpbd646PNuugz2Pb9ezarfv+XY3N9c33U7L0sKG077v9awsr6w51+3Ly2sLc17z/P+XDGYPd/a9ay6Xa3jGVikbvFJpvPC6815dZ8fkekv/XNvosnB44bqk+Xwj/zJfef59I8Isb9PrQmFvJOWP/Q1PMWKJfDyZTyQLiWQhkTpKJgvJSCq84XGvXS3GRgAAIABJREFUuexrLod7c8134AkngplCMv8lmz1JZ76msyeZ7Ek6c5LJnGQz37Lpb9nMt2z6JJs+yaRPsukiVN9y6W+5zEkue5LNneTyX3OZo3Q4Ft7Y2bI6HZt73sRxNvElE/ucih0nY6cPuR9vuViRn0A+GvzBTyZqc20tLrmt1i2bbWt5eWPZ7F5cXF9cWpuesc3NO6emrDPT1plpy+Tk0vjE4ujY/Njo3MjwzPDg5NDA+GD/2GD/2EDf6EDfyOjwuEqh4rBY3JpqnUDY3NjYpVTpBAIVt1ErFGqEQhW3sUUoaJWIdSJhi1DQJpW2y+U6qbhVLjUopC0S0an+yCRaiVgnleilEr1MopdJmoVNXS2aNqW8XaUwqlUmndbwMz/GFo1Jr5MKmjjsMpxmF404QZSCYRKGMAhCMRz68/ZFHAUhEIFhEkI4AFrKQJgMhAYhGviJHzYDLa520yBMQAgTQMsAlH3GDw0gLBBlgxgTRMl/8HO6RwMiP/tXYSgbxzgYzoYpDkCzQaocxjhi/tPxQW5pOVaCYghBoTgTxWgYJwGcBggSwkkUJSgcu3/32t07l1EMBjESIFggRF6rIJuqr0/1f9Jp350rw3vbai3zUqHwFYJhEEqAOA3iNIxRIE6DCPz62Y23jy/fuVlR/+lG/ZvLGvHTMjYBQsVRJfqf/CAEB4RwhbLZs+sNh8PrzrW11VXvzsbhvnfXu+N0OA729ra33Fsb69blpe115+Gu12I2r62tW1aWV5fnt6wLJ2l/JrAT97mPA7uZ0MG82/cnt7vsub7iWcsjbn+NrK9tcEkwNHtb0XxXKn2p7Xkk1lOcc6YOQzi6H075Y9lQMn8KT/woFj+KxQux5FnOkz5OpQrJ/eDe+uba+pZz1+9N5OKZL5nMSSbzNZ35mk5/Tae/ZjIn2cxJNlPE41sud/J3ZE5ymVN+ioqUTZ9kMifZ7Ek2e5LNfMlFMgmv/2DdsxVIRhOfM/HPqcRxseVaVKFE5CgeLsTChVioEAvlo6F8NJSLhrLRUDZmc22vWD2b28FtT2hhxe1075utW+7tg+kFq8PptTl2nOte57rH5nDZVl0W+5rVsba4uGK22JaWLfPzS4uLloX5lZnp+ZWllTaDoZzD5tdW6wQiNZfbpVTqBAJlY6NWJFILBMrGhjN+RFqBwCCVGqQyvUTcoVS0KxU6qVgtbGqRiFrlUp1UYpDLW2XSVrm0VS7VSkSmFk27StGhUnRqmrv1Le3NyvZmZadW3dWi7tJpO3UaU2uLSiIuKztHUBwIKx5coBCEgEEMgUkIhC5fYOMoCMMMCMYgpAxAyhgoE0CYAEQD8Bk/aDkIsxkIyYBJACLYHBaKESBcASDnfvBzNunDBFEKhP+WoDPv+X/5vxE4SjBRgg2TZRBdBlHnQJh162b53T/YAMAogTGIZIIEE8KZAMEGcRaC0ac3S1AmhMDl5zAOm4JRAiRoEEbv3T7f1Pj00jn8fDlWykauXWDev/srXUpBKIYgpxZWEEaCGJMBI08fXpNwX1y/RGsVL80T8mbpK5REQBRH/nkgCSEglIIxNgSTzWqtb38vEomsra5tuFy7O1uBQ5/Xu72+vn5wcLCzvbG94babzTtu94Fv126zbGy4zEsLTvPiln0lG9mP7XuCO2tHhztHob0lt+dmjf78G/2lqq7LdT3lbyQPhK3vWzr6xjqbO1pqtUNP6jVMNqevqz0SDYZTwVgmGM9H4vlI7Ac/R7HkUSx1FE8fJ9OfU4l83Lu3s+XZ8OxvRzOR9NdM+iSd/pZOn6TSJ8n0STpzqjyZzLdTePJnkfuWy55F7ls+9y2XK9L1LZf9lst8yya+ZKL5VDid3A36vcHD5HE6+SWT+JxOfE7FPydj/+TnKBY6OuMnHw3nYpFswu72Lq147HaffXV3fmnDvrY3NeuwObanZq3jk5alFffqmm/d7XOsbq46Nxyrbseq22Zfc6657Q7nstlmX123O9YsFvvqqrO/t/dCeSm/9pNBLNHy+d3NzTqBQNlQrxULtSKRvLFeKxLopZIWkUgjFOqlUr1E0i6TdqvVHUpF8QlXLBLoJJJWmdygkLer5G1KuU4q7tZpi5WDIj9GTXOHWtWpbe7SqU16badO023QtajkFecv4BQLJigAJSGURhASBnEQwNksWiR4z6JRCAJgBIdQDoCUlqBMEGUW328lCMFAy0C0HERYAIKBMFHCQJ48//36bxW/MCgQLQeKFW2ULC51Awjz9Juf+QH/dX8OIHCQYMNEGUKeh+hSjKZfvrp364+KF0+vN3x8fPUSB8JxgKABgsUgWCBOIygTIygQp/4LxBESfvP2z99vXMZQGiRJECWYNMkp49BsUi5739HWwGJS/10CMxASQmgYoSCkuEFEAhgTwMhSNn79IrOCWfLrOeLpnculbAxAEBAjTpfzsFM7SRilYYwNI7ShzXhweBCNRNZWV7c3N707m6HAgdfrdbs3/If+ne2trQ233WzZ2drc39u1263bbpfTvOyyrGzbLPEDX/Rgz7e1mg5s52J7Q3OW61W6a1Vtj2Rj1yV9ZbWyinrJLaG4b0Sv0ShvPmy8cKuKw2YN9RrDkVAkHY5mQ0V+4kexxHE8cRxPfo6njuOp43j6czL9ORXPxnYPPJ7d7f3wXuoomfmaTn9NZb6ns99T2W/JzLdk5lsq+y2T/ZbJfcvkv2ePvueOvucL33P579nc92z+r1zuezb/PVf4li98LxS+5wvf8vnv+ey3XPpbNvE1Ez1KhbKpYDLhj0VihWTqSyb5JZP8kkl8ScU/J2Ofk7HPpxWF0KkKRcP5WDgfi2YTTvfe9PTGzPT61JRjasY1OeVcWtleXtqcnLCPj9kmxuzTk6tTk/apScvMlHVmyjI9ZZ6cWJ6Zts7OWOdmzXPzlpnZlcmphcVFc1dH13lOGe9TdZtU2tLU1KNWG8RiZWODVijQS6VybqNWLGqVS1vEInVTk0Ema1Mo2uWybo3aqFS0iIVFftqUcp1E0qZQdKgUHUpFm0LeIhH1tuo6Nc1GtapLq+5t1Rk1zUZNc2eLuquluUuv7dJre9v1Bk3zxQsXcZoJEQQDoSCEjcBMGMIAxn8+fno8OdFSUU4DAATBeLErykBpAGUCRX5QgoGVAlgFiLIhGAchHCcQjbZKq/vAZNElAAkiNACfetKDKAtEmCBM/ROe0/gXPyDGBCkmTLNRqhQkOWwOrZa9evPiSovs1cwQTyJ8AuMwiNIgwWKQFESQKEahGI2iyG+3Ll24wGJScCmHRDEmSNAQShEE8xcGBkLw/XtXaqvvM0kKhCgQYwKn9sQsCGVBKAcsms6B2PXzpcPdDX/+VvHLf5eAEAKjGIThMM6C8KL+4BBKIDiNIDSC0L29g35/IBIJra7ad3e2fTtb4eDhrtezvblxuH/g2dnZ2dxwWMze7e39vb3V1VXP5qbLat2wW9ctS9FDbyJ0cLi1lg97CjHv5rb3Ga/rVk2nweJ7bOi+WCO4K9U2dI+oh6erZR23Xiou/fm+jFM+MdQXiQYiqXA0G47nI4lCLHkcO8XmOJ46SqSOkunjVPo4ncgn9gI+777nMHaYPE6lTzLpk1TmeybzPZM5Sae/pYr8pL+m40eJWC6WyCcynzOFb4Xjv44KfxXy/4zvhcK3fOF79pSib7n0STZ+lA5lksFkIpJNJo5S6a+Z1JdM6gdCxShq0VE8dBQLHcXDR7FIIRbNxVfdvunZ7ZlZz8zMxvSMe3p6Y3pmY3rSNTm+PjnumhhbnxhbGx9ZHRuxjw7bR4dtw0PWkSHzUP/yUP/KYN/SYN98f+9cf8/cyNCitrm9nD7H+1TTLpNom3g9anWbVKLicnVisV4sVXJ5erG4XS7Xi8XaJn6HQt6pUrbJpN0adadK2SIWtUhEepnEoJS3yqQdzcpOtapdpehoVrZIRP1trZ2a5i6t2tSi6TO0dLWojZrmrha1Uacxtmq7Wlv6Olrbddorl6/hJBvE6RKEAmEOiHIYAPjbFU6/SfT+7QOaZJeAcAmMAQgHREsBhAAQGoBpBowyEAxA2Qy0AkBLIYgGGODrV7/3mmr1Le+aZZXnz9ElIAIgBAQTIMpmYCwQoWCYOr1phxA/rGwY6M/9Uwhlg0QpRJYiJBsiaQ6brn17k1vzO+/9jfrKyw31d2AMgzAmTNAASUM4ieAEgsDVH26tu/Q9vTwWDSMIiOFMFKMRAsdp7GI58+3TP8+XkyDwX2VMFEOhX1AUwEgIJSGMCaFMCOVAGI1iOMxgXCwjmriPy0txsARBUQxGQRhDYZwJYRRwWu4gYYwCEYogOKMjk4FAIBwOra05fV6Pb2c7HPLvend2tjYP9w+8Hs/2ptu2suzz7uzv+dbWnN6dLbfdtmEzO80L8eB+OhEMejc/+z1/BTyR/YO69rGb/LbqvgmBqUOkbW0eXTaM2aSm2Y/a/gc1LZfvvas4d3FufCQV9ydSoXg2kshFUvlTeIr8pI+T6eMiP6lEPrEX3Ns99B5EDuKFZOYkm/mWLgrOaXzPZL9nsifZ9Od0Ih8/jB56Dj374f14Lp4/yRe+F/LF+Oso/1fh6Hvh+Huh8D1//P3o+PtR4ftR6jgbzqSC6USskM58zaVPsukv2fTXbOpLNvn1FKHEl1RRjsKfE6HjeLgQi+Rj0VzC5vJNzW7OzHpmZjenptempl1TU1sTE67RMefYqHNsdHVyfG1yzDk27BgZso4OW0eHrSNDlpFB68iAdbjfOtS/Mti3Mti3PDay0qrpPMcq43382CGXavlFfqTNPG6rRNImlSsbG1uEwna53CCW6IUCY5EfqaRHo+7WNOskIr1M0iqXGhSyVrm0o1lpVKvaVQpTi0Yvkwy0G0wtGlOLplun6W/TmXSaTq26S6cx6rSdhhaTQddvbDMadDev/0aSpTDJLkEoEGEDSCmMQM3it31G3p3fLjBJCoSKuwkcADkHIDRY1B8YYcAIiHIArKIELS0B8RtXy0wddS+e/sopg+WSR23at+crqBIQBmESgjkAWgoU9efMih7GKRAlSmC0/ELZz/U3kobIcoioQIhzEMG8fKlcK33T3vzSPiM26d5+eP8QQDGIoBCcgvFi6kLSFDzW86Gt+Xn1p9s0DaEYheIcDKNAGCkrR1emxYENvaju0d3fz9nmFV2GalYpCSEYcmqfQEAYjaBMFIL+uFZ+79ZlHAH+/O3ixXMkApbAKANGMRijobPNUxAhYYwGEIrNOT8/uxQMBiORsMvl2vN6D3Z34tGQ17vj2dnyHxzuer3bm26H2by/693zedfXnT7vzqp5ybm84LYtp8P7x+lIfH/7OOj7GvFubtgfNIkvc2X3ZK2Kji6xTFuvH1f1L4mMw/WtvZXi1lsvPpwvvzA/NZZIHsTTwUQmksxGUvlY6ujHsy1xGsfJ9HEqdZQ8CO97DzyHkcNkIZn9msl9K0Y2d5LNfsvmvufy33OF7/mjb4Xj70f5k3wkHdk52Nne3w4mAtkvmaPvhcL3Qu6vo8JfR8d/HR//Vch9zaWP08lCMplPxbPJWDYVyaZSn3PZk3zmWy59kk1/zSa/ZJJfM8mvp/AU+Yl+TkSO4pFCPJKPR3Npy+qe2bFrd+7ZHIcOp3/ZvDu/6J2e2Vxa9iwsbi0ub01OOebnN+bnN2enXTNTzokx28S4bXzUPjZiGxmy9PctDw6YhwbM46PWdn33ORan8cO7Drlcy+P1qNUGiUTF5erF4na5QtnYqBUI2mXyDpnMIBZ1KpWdKmWHTNaj1ZjUzTqJSC//iZ8urbpdpejSqlvl0sGOth59S5GfgXZ9t17b1aIx6bRdOm13q97UquvrMJja227//idJlWIkuwQhAYT1C1RaUcHqMXzSy98YtI23bl5GEYIBUyUYuwSpABAWiDIBhGLACANBAJQFYOcYaDmIwErp8+G+xqePb9IsTCV/PjPS0FR/nwGCDJiCIA6ElBcn6Ir8nB2vp/6rpORj7bOf+aEImGJBFBshy0G87M7t61VPfr1ZjkwNfFyaE9+9dxXAIJBgIigHwSgYoxkoUXEOXxlvVHH/VCmqWEwMwygYZwEoXVZa2t3+YX+9Wfjx2qt7557fPW/SVZoXpK9e/g5A0GknByUhlIXALBqHRPUP6t7fvXfz4sKkrKfj04UyAoIgCKXgHwOwCAkiJIzTJTBRceGK1WIPh8OhUGjD7fZ5dvx7nkQ07PVsez3bgUP/3u7u9obbabUc+nb3dr1ra6v7Pq/bYTXPTGw5VjIh3/+Tix75vV/CvuOo99Bt6TZ1aQdGjHObL/nd1x4JbrxXv5J1NegHa7R9b4T63x9XXqq4sjg3HUsfRDPBRCaazkaS+WiqEPsJns+JYv6TLCSS+WQg6j8IH8Tz8dzXbOF7rvA9W/iWK5zkC9/yhWJ752s2+yWb/ZrLfM4kcvFA1L8X9O2F9uK52NH3wtH3Qv5bIfslF03HfIG9jd3N9e319e31Dc/mts97EA5G0snU51zmJJ8+yWVOcumTXOprNvklnfgXP8XlokIiko9Fsullm8/h9vn8MYt9d8Xq2/Ik55e2Z+c2190hx9re1k5occU9Petcd4fm5zddrtDKytby0rpzdddq3V5edi+vbE1OrI4MWSdG7cbW/gr2ubqqd+0ymYb3k/50KBTNPJ5OKOyQy41yuUEs7lQoutXNRrmsR6M2qZv1ErFBIS8WqYv8mFo0xc82pXyg3dCjb+nWaXv0mqEOQ0+rzqTTdutbTK0t3QZ9t0Hf297a3dFx5/Y9kuTgJLsEIQCU+R+w9MqVii79+1f3K96/vHP9ynmSxEEEBzB2CXqOgXCAU35gBoIAKJOBlpfApecqmL1dNWLeQ6Ws8uGjaxLBs8YPV7taKikmXgLjMMKC0fKzZbu/+QFR8v/855c6/s/7pwjOhAg2SLJhohzEyp88vqni3R9sq1malj57ehnFQIRAQZwNY2wUoxCMCWJUWSnhWlHNDNe8f/s7ioIETsMY6xeMuFBRNtjxfn1RIK75XdH4UCt5Km64q1M+q666C8Jo8W5rcR4HhIgr5znVL699fP7r20fnqx6f51ffun6VBmEYxJnFK3lnHig0jLNKIOzm77dcro1IJBIIBDY3N/e8nsC+Nx4J7np3dr07gUO/b3d3a8PltFkD+3t7u761Neeez7vtclrnpnYc5qTf+z0X+uzf+RryfQl5jvbcm0tzK0vmpbXDR439l17pb/J6bvP6XkiHBAOLda391x8+v3ThgnlpLpY8jCdDyWw0lY8W+cn8D34yn9Pp41Q8G4ulY/6YP1Hk51uu8D1XOMkfneSPTgqFr7lUPhnPxsPJ8M7+jtvj3vZt7extew880VQk+yV7/Nfx57+O81/ykWRsL3C4FziMJOPJbCpdSMczqWA0shc4PAgHk0e5zLdC5uS0CJ7+mkudZJNf0z/g+VGRix4lIvl4JJtccXhX7J5V14Fz/XBhadPhPJxf9Jot+zb7gc2xt+72r7n8UzOra67g2IRzadljsXlm5+yr/z9j793V5rW1e5/z7G3dZa11F92SqO4tcWInceK4J06cOHHiuNuAQCBAIAkJ0ZtAiG4wIIp6771Xip39nnHe94O9fwh77539jDOOxxwefAD9xpxr3te8LoN9Y8Oq060ZDI6Z6Y2JkbWZyU1V73ij6Phv939Uils6nz0blEoVzc3tT5/0NjcrW1ulz591v3yham1VtbZW+RnqlKraWgY72zVSSW9zk7xNLG8TK9vbeltb+jokgz3d1W2BurNjrE8x2NOt6e4c7OmaUCkGe2XqLulgj2ygVzYglw3Ie4YUPUMq5ddffc2yQpoV4ZAmIIeDOkRT4pffa4db2pt+PH1cWFfHJwEioBBDNTwkwqEIhwIMIAxAHAox1HAMNJw40TCsev7g7oUfvz9/4hT3x8OvVN3fj2mesRyFAQpAAYlqP0h4Ps5vLIGYv2HkuUsX/sKPiKDrCLoB0CcIquaLz084t6Ueu+ybr0/wMIiQEFB8nBaQNIsoFlEsSQkhhJ3iu8P9v9bWkCRJUjQHaQFB0SIB/+7XJ7wm2crkH7c+r//hxnHDwouwvf/Bvc8IAlZzJAkkxCghDqiL5+pfPvxc2X5fJr4h/uPyL9+dbWxkcEiRNEdQwg83TByJBJAW8nD07fVbTqcrEov6fD673e51OoJeZzwSctitLqc94PO7HE6LcXdr/W3Y73c5nDs7Ox63y7pjMCzOOQxvk35nMeHN+MyliLsYdibdRqNh2WUz++Kx+7Kxhu+7Lj4dvfxKd+XF+IupndvNwye/uH3mzMn11aV4PJRIhhIfmk+6GM+UEkdVTqbLiUw5latks5VMLBOPJKPBRDCei+f3c4WDfOEgXzzIF/cLxf1CYS+fr+SK+4XCXiGWivkjfn/E7/DafWFvvpIrvyuX35XL70qZUtYT8Hn8/nAkls7mCqVioZRP5TLxdCoYiwZikVQhmz8oZA/y+f18dj+f2c+l9rOp/cxHhP6NomI8mk+sbTn1C/a5eef8gmVjw7u87NLrHbN6q27WPDtrmdWbZ2dN0zPbM7pt3azxzaprZtYwv7Rj2HJP6zZnpjcW57Ynx1YnRzZmJjbVveONtccf/PCdsk3c+eL5gFQqb25qf/JY3tysFLdKnz+TvXqpbmtTt7XJm5rUrW1DUqlK0jLU1T7Y2S4XN8lbWz4q3Po6JNWdwVCvTNPdOdanGOqVDci6h+WyCbViWNGj7pIO9soGersGFT2D8p5hRe+Iuu/m9et8voDhhCRiSMCRqJZHUEIOfvv1xYunamr4SMAxBAkJyGCwBoM1OKzFYQ0GaAwgDIpw6jhGNZAQPn1yY2ZSLJP9wQroltc/jA49v/rlWYwgCMAQUIhRNVV/LBLQBKBJSAPIQIoPKBYDf/W/5gArAmwdYGtJlj3ZINpekjz69cLfeDiBBJDiIMURdA1J8xHFIsQCiiERPHWcPzr86scfv+CziGZZRHEIkXV1nIijOpu/0w89/vpSTWMNMa5+sKaXnDohwAEFKA5QfJIS4bQAA/DMSWHzo68unWS+uiCcHftD1fsrX0BhkCKr4m7qX/ihBDwM/fTTLx6vNxKLer1et9vlsduiAU8iesRP0O/3uF2m3e2t9beRQNBld+zu7npcLvOWYXNxzrrxJhX0lZOhvM9aCntyYU/EuWvdWU36zJVCsmty9fhd6aePNXc7dY965l6o5x9JJ89evnH+wulNw2okGYmmw/Hcf8NPupzIVJKZSjpXyWbKmUQuGYgGw8lwspDM7+fy+/nCYb50WCgdFP+9yqWDcqaYiyQj0VSksJevvCt/rFQ+7fC4XR5vMBSxWO1mi8XutLn9vlAsGk7Eo+lkppwvHBTz+0f8pD/w868IxcvJeCkZKyVipXi0kFozuOcXfIuL/vkF5/y8a2HeO6d36/VO/axzVufUzdinpy26GfP01O7MtHFu3jKl3Zye2dLN7o6Pb87qzDqtYXL07dTopm7cMKCYONFw/Kd7t5WS1s4Xzwc6pYqWlvbHj3tfNynF4vYnT2SvXvVLJJr2dkVzs7qtdbBTqmoTD3V1DHa19za/VohbeltblJK2KkLD8h51Z0eVohFF76hSPtQrG5bLxlXyYUVPf3fnkFw2KO8eUvQOynsGe2Uj6r67t26zfAErEBCIIgBLoBocCDCcPPa3//HJ2bpHv92FJEUQ1S8ftTisVg0PsBigcSjCUSOO6giShTS4+OnJUydqKRLnU5BlOQyHJGQAoEkg4sFaHIpIUkACuloAMhCxALEE9Zf8YIaDjAiytUAgJIQiISf65d6lGgFJQpakBNWmASgBoASQYiFVNX3n4wT47t7nXbKfG4+zCLEUFEEEBSIhQsKGesHU6Mvxgd9HBn5dWWy7eLYWxyGBaBJxgBIQRxFfLJ+lpK9u3rjCvfz1i+nBRzdvnMYgTlAQIo5EIoLicMQSkF89/+bh1M8PfvN6fYlEwu12edxOt8MaC/ri0ZDTYXM57QG/1+t2mne2tzfWQ0G/0243G01uh3N7Y31zZcG4tpgOuf5RiO+FXXtBdy7o8tq37Ttv8gHTu0x0Ur965YH4XuvAyPymxxsIR8J2h+vBg4cXL57bMW7EksF4KhTPhv+dn2SmmMoUU9lSOltKZ8vpTDmTLCQTuWSykEyX0tXfd+mg8KH+glApXynkK7nSQXHvfeUDPKXKu3KmmPMGA8FIJFssxFLJQCTsDQbsbrcnGAjGo9F0MlcpFA6LucN89uCoMvvZ9F4mvZdJVdLJcqpaiVLqSJ2QT73d9s2veOcXfXPznvkF79ycR6936fW22Vnb7KxtZuaotFOWqSnz5OTu5OT25OT2+PjW1MTOxOjWxNjm5NjG5Oj6zOTmYN/U6YaTD7673dcm7nz2bKizUyluljx+1Pv6dZ+4rePJ0+4XL/slkoGODkVLi0oiHuqSqlpbB6XSwc4OecsreUuzQtzSJ2mTtzUr28WjSnl/l7T65WdU2Tuukg/Lu4fl3RP9ipG+nn6ZdETVM6zqGZbLhhQ9gwrZeH//j3d/YFgRy9VgFMIhDaAQB3ySJIm//89PztS9fvUzQ3EEXk07rcVQLQ/V8FDNMcjxAEtAjoT1ADYisgYQ8L94OEngTY/v/n7/OgkEJBCRkEaQQIDDYT0GawjAfXDqOTISIREf/+v3H5YmGQ6wNST/OM5v4Dj6whkWAhLRHKhq1RD/o/thNduHpDkccI0nGx49vkPzSYD4CIoARbHCWoqtIwD48nL96rLYtNPz1ZUG/BgOYdUthCNoPs5UTxiEBEk+fXhlY+Xl4szLH2+dJ4i/44AGiIU0e5QhjpgqP4ASHCPQrTvfu5zuZDLldDo9HqfLYUlEAolY2O1yOB22YMDncznNO9u7hs1IKOCw2Swms9vu2Nlc31iet22tFWLe/72XrkRc5ZA74bM5LJsey2ZBi0v/AAAgAElEQVQ+Yj9MBSybq+NTE8vr6163M+Kzx8Jem8X44Kf7n332idmyHUsG4ulQIh9JFWKpQixVjGWKR/D8s8qpTDmdLKRShXSqkE4Vk9lKtvAf/JQPS9UqHZTLh5W995XKu8re++of5b335b33ldJ+JZnNpvO54l6lcnhQ3Ksks+lAJOwLhcLJeCyTypbz+cNi7l0hd1jIHuRzB/nsQS6zn6ki9IGfdLL8Qd2TS60ZvAZTaMsU2tqNz8171jdC6xu+9XX/8opr5Y3rzRv34qJ9Zsa4uOiYX7DO6k3zC1bt9M7k5NbkxNbU+NbkuGFybHNybH1manO4f/rs8TM/f3dbLWmVPn062ClVS8QdT//off26Tyxpf/zkiB9ph0IsVre3Dnd3KsUtA9L2EVmnouV1b/MreUuTqr1VIWlRSFpGlXJNd6emu7Ovo31E0VPlZ0QhmxzoG+9XDMm7xtSK4T7ZsLx7TC0fVcsnNZqH9x+wXC3DFx3xA4QE4AOAXTxTe/lCYy0HaAQIEuFAUJ3fMFiHwToeEPIAi0OGRCIA6wBgEUA8jEAQ+/2Xa7/+eJXACBKnAWAhAAiwBKrFq4rsjxKED/wQf9GP4oyIZGoBWw+YRsQKnzz6Ynr0yakTIkjxIS2EtOgIHoojKT5BCQmKT9IsDgWQZusahTiAgOYA4pMUizgRYESQEkASPn9289XL2yTOQwgCiq7e7uE0i1ddESGHEfSn5/h2U+cfv14i8GM4JEjAQiAgaT5eDRg7Wl4LASXgkdSdu987ne5UKu1yOR0Om8thScdDiWjoiB+/95/8BP1Ou8NmsXocTqtxe31J7zKtVxL+/3c/U4q5MgF70GVy2baC9p1izP8+E3Ma3uqmxt6sLPpddq/dFPDZHXbTzz/9cOXKJbvDFE8FY5lQIvd/4idbSmfLmWQhGc8mErlUqpDOlLLZcrb64KlW6aBYOiyV3lURquy936+8q1Telff/3Nv/c+8DRZXifiVbKhT2SpXD/crhfumgnK8UMqVcMpdJFbLJfDZTyucPioXDYv6wkDs8oug/WtARP4lSKpbPrG15za6o1ROxOjP6edf2btTmjJitoTdrNqMpuL3r2971rL61GC3+zS33jjGw+tYxPbM1OWWYmvwnP1Njm7NTW6Oa2XMnz/9893Z/e1vns2dDXZ1qSUv7k0c9r1/1iVsljx/LXr1St0sGOqXKVrG6vXWkp6u6PxiRSRUtr3qbX8lbXqvaxX0drcr21o/9p7+rY6hXNqHuG5bLRhSyyQHlhEY5rOgZVytHVb2jyp7xfsW4Rqkd0Dx5+IgvqKE5EU4xBGQAEOEEc7yRG+1vGlC8OndCVF/LEiSOAwEOa3BQg4MGHDRgQMgDDA4oEgkhJQKQD3DydCN75+aFujrEoGNXPz9bL6AJnAKAApAhkAirumADDgdVFSlTFb8R8N/5Iah6km2EbANk6kSiRu2YeONN59dXP6H5wio/kBZAuhpq8uEAjmYgBWsbaE5IAUADmgGIIiBTDW5AFEcSVGOjoLFBgABAFAEQhUMORxxGcRgSAYpPUixA/Fo++OP+JRGDk5AhKAgggJAhaCFOCas+dwRkqjMkDugffvzJ4/Elk2mn0+lwWD0uWyYRjoeDXrfL7bAHvR6fy2nc2jRubcbDIbfD4bBYvU6n3by7vqx3mdZLSf//3k/noq6Qy+iwbLocO2Hn7l4y8C4b211flXR3DUxOra6vv11bDvgdbpf1xx/uXv3qssttiaeCiUw4mYum8tF0IZYpxT8Obx/nt1wpna9kc5VcppRN5lLpQiZTymVL2Vw5V9ir8lMsHZRKh+XS+0r5XaV8WM5X8slcsrif33tf2f9zb+/PaiPaK+6VU/l0tpTbe7+3936/WpX3e+V3lcJ+OVMqZEr5wn6peFjMvztC6F/5+YDQP/mJ5jNvt/0bO8GNXb9hNzq/5H676TdaQju7/tU1247Rt7nl2jF5zFbfjsnzdsNhtkTWNzxTWoNWuz01sT05VuXHMDW2qddujw3OnTt1/qc7tzUdEtmLF6NdnQOSlvbHv3W9eK4St7Y/e9r96qW6QzLQKVWKW9SS1tGeLlVby1BXx4isQ9HyUiF+pRA39UnEynaxQvJxfpMN9nQO9nRNatRDctmwontco5jQ9A3JZeOavvF+xaiyZ0KjHNMotEOaF48ec8JaWiAiKJaELIAijOCfPsH/9btPfrzx6ZefNpyoryFJiFfVBqAeB3U4qMOAgAdoDNAkFEFURxKC43X0gPz+1OiTa9cvIHBsUP7k9ePrJE4AQJOQxZEIoz5K4Fgc0Dg8iuUi4F/utxkhydYCfi3g6gi6/quvPzl7qR6jEKS5qtEWoDhAc0c/epqBFCsQ1d6682VT6w8nTgpJEkGKBgiRgAaIjygGAcgyxI2bF86eqSdwAiKChIhAfBwJMEqEUbUExSdpGiBGALErZ0Q0gZEUS1A0gBBQFEFXDRw+Ol9zgBIQgP799z98vkAikXI6nXa7xeu259PxRCTkd7ncdlvA4/a7HbuGdfOOIRkNexx2l83mc7nsxp3tt0sey2Y5HfjHXjIVdoTcRpt5w2EzRJy7h5ngYSa0Oq978vqlbHBIt7g8OTOzvbtpMm3fvn392rdferzWWDKQSIfT2VgmF8/kY5nif8dPOZOv5PKVXK6cP+KnmM2W8rlyPlfO5yv5wl6xeFAuH1bK7/bLh3vZUjaSDIcT4XgmHk3FoqlotpQtH5Yr7/YyxVw0GQ/HI9lSbu/9/v6fB/t/7lf+rJTf7RX2y5lSLlPKFw9KxcNS/l0x/66YOyzkDqsjXLZKUaqSTlUy/8JP6u2Wf37Zu7DsX1jyLi57FhZd84vOhQXn/Lxzbt42N2fRz5nm5s3z8+ZZvXFWb5qbt2q1Rq3WODWxOzm2Mzm+ddR/tNtjQ3PnT1+8f/v2QIek5wM/HU9+l7162S9p73z+vPvli4GOjqHOzj5xS/8Hfoa7pWO9Xaq218rW1wrxUf/pbW0eVykHZF2DPV1DvZ1DvV3aIfWwUjbS1zOhUU4NqoaVR/yM9fWOaxQj6t6Z4cHmZy9qahpoQQ1JcSRgSSDiEYITDcxPt06In337w62L504fJ0iIQxpHQhzWVAsDAh5gMMgSsIaEjRjOfXP15IDsp28v13577XyNADY9viyXfEcjiAOKgCyOajGqDofCavOpqnjIarIq9Vd+OJJfU+WHZIUnzgjZOj7OVkXWR3c4H7wOWRKxEHGIYs+cq3v68rsTJ2sQTQOqKrRhSMSHkK4TCR799s3qW6l2qvXK5ZMMAwFEJE0TFJ+gBBgtwBEfR3yaYZ/8/OX04B8Xz4gAYkhEVePIyaq/9ocAV0AJAOIIkn727GUgEEokUg6Ho8pPKZtIRoI+l9NptQQ8Lp/LbtzasBq3k9GIy2b1Op0eh8O2s2XcWPGYN3NJ714pHA/aIh6zx7lrMa37rYbDbPggFX67MNcq7Xje1j67uKqd0c8vLrx9u/rNN1fv3LkeCDjjyWAiFU5lY+lcPJ2LZwrxTDGZLaazpfS/8pMrZ3PlbDKXjGcSqXw6U8xmS7kqP7lyPl8pFPdL5cNK6bCS3ytmipl8JVc5KOeLuXgqHgwHA+FgLJmIJeO+UNDt97n83mAsVDooV/kpHpQL+8VsOZ8qZHKVQvlduViF5z/4+YDQP/mJ5JJrG97lN6GVlejycnBp2bew5F1Y8C8s+ObnPHN6j37WNatz6HT2mRnbzIxletqs1Vq0WotWa9ZO7WonticnDJNjG9rxTZ12a3x4/vzpi/du3hjoaO958WK0q2tA0ip9+kdvc9OAVNr1/EX38xeDHR3DXV0qsVgjaZ3o7VZLxENdHROKHlVbs7zltbz5VZ9ErJK29YibxlXKwZ6uod6uYXn3YI90elg90icbVnaP98unh1XDStmERjnRr5xQKcY0ihF1r35suKOppa6ukeFqICUgAU0A0d8IYUMdO9r3W3fT3UaOaqgTkpDAAB+HQhwJsaNDOsExyPAAjUERARt5pPDSpXqV7OdnD6+KX/0kFFCytrua7p8pCh4jEQb5GGrAUC3+IS/o41fUaprOv89vTA3Jrwf8RsQ0iIR8ifi7C+caScR+iBvhVzvPUXAX4hNICBBLkFh9I0ezLGBYkhbgR8YGHEQsn6E+v3RyUPNSLnv86cXjLM0AICApPkmzJMPiDEPSHAaFIlHNqPr33bXWH+99xuf4JIlwSGMUH1AigARH4h3EAIqDiAOQbWlpC4ej8XjS4XDYbBa/11nKJhORoM/ldNutQa/L73aYtjcdlt1MPOa0WrxOl9fltOwYVuan1xangx5jMR+I+C1RjzngNhu33zh2VyupYCkeWF+ZVw32d8jlb1ZXF+Z1m5tru8adq1e//OHenWDQnUgEk8lwMhNL5+LZQiJTTFTfP9niET+5cqawl8tXsslcwhf2RZLRdCGbLeWyxUK2VMiVirlSMVcpFPZLxcNKYb+UKxdKB6XKu3Jpr1Qo5fPFQiqbDoZCHp/X6/cHI+FwPBaOx0KxSCqX3nu3Xz6s5Cr5TCmfLmbTxWzxsFR+Xy69K/5L/ynkDvP/zs8/57dINvV207eyGlh+E1xa8S2teBeWvfOLnvl5x9ycfW7OMTvr0Osds7N2nc42q7PPTNtnpm3T01V+drSTW1OTm1Pjm9pxg05rmBiZv3D6k++vfzvU0S57/mKks3NA0iZ9+ljR0jwglXa/eNn1/LmmvX2ku7u/tXVA0jopl6kl4sHO9kllr1oilre87m1+1ScRqzslspbXVX4GZNIRRc+ATDo93D/SJxtWdo2pZTMjqpE+2Xi/QjugmlApJgb7xjSKufERmaStvr6RFdRQtJAgKRwKeLAWAuL146ujysfXPj99+riQBIgHqiGNNTxYy4O1x6Dw75A5BmkMCnBUz0P1NE23vP5+cuzVnW8vYsf+/vN352QtPwKAjkGEIT6G6jEkxBHzgR8Kh9RHCelf+BEBtp7gjhO08Lub57x22Y/fX8AAQDSHaD6iKEQxgGJxVLVjpAnEkSRdK0KnTwkIQBEMR9AciShE8SHFhzQfIO4YSZ4+IxRy1DGcgYgPEQMQHyCOZDjAMJBmSYaPA3j5nOj61VMAQQJBHFA4pEmKA7ToaNBEDIEYSPMhZCiKL5PJY7FELJZwOl02iyXk85SyqXg45HM5XTZz0OvyOh2m7S2PzZpLxB0Ws9vpdDnd21uG/v6+8bEBr3N7Lx9OhuxxnzXkMpo2l+27byvpcDbqXV/STY8PGtaW0mG/27ztsxu9Huv1a1/+ev9eKOyJJ4KJZDiViaRzsWwhkS182FwX07liJl/M5MvZwl6+sJdPF1KheDCWjqcL2Wr/yZby2WIhVyrmy8XCfqmwX8qW85liNlPMJNKJUCQcDIdCkXA4Eg4EAj6fzx8IeP2+QCgYS8TjyUQsEc+XioW9crZUSBVyyXwqW8mW35fL78uld6VqFQ6LhcNCdQuXPcimD7Kp/UxiL5UopxLFdLKUjWQzawa30R7bsYZMtsiuOWTY8W1se9Y33esGz+qac3XNt7TsXl52rSw55mdtszNWndasmzLPaE3TU7vayW3tpEE7vqmd2JzVGqZGFj459+ndb66OdrTJnz8d7ewY6JB0Pn+ibGkZlHb2vHolff5M3S4ZknWr29r6JZLx3t4qP1N9crVErBQ3KcVNqvY2jbSjp7lpvE9Z1RyMKuUaWZdueHBCrRzrk42pe2ZG+kdVijG1cnKgb0zdMzGomtD06SeGFF3SE8dPclwtwwhJkqoa6GA4xXFka/O9tTnp89+v4QSOAcijEFa9AoK1PCjiAQYj+TgS8OjaY1Qtj2BravjN4u96Zb/f+fbCoq7z9we3MB7EIM1DHFYN1YLCo/0bZD68f/h/5QdRNSS/FuPXczWiyeGfg842/cwTiuVBJECUkKJYimZh1bGtajuKMyyNHj/++qurp3ECkjSfoGgSUAAKAE2TNA1RDU5SX1w+fu6MiAQsrGqooQhAIUEJSaraizgC5395tv5cIx8naBLSBKJxSBGI+egeVF3ZQZoPIUvTnKZ/MJFIRaNxl8ttMZmjQX85n67yYzfvBjwun8tp2jL4HLZcIm43mz0ut9NuX19f62gXq5Qyt33r/zlI5+OemNcSchmN64v2nbfFRDAVdG4uTq/Njoftu3uJUNxlTvrtQZ/1+jdXHv/6UyTqTaRCyXQklYmkc9FMPpEtJLMfXj75UqZQyhTKuUIlV6jkc6VsIhWLpxPJXDpTyGWL+Wyx8IGfUmGvlK8Uk/lUJBXzR4Jur8ft9Xh8XrfP6/F6PB6P1+v1+Xxur9vldrk9Hp/fH45GktlMtlhIFXKJXCZVzBQOCpU/K//KT+ldqXhYzO/ncwe57GEuc5BN7WeSleonoEyymImk06sGmyuQdPqjLl/M6Y1ZnUGHO2Rzhiz2gNkW3DUFV986d4y+3R3v4oJNrzPPTptnp02z0ybd9O701LZ20qCdMExPGma1hunRxU/PX7r55RcjHRL582cj0vZB6Qd+OjrlTU2dz56pJG1DXV2q1lZ1m2Rc3quWiAekkglFj1oi7mtt6mttVre3aTqlveKWcZVyqFem6e4aVyv7u6T60eEpjWq8r2dM1aMbHRhXK0dVivF+5ai6Z3JIPaFRzU4MqXq7z5w6w+dq+KyIJCkSMjgUESSfh2E1Qmxh+lXbyzs8HoEDCqMoDIkwWMuDtRiswUgGI1kMclWocFhzDEeCOqqz+5c3C236qfbGulqCYHBAY1ULEVRLQBHx1xM6jvjL/SlEDQRTj1Oib7/5VNZ+89lvpy2bbXdvnSMATSERhfiI4iDFApomaIpH0I21gtbm24NDj89dqCMhDWk+gWgAWICEJINICpEE01jP146/EjffIkkMVD3jEQNRNQuVI5EAQA5hxKDsx2e/fUbwSAgEBEI4RCSqej1y/8YPYjmuZnxsMpXKRKNxt8tjMZkSkVApl06EQz6X02rcDvk8PpfTaNjwu+y5RNxuNvlcLofNurG+qu7r1U4MRgPW/3WYSYedQeduwLlrMqyYt9eSIU/Ubd1anDEuz6Q95n9kwnmfNRewhXyWq1c+ef7ol2jM9+/8xLOFeK6YyhZTuVI6X0rnS+lCKVMsZ4vlfL6YS6aT8XQqlc9lCvl0PpfO57LFQrZYzJVLhXI5U8hHU/FwPOr1+3wBfyKVTGXSiXQqEo36fD6Px+NyuVwul8PhcDgcTqfTHwxEE/FEJh1LJeOZVG6vUPmzUq2PCBUPi8XDYvGw8OHe7mgXlyqlk8VMqpCJpFJvDT6TNbljChstMZMpvrMT3jWFdk1BkyW4Ywxs7QSXVmy7uwGTKbi8aJ+bteh15tkZ0+yMSTe9Oz25pZ0waCc2pyc3Z7WG6fHlzy58duOLKyPS9t7nL0akHYMdbdKnj+TNrwelUnlTc9fz56q21uHu7qqKZ0Leq5aINR1tE4qe/vbWvtbmvtbmPknbgKyrR9w81qcYlvcMyrqm1Cp1R/vsyJB2QDWu6h1T9epGB8bUijGVckLTN6rumRpWTw30z04MDfTJz587z3EiPl8EAIUDFoc1OMmRJCJ4x767duqbz49jPEACBkcMAYUYrOOhegzUYiSDkTQGWBzWEKAWhwIMsn8jyPpGMND38P7dr3GcI0H1hK4aalKHQxEB/8IP/6/7a4oWHaNEkBN2SL7v67kxorrrNrUN9D+kWYpCLE3xKYpDFB/RDIHwC58IR4d+U8h+uPRpA19A0ywNKRZAloR8QPEBTQGSErKws+3O9kbbxtv2C+drMIImKBZQDDjSj/JJJCRx+O0XDfadVv3Uw3Mn+SROkxTEIQ2giKA5orroQEzVbgtApqamcX5+MZ3OhsNRl8tjMZpSsUg5n0lGwz6Xw2rajgS8fqfdZNgMepzZRNxq3Am4XXabxbC5vr62vLI463Ob9ovxRNjltW27zAaTYdWys+5zmHfXV97MThhX54ph1/9XSuxFXFm/OeDevXLp9Ktnv0VivngqmExHUploOhfN5GOZfCxXTOSKyfy/8FMoZrPZdCqdTKSSiXQqlcum87lULpvK5dL5QqZQzBYLmUI+nkqGopFgJOwL+JPpVHmvUiyXYom4P+D3er1ut9vtdlc7kdPpdDqdHq83FAnHkolwLBpPp0oHpb1/7H3kp4rQB36KhYNC4SCfP8hn93PZSiZTSqeK6VQhHUkm196GVlZDK2/8KyuB5WX/0pJvacm9tORdWnIvLbkXFz0LC+6lBdfygmN+1jans+p1ltkZ8+yMWTdlnJncnp4wTE9sTk9u6rSGmcmVK5eu3Pji8rC0o/f5yxGpdKRT0vHkN3nzy6GuTnlTc9fzFypx62h3t6a9vV8imZT3qtpaNB1tWpVC09GmFDf1tTb3tYmr/IyrlCOK3iFZ17RapW6X6EYGpgfVE2rFhFoxOzo40a8YUymmBtWj6p6p4X7toEY/MTTc33fxwkU+J2L5IgJQWNWtFwgJEuI87ISAPF2LcAwjjzx7OQzW8VAjBuowksEhhQEGg7U4bMCgAAMsAQQEQXxy5viJ2pM42YBDDgd8Alb9D+owJCLgXywQ/pMfhsMo7sSp+i7Jt8at1yu6X6Y0342NPBHVMBBCmmJoio8QHyFaJEJ6/QubteX+d6cIHsawNM3SiGIB4gjEkTQNIMUAounJtbmJ5/e/P93V8f3PP1zGCUggFhz5gbAE4gjANtZS2sHHHa++0Y0+kYpvMQgnAcIhWz3w/gs/ELH19SfX1jYymVw4HHU53eZdYzYZr+QzyWjY47DZLTvRoMfrsJsMmxGfKxOLWnZ3/F6vzWpZWlqcmprQz86YTYZMKux3W02GNcPa4uqizm4y2E3bc9MTg8ru1bnJdND5v0rJfNCR8pq9ju1LF060NT2LJHzxVCCZjqQysVTuCKFsIV7lp1DKFEqZXCGVTMYi4VAkEspk0+lsJplOpbOZVC6TyuWS2Vwql0tkMtFkIhyN+AJ+t9cTS8SL5VJlf69QKkbjMZ/fHw6H/X6/z+eLRCLRaNTn8zkcDpfLFQyHYol4OBZN53N77yp77//Zf8rv/pOfQuGgkN/PZSuZdCmTKqbSxXQkmVp963+zFlhd879ZDays+FdWvCsr7sVFz9KSZ3HRtTDvnp/3zOudc7PWOZ1tTmef09n0M1a91jKrNeqmdqYnDdOTm9X5bVa7+tXlq99e+Xy4s13+/MWoVDra1dH59JGypWlUJpM3NXc+e65qbR3p7u6XSDRtksneo/5T5UfR8lrV1qJsEw/1yhSS1gl136hSPijr1mrU6g7J7MjAzFD/ZL9ysl85OzIwpemb6Fdqh/rHNL3a4f7p4QH9xNDYoOazS58xfCGfqyEQhQEWg7UYEOIA1NbRXa33OsX3ESJxHFWDtHiglgcbMdSAAYaACAcsD9Yco2oxyJEkH5Asdgw7fVx46oSIR4iqfvM44AgoxFEt/n/DD8lwtbWiH299Inv9lbT1C3nLl7ODP6oUv7B8GiGKphmaYimKIQjy2y9Pzk/90dt9rVd2X8BSHJ+mWA5S1VxhjqRZgoS3vjllW29rfnSJBv91/hT7/Y3zFEUQiAKIJSh+NfAHAPTHg8vtz65yxH/dv3l6VP3TuTN8jCAJyABKeHQ8V+WH5kOaQxT/1OnzOzumXK4QicScTrfFaCxm06VsKhkJexxWh9UYDXo8dqvZsBnzuVPRsMW46/f6bBbr2Nj49Rs3u3t6l98s+f3une315flZvXZ8UTfpc5gyscD22uL4oGJeO+SzbRVi3qjbGHMbnVbD+bONUsnraNIfS/kTqVAqE03lopl8NJOPZguxXDGZK6az+WQqE49E/H6f2+/3hkKBXD6TLxaS6XQimUxlM6lcNpHJxFKpYDTqDwaqc5rP548nErlioVQp54uFUCTs9ftTqVQqlarCE4/GIsGQy+l0OBz+gD8UCUfj8UKltP+P/eqX1sqflcr7SuVduXz4T34+Vn4/X+UnXUqniplwMrm67l5Z9SyvulbeeJeXvcvLrpU3zqVF+8KidWHRNj9vW5x3LM7Z9DqTXmfW6yx6nWVOZ9FPG/XTuzrt9sxUlZ9N/fSWfnrt6y+uXbvy+XBXu/zF85GOjpHOjq6nj5UtzaM9vcoWcdfzF6rWtuGu7n6JpL+1VauQ97e39re3TvXJ+9tbleImtUTcJ2kd7pUp29vGVMqxPsVgr2xKo1ZJ23TDmtmRAe2AqsqPdkA12a+YHu4f18gnh9TaIY1+clg7Pnz16tcsV8MJ6khEY4DhwRoMCkmELl5sGB94PqeVCoUshiEM0Bhkj0HRMdCAo0Yc0AQJcMBgoIaHBFjVjxehs6drp8Ze6XXi2rpGnBRhkMUgV80+If77+e3f3z8kqDt3ql7Wejcd6JsZ/S0bGHUZpTdvniIBTVH8ao4iRdE4jj+6f2lS/f33t07cuXlOxNECDiGGJas2WZSApIQUhIquO86Npqn+X65cqf/is4a7184zNAEgQ0IOQ0Ic8QnE8FlK/OybQemP5xoYefuDgZ6fr3xWj5HHSIQAqgNI9JEfQPMhwyGKf+HCZy6nJ5crhEIRh8NpNZv2CvlyPpOMhN12i8NqjAQ8LpvZurMVD3iT0bBxZ8fv81vNVo1msLbh+Dc3b49NaW1O++bG2rx+ZmZydGVOG3SaC8mg07S+PDOypB2ybC6mQvawezfiMpqNb8+eru+RtcWT/kTKn0gFP7x/opl8JFuIZXLxeDISCPs8Prfb7XC7HD6PKxDwZbKpUqWYL+aT6VQ0EY+lkvF0MhyPBaORWCKezWez2Uwun8vmctl8LpvPJVLJYDgUDAej0WgikQiHw8FAIBwKBf0Bl9PlcDg8Xk8gFEykknuH+wf/ODz4c+9jC6q8K1cOy6X/4KdwUMjt5bKVbKacTZeyoXh8bdNltsWNlkBiYkIAACAASURBVMiOMbSzGzaaQ4Ydj9EY2jS4V9/aNjY9b1bsb5atb5Zty4vm5SXr4rx5ftaon9nRz+zotFs67dbMlGFmyqCf3pqbeXvtq+tXP7801Cnpff50WNI22tnR9fSJvLlptFeubmvvfvFSJT7iRy0Wj3R1qdqaP/Ijb37V19rc1yoelnWpJG0TfYpRpXygp0s70K+SSnTD/bMjA9MDqgm1Ynb0n/xMDMgnh/q1Q5qZUY12dOjG9ZssV8MJagHFYqB6pyDEACRx3tl67tsrp0gSxwkKAzQGGR4SHQMNVXsqgoQYyeCgHof1PCjEEEsg+sTJWrX8wYK+tbaxASdrMcg/BgW8I35q/i/4oetZmj1/uubZw88vneXf/+HSV5ePA4gALQQ0CygG0HxIMQRO/PTdp167XD/ddOFsLQUAwzKIZklKQAI+jjicEgr4pLrzRsuj849/unD7+qmvvzhx6UIdoCCAiEQcTglIxOGQOX1a+OudM93Pr928XP/84ddffiL85HwdAXCS4hOUAHyILcERSxwJgvifffZFwB/K5wvBYMhpt7ts1neVYjmXSUYjVRffcMDrdtptxp1U2JeOBnd3tv2+gM1o1ag1NY3H60+elSmV28ad1bU3s9NT2omhN4u6kNeeCLstm2/W9ZPGldmgY7uQ8EW8Fp9927z99tzpBrWyK53wJZO+RCqUyoQzuWgmG00mQ+Gw1+d1uN02t9vm8Tg8LrvXafO57T6vKxoNFkvZyn6xuFdIZJP+SCAQCoYj4Vgymcqk88X8/kHl3fuDg3d7eweVYqWcymaS6VQynYrF49FoNBQKBQKBQCDg9Xq9Xq/H4/F4PH6/P56MlcrFd+8P3v25v//+SHJafl8qvy+X35WONN37hWL10PWgkN+vHrpmMqVsKJZYW3c53WmnJ253hu2usMcfM9vcVmfA5vC73RGTyb2z41xbM9psgc11s8Xs29ly6nUbc7rtuRnjrHZ3ZnJ7ZtIwM2nQTxvmdRvfXL3x+acXh7u75M+eDUskI11dXU+fypuaxnrlfW0S6bNnyhbxcFe3urWtr0Wsam1TtDT1t7dNKuWaDklv00tVm1gpbh6Rdaol4glF77iiZ1DWqR3sV3d2zA72z48M6gbUk2qFfmxoZkQz3q/QDqkmB1Qzw4Mzw5rxfsWoWvn9rdt8TiQQ1kKawQBFABEOOJxEJEnxEXbxBAMJiiARASAGGR4S8mADDhswwBEkhZF8DNbxYOMxKCIATZLoGEYL+MSZU8K/QRGJ6iAhwICQhzgC1uKwBoccBlkcsDjgE5DDIffX+x+C5SimHpLc5TP1D7+/zPvb/yRwsqq8hhQf0AzJUICCCEIhg364/fndG5+yFMZnEZ9jIc1gFHOMYnk0H6MFfAaN9z14o32gkFy7cqHmswv1lz5pIClEIpqg+DjNB5QQh9Tnn9S2/v7p/VvnT9ZT0uYbD747c/YER5Lgw3aB++DcywKKA4ijKO6br29EItF8vhAIBO1Wm9/t/HO/XMpmEtGI3WL0uezhgNftclh2ttIRXzoSMO1uB3w++66pv08lqGtg6xofPX+59ObN/NKKamCwtbOzW6FcWl0zbG0uzs0sTI9vvtEHPKawz7q+NLMwPTI7OXKysWZQ05tJBVJJXzIVTiQCsZgvGHR53FaHzWS3GV0Oi8dl9bjtHpfN47B6nTaP0+5x2WKxUGWvsHdQKu4Xw8mo2+cJhIKxRCIaj8US8WwuU6mUDt8dHLzbrxzsV/b3ypVysVzKFwvZbDaRSESi0eqNeiAQ8Pp8brfb6/UGgoFAwBdPRIvl7MG7ymG1C70rV96Vq/B8VKkW9wuF/UJhP3+EUDkbjMTX3np2d6M7xpDRFLHa4hZb1GQJ2JwRk8lnNvlMJp/R6Flft9jtwW2D1WbxmYzu9VXL4vyOfmZrVrutm9qamTLMTG7qpzfnZ9e//ebGpYvnhro65c+ej7S3D3d2dj59qmxqHuuVy8Xi9idPe183jcpkiuYm2atXqta23qYmVWvrlFJZNbtStbb2tYlHe7o0HW3jctm4omegq2N6QN3f2a7TqJfGRmYH+6f6lfrRwdnxofF+hXaof7RPMalR60YHpwZVU0OaB/fuCQQigagOMXyMpAggJKAABzSPR3xxsXa876mQExwjEUlSBGB4SIihBgI14Ef8sBis5aHGY6gWBxwBKALyWYS++uwCCesJSgRIFic5HuLjVA2ORDjiCMQRkMNB9X8+Dv79/YP4DM404HTtrRtXHt6/CgGBGArRHKIECAkBzZIMBDSkKJqCCOdh9bXslctnESQRYhDNETSLUQzO0DjDJ0nm2y9PaocfDap+OX2cuXL55OXLJ0hEAEhDKCQhn6Q4HDLnTwo10h9ufnNBIKCmx191tt6tE0KSgCSq+jsKCfjhpURxgOIoirtz+14ilizki4FA2Gq2hP3efxxUiplUIhaxW00ehzXs97odNvP2ZiYSSAaDZqPR7/PYdncG+tVsXT0hqL/5w4PhKd39R88//frm2SvfNF74/Np392/du3/91p1Xr18ODvVvbq7aLNuLM5P6qbGJYc3xBtHIqCqZ8kfCLp/H5naYXHajy25y2Uwum9FlM7ptZpfD4nZa3Q6L22HxOCweu8VlMzlsxnDYX6rk995VSoflZC4VSUZjyUQ4GgmGQ5FIJJ1OFQr5fDGXK+SL5VK+WCwUCsVSqVgsZrPZRDwei8Yi4XDAH/B6PG6X0+N2ezxuh8PmdNo9Hkco5MvmUvsH5YN3lb3DcvmgVDooFfeLxf3ivyD0kZ9cMJp488bzZsW/suJbXg6sLAeWlr07OzGzJb68bFtetLxZtr1dc66u2tdWbetrltUV45vlXcOGc3lhd3Z6c1ZrmJnampky6KY29dObC7PrN769efHs6UGpVPni5Uh7e7X/KF43j8sV8paWzhcvZK9ejcpkvU1NHc+eqSSS3uamPrH4n/y0tfa1tY72dA1IJeNy2aSyd7CrY0aj0nS2T6kVyxOjusH+CbVidmRAPz40rlFMj2j6uzsHerpnx4amhtW6seFHvzzgBCJOWI9YDgM0AQQEFGAkohCvt/2edUP+5ZVzfycAASkSIgwJMNRAoEYccDyyun8TYbDuGKrlISEOWB6PuPblKeu2+uK5hmMEnwR8AnA8WMOj6nBUDWU4qio8f90fILYOZ09iTC2i8YZaKBAyBIUohkYUn0I1gOJIhoY0Q1MsgpBmqJev76s0L4VCCpAspDiIaAgYQCOCAQTi83BIUZCCPBocYxkkEIhIRAHEQMh9WCFwCKJGIXumjmmsRQKOENVAEuAEpKpWVQCxBGIJ8JEfPkL8+z8+SCXS+XwhEAhZTOZYKPCPg0o+lUxEo3a71euyh/1ej8Nm293KRoKJYMhstni9HtP21sjIyNkrX8H6cxe+uXPzl6fnv75z+sr1C19dv/TVtV8e/fHrH88/+/LauU8//+HXh9Nzeq/Hszy/MDUxNdCvPtFQMzSosNu3Tbvrlu1N++6Wy7zrsRrdVqPLanRZTS6ryW03ue1ml93kthndNpPXbnZbjXbzjs28HfC7y5X84Z97++/3yoflTC4TioT8gUAwGAyHI5FINBaLxuKxWDwei8eTyWQ6nU6n04lEIhqORILhoD/g93jdDpfTZnXarA671WmzuOwWl91qt5rtNksg4M1kE+VKYe+gUjmolPZLxf1iYf/oVrz4cYQr54Kx1Oqqe3XN9+aNf2UluLIcXF72Ly97VpY8K4uelUX3yqJzZdG5NG+f11sW9OZ5nWleZ1qYtczrzPpp09H8NmXQTRn0WsO8bv3m9TvnT58e6JCqXr0ek0pHu7u7nj1TvG4al8urzm+y169GZN09TU1tjx8PdHYqW8VKsXhSodC0t8ubmlSStr428UhP54BUMtbbPansHeqWzmhUGqlkvK93eWpcPzI4oVbohjVzE8MTA30zI4MaWddAj0w/NqQdVuvGhl88eSwQ1nDCepoV4oDCAIsD/jEecf2bc9Njr369d+nW15cgWT1BpQgkwFE9jhpwKOSR1DFAY1BAwFqseqFA8lmIjWl+3c+Mz4w2kYAlAEcAPg/U81A9UQ01qU5ugP+Bn7/cn6L6E8cbb1//VPLyut8knx55cuI4BykIKBbRNYARAJpDiA8JjKEwCpD19ezZC7UUTaLq7xsBgBBJMUeuoogjAXPti/P98oefXqjHeDSBWIxheTRDUCxe3TcAPs2AQcUvsrbbABLHCIhDhENUtRqFiAPoyPcRUBykOIrifnnwezqVyeeLPl/AajKnYpE/90v5dDIejdqtFr/HGQ36PA6707STj4biwZDZYvN6fcatnYlJ7cPXrRdv/Hjhxo/fPnx+8+HzJy1dcs3w5Ixu12xeWd9u7+77/qffvnvwe4dCvWWyzy2tdSk0TWJJQ12NSt5l2Hiza1iz7Ricu9su0061nKZdp3nX9bEsRrfN5LGbfXazx7zrMG7bd7csuwaP25bPpw7fVw7+3Cvt5aPxaCAQ8Pv9gaN//mAw4PcH/H5/MBgMhUKhUCgYDAZ8fr/H53V73A6n02pzWMwOi9lmNtpNu06L0WU1OSwmu9lkNRntNrPP545Gw7l8prJXKu0VS3vVV1CxeFAsHOTz+7lsJR+Mp1bX3Kur3tVV35s3/uVl39KSZ2HBsbLoWlpwLi84VxYcy/P2Rb11cc66qLcu6i2Lesv8rHleZ57TmXTa7ZmpTZ12Uze1odduLsxu3Ll57/zp04PSzv6m5pGO9lGZrOvZM/nrpnG5QiEW97x+3fP69ahM1tPUJH70aKi7WyVpU4hbJuTyQam0t6lJJWlTtorHemSa9rax3u7JPvlgV8d0f99gd8eosmdZOz4/Pjyl6ZsZ6p+fHBnvV+pGhvq7uwZ6ZPrxYe2wemZ0oK3ppaimViCsY/lCAkIS0CRkSYK8cfXEvTtnWXDsszMNLEnhJIUjmoAcjuox1IhBIQaoYySFASEB6wkowqEAx8Cv339mmG9tenjZtjF6+9svjuEAAywGhBgSEUhEAA7/wA8BOQJxOBT+Gz9/R8Lvb12St97pb7+2Nv27Y6f14cOrOKIIWgDoGsDyAc1BEl2+VDc88LCz/TsRn8BxHmIQoFkSCQjI4hRF0AxAfJxieAiSBHnz6sUxzZMvPj+FkyyJKIxmMZohEIvTHKBZACCG/ddvP12+/c0JHMcxomrRQAGKqYoVSMTigCXQB35owR9/PMtmc4VC0ev12yyWQib9fq+UTyfjkajNYg54XdGgz+u0eyymQiQUC/itNpvH4zMadqemZro1Q7+8ltx78vpVl0IzqZtb3ZheWNEtv9W92Rydnu+U979qk/3RJL3/pLmtb0Sqmbz124svbtxpqK0dVMp3NteMW+u27Q3HtsG5s+Xa3XYat527W07jtsu04zbuuI07btOux2ry2U1em9Ft2XbsGGyGDevWhnl73W7ZyWbi7//cO3hXTmeT4XDI7/cHAwG/3+/3eauaA4/b7fP5gsFgVQLn83g9LrfH6XLZ7A6LxWEx2827tt0t27bBtmNwGredxl3HrtG2a7Iad60mo8VktFrNoVAgk00Xy4XyXqH8oRcVDvL5/WIonlrf9FhtiV1TcHvHv70bervhNmz71t863646NtYcm+vut6v29VXHmyXzm2XL8qJpad60OG+a023PzW7Nzxr0M2uz02uz02v66bUF/dt7d388d+rkgFSqaW4Z7egYk8m6nz2Tv26aUCiVLeKeV69kL1+O9fQomltafvt9WCZTt7fLxc3jcvmIrFve3KRsEyvELaM9PUpxy3B315i8VyURT6kUw7LOwZ7OxcnRubGhCbVCO6CanxiZ0PTNDA9pursHZV26kYGpQeX0cH93W0t9fZ1AUMeyAogACSGADADkZ58IpK33zx4XfPlpI0cRGEkSAOGQwWAdho5jQIgBigcoHhRisBGHtTzAHG8UaQce9zZfb6B4zY9uiJ/c5uE4DzIEYEjEEbDmX8Y2Dgd8HPLxv/Sfv9M1P9/9VN5ybX783vNfG/Rj93/77QscQZwRErQIpxmCYmkEeqQ/Leleyru+b6gl62qForo6SItIik9ClqAYkmYg4gjI4AhrqKOEDM6njpEkj0AURABW5zfI4hRHQPpUA/vgh88aRKCGD7/5+lytiCJJCAADKYqkaYLijvQ7FJ+kOUhzFM29ft1SyBfzubzX63fa7ZVC7rBczKeT8WjEYjaGfJ6w3+d12r02czYSiPi9DrvN43SbDDsjw6O9/z9h7/XU1rqtfX619wLNHBTIYGMwYGMwtrFNdABjkzE5SEgoEAUIiSQkQFmacyrnhBDRYJMcl5dX2Oec3qe7q7q+vui+6fqq/5m+kL322bu7qqtGUYQbLvSr8b7PO8bzLC71CaU9fCHl9YeTe9sWanxmob5t4H5zz5P2PtH0vGByfnxWOTyt6p9ZaewT3X7WmV1SmZ2VvbooDzgYv4sJue1RtyPqdsS97pjXHfO5Yz533OdJ+DwJv3c34EuGfMmwbzfs3Qm6ox5nxOVIIRR2O6IBz9nbo6/fPn35+cPZ2duj46OUPLB/sL+XTCYTu7uJRDKZPDw8PDw8/P6b+M735hMMxYKBWMAb8brCbmfY5Yx6XDGPJ+bxRtyeiNcT9nsjAV8oEAj4veFI6PBo//zi7YfPHz59/fjx64cPXz98/Prx6PTc7TnY3f1gd8Sd7kQ4cuJwxaPxk3BoPxLaD4f2d2JvQsH9UODA702EQ7uBQNzlDPk8MbcrZGe8bleAsrkpm4ehfJTF5WA87a1tN67lLYpEC0MjqxMTa1NTsr6+6aHhjbm5ubEx2cCAbGBgRTY5N8bnd3YpJdJ54bikv295UrY4IRL3982Mjk4ODymlElHv65Svr6Cna0EsmhWMSkcG1uTT6oXZ6fHRacHI6tzU+uKsenFeNjIyI+DPi8dnJ/hqxdysRHTtWj6Pk0FgBIIiMIpBCAHhCIcDtT27W16UWXKdxyFAFojAEAmhZIofAMlOh/B0CEtDOWloHgvJToPQJ4231+SvFJKmsf7HjH5CNvwEhuGfEBxECBjhgUgmAP+DHxbCZiFs4F/fT8mM1233ZaP1DkPn+R7fZXlddiubhbJBkgvimQDOZSFkbm6mYKD2cVXmk8ay3Bx2Xn4Gm8tB8UwIJUEUAzESxNkwTOII0v6i3KR9zR+o55BgRfm1zCwSgCEIxWGYncrcSwdZr56XBmlJ471r3a3VdttEy/NyFosFwASI4TBGQigXQrgpr3sY42AED8M4QoH448fPV1cf9vf2EvHYL18+ffvy6ePl2dvjg5DPc7y/d3K4n4xHk9HQ5enhwV4iHgklYrs+t29qVv6yd7C2pbOhtUfPONeNBtGC8t7zzoonXQ+a++paB7vGxP1C8ejU/PD0Cl+pe9wjKG/quXG3Lis7a10xF2RsAbs16KDDLnvEzUTdjpjHGfe44153qh0l/N5dvzcR8CUCvp2AN+pzRdyOiMsRdtojLkfU5Qy7HRGf683R3tefP3758uH84uz45OTg4Gj/4Gh/fz+ZTO7t76Vmrg+PjvaSeynNIB6NxYKhuD8Y9/mjHnfY4wi7HWGXI0Vm1OWMur53uYjXFQ36IkF/KOgPBX2RcCCxmzh5++b9x8tPP3/68vXT6em5y7kXj733uo9czqTfd+B2JaLRo3BwPxjc8/t2w+HDQGA/FDjweRLh4K7fFwv4oqFgPOCPMJTL6w5azXavK8xQHiftiocjg/19hQUF80LRwtDoqmhifUoq7X09PTiokc/N8vmSvn5JX/+yVDbL5492dCyKJubHBSmnhKmhodG2tpnR0cnhYaVEIujuko8L5gT8kc72KcGYZHhQ2N+zNCVdmZuVjo6IBnoXZcJV+aR6fn5icEA6OjwvmZgS8pcXZudnpm4U3uASXDZBYDAEATAEwyDCwuD0qiJeSUFW8fWsnAwkHYAAkAshqTaSD6B56RCZDqNpKPsnLCsNzUkH8ecNJYLuyqdVOb0vy+fFTT1td3EcTUdwFsKF0AwI+b68zUIIFsL+cQX65/lrNo/seln5qvHWcNfty4PJoZ4KCEUBIgPEORCWwcIz0hD2tWtZGlXX6lLL0MiTouKC0tvFCInCOBfEcABDQYwA8AwWTBRd4xhWXy9KGnvaK/Kzkbqa0sLr2SwI/R73hbFBlINh0LPawqHW8rryrM6mu61NN6ur8mEYAmACRNl/rp0CMAGhbATjYgQPx7lTspkvn7++f/9xL5lMJnZ+/fnLn/yE/b6Tw4OTw4O9nVgyErx4c7C3u7MTjSRiuz6Pf2BMeLPq4c17tU86BxY39ZOqlXa+uKCq4XZj572m140dw087B5519r0aFNa2j7QJ5mo6h+s6Bqpqn+fkZG0o5QHaGmTMIQcVcTIRJx1x0VG3PeZ2xj2uuMe14/Ps+r0Jv3fH54l73VGPK+J2hp32sIP5wY8j6nbGvO6I3320l/j65cO3X36+uLo4ODw8OHpzeHS4t7+3d7C/f3hweHx0eHiU3NtPJpM7OzuxSDQeCscDgajHHXE5wy5HxG0PO5mIk4k47akKO+1hJxNy2UM+dyTgjwQD4aA/FPIH/IFwJJjc3z15e3r14er4+NzBHNjpQzu1z9h2KesOZY1T1ihlC1O2sM0aslnDlDVip2KUJeRgIrQtaKdCDBW02wI2k8du8xt1DGPz0xafzciEfaG+133XcvPnhaLFkbEVoXBjalLW+3p6aGhjbnZ+XCju7RP39qkk0umR0eG2NsXExML4uKinRyESycf4493d8vHxGT5/SSYV9/ctCMeXJOKJ/lR446hooH9ldlq7KJcLBeKhAcWUbEU+q1lcnBobk4wMLU5KFiYlqwtzS/KZspJSNsHlsLH62zeelRY+Ksp9+eBWb83dZxXXszlofi43L4ebBgLpEAHA7O/8IN/5YSHcNCQ3Dc1Oh/AHd69rlnqWZ9rant0Z6nmsWR/jkBgIoyyYA2AZIMoFYAKASRZC/oOff9nfRglOd8ttuag2HpCKRmsJDAJQNoRzYIwD4VwWxvsJ4WRlESZt3+JM3bV8HMeQvOt5OJcNYlwQ4wAoDmEEC8tKg4m7FdlbC031leye9gd3yrIqyjPyc7kgTAIoLx0nWDgBohw2hr9qKFROvWipu6GSdbQ9KykvyURgGELYEMqDUA6IYiCK/cgq4qA4l83OUCwqP338fHn5fncncXSw/+XD+7OTN+enJ28O9qPBwGFyNxGNxMOBsMd1GI8kd3Z2YvFYJO5x+Zpaewpv33/ePTg2vbhusim29N2i6dtPOup7J54PTT7tE74cEjf38mvbB28+bnk1LJUsqWdU60+bX17Pzd5eXfJTlgBtCtutUQcTddBRBx13MXGXfcft3HE7d7yuXZ97x+eOe90xjyvqdoad9pCDDtmpsIOOuuxRlz3mduz4XHG/K+p37e2EP3+8/PbbL+dXF2/OTg9P3iQPD5IH+/uHh4fHR/v7h7vJvUQyuZNI7O4kdqORqM8TcTkiLnvEZQ+76LCTjqTKwUQcTNjBhOx00EGHXI6I1xPx+SJ+fzjgj4QikUg4EglHY7HkXnIveepkThz0Gzt1yNgOaWvSak5YjAmLOWo1R63mmMUUtRijZn3EYoyY9UGTLmDSBYxbPuOmz7jl1Wtd21q7TuPQa+ymTdqip9pbO/Ozc+TjAsXY2IpIqJmanOzrmxkcUs/OKUQTkr5+cW+fUixZGBeOdnQsT04qxeKZkRH1zLRmbm6WPzY/IZKLJ1TTU4uSCaVMsrk4r5ROqOUzSpl0QTxBaTeYbc22akG9MGNcX91ULm0uLa3Py6cEY2vzc1qVYkO5uLo4W327pCQrq5ADyTtqN/qfqbqeGce6memRjrs371zPLC7IQBAIABAWhAMQyYJ5IJIP/skPzGPB19LQbADjoAjeUHtbxG++X1FUWpQrGHvFZeMQhAEwwUJ5LDQThDksmP395AazAZjN+pf5AxaSMdL1yK7rX5iph+C/piMkSHBgnA1hXAgnAYINoBwIAvrbq7ZWe+7eyszPQ3PzOCiBgTgBfc+3IlkY9ycEuVXG9RkHtcqm4cGGG9d5jx/eyM0hIQgHUV5q+A1A2SgMC3vvCl5XZmLpgu5q/Vr/nVvZAABCCBfGuBDGSWX+gAiZekhFCS6bk7Gh1n7+9OXi/GJ3J/H25PjXn79cnb27fPf2eH8vEvAf7SUT0XA06Iv63W8Ssf2dRDy6Ew1HHXbXw8YXZfdr5etbssUVtd60ZrSNzKgaeoT9s9oO2eqDjrGabsHjjtGy+rbqlt5FjdEdisaT+3z++I28bP3ass9mDtDGiN0ctdtiDlvMQe24mITLnnA7Em7Hjsex43XGPfaYyx5zO7/zY6dCdmvEScecTNRFxz32Ha9zx+eM+Zwhtz0W8l5dnf3y29ePXz++u7o4PHlz8Ob46PTk6M3xwdHh/uHh3uHRweHB4f7eTsgf9biiLnvMScecdNRBRxxUxEFH7VSUoaIMHbIzITsVstMhhz3ickU83rDPG/b7IoFINBSORCLRSGxnJ5GIv3Eyxw7mwE4dMrZjmzlhNcUtxoTFFLWYohZTzGqKWY0xqzFm0Uct+ohFFzbrQmZdyLQdNGz69VqvTuM2bHgMGqdBY7foHB2tPXlZObOCUcXYyIpIqJmenOrvnx0c1szJ5wVC2cDgxOvepQnxolDE7+xcnZ5ekcnkfL56ZmZzYV4+LpgTCuUTouWZacWkVDkp0ykVKplYI5/VLMwL+wdGenvFAv6sTKJeWrBurOlUis2lJe2SYlYo2FQtbS+rNEuLG0vyxjulL27eGH90e6uvYaKxePZltaK1RtHZyH9aMzPS+br9CQCCIAtnAWQ6SKRDHADOAZHcdIhMhzAWzElHctOwnHSMw4LZaelg+k8sFIQy2AQrjQXDHADmAuDAaAAAIABJREFUsBAcQNgQmgEhXAD5k5/Un/4lPxhhtzU9Hh9tys3DIRhHcDZIZAA4D8IzIJwACRzESAjC8riIWtGllL8YHnqcm0sgKI7gOITCIIpBKAmibBaGkyS6IG7Rq9vLy3AU/qmqsoDLRUAYhVA2grARhGShJAsAJEOPpkcfXsuAJUN1c+KnWVkwAKEgQqZE8H9kfWEcCGMTnAwuL0uvM/785evF+cVeYvfs3el//PH7t58/v788P9pLxoLBt8dHx/u7OyH/m2T84+mbo2RyJ7YbjUSdDndV3Yvapjad3SNbWl8z2CaW1B3CuSd9koH5rXbZWmnTQEZVU3bV88Lq5pdD4uDem+Ozy8T+UV/fYHF+rnF9xWczB2ljxG6KOqxRhzXmtMVd1I6L2XEzCbd9x+OIeRxRFx3+fsCzhx2pz7Qt4qTjTibussc9jlTFPPaIyx5wMrGg9/Li9Lfff/n669ePnz9evL+8+Hh1+f7q4ury4ury4v37y8uLw2Qi6nHFXI6Yk4k56Jidin4vW4SxRRgqwtAhhgozdJhhwgwTsjtCTlfI7Q75vCFPIOzzRQLBSDASjcZj0SO38zAeu/B7T2nrgdd95HLtupz7DnuCoeO0LUbb4jZLhLZEKVPIog+ZdUHTdtC0HTRtBoxar37Drd9wGzac+g2HQWO3bDu7OvqyeZnTYyOKsbFVkUgzPTXdNzAzMKydnZ8b40v7ByZe9ypEE9/5mZpalkrnxsbWp2e2FhfmhcI5oXBONKGamlZIpctTkzrlkkomWZfPCnpf5/N4cHo6iaL52dmDPV0mjVq3otIuKbZUS3MTQq1SsbWs1CwtapVLTx9U3+SSE88e6IeblJ0P9SMtodkhi7C7priw5Fpu4fVCAMJACE0HkXQQA2A2iOSAaC7rOz/sdCQ3HclJQ4h0GGMBKIsF1tWX0rbZ4qJr6QA3RQuE4AiWmtlhsxAOC+ECMBeAuf86v4NhnNKbxSW3igCcQDEeinIggssiuQDOgzF2KkEeQkmAxXrxpNi4OfCquRKGQRhhQwgbhHEAwSGEhBECwVAAQkpucLfWe2fE9ZVlGfcqrqEIBKD4D6shHERJFgttqL4RcYvUilfbq4O3irkAmA7CBIAQMEYiCBtCSBAhwJT7As7GORlZ2XkOu/Pnzz+/e/tubzd5dX7277//9uXTh6vL88O9ZCIaOT06ON5LxIO+k934++PDw93Ezs5eLBKxM47K2heDAikdjE2sbvfNqyvahyvaRuoHZYOKrVbpSmU7v6CmPfdec2F1c9fEnH//bTB5wviiTS/aS67nmzdW/FZTiDZEGHPUbo06f/Djpnfc9I6birnpqIuJOOmQ3RZkbEGGCtnpoIMKOWwRJx1zMTsue8zFRF1M1MmkekjUYQ87mXjA++7k8Nu3r7//8eu33375JeVT9dsvP//29fPXL6cnx1G/N+Kyxxz0nxW1UxEmBY8tTFNhmgoyVJimIjSd4ifocAadrqDHHXT7gm5PyOsLeoOhYCQYTIYCJwf7712OA8Z2uBM/i8UO4vHjQCAZCu2Fwns+XyLoT0aDBx5HzKzzmXUB83bQvBU0af0mrce44TJsOA0bdt0Grd+gzduOnq7+nIyMyZERxSh/fUKimZmZ6u2f6R/Uzi7I+QJJX3+KH6VYIujsXp6UrU7J5sZG16entxcWF8aF8vHxBZFEKZlckkiVUqlOqVySSRak4tLcrDz4pztZRF1RVm1xbk1Z4ZZSoV9b0yqXtpaVcrFoY2lhc0WpUSk2l1VNjc8QHC8p4C52Nao66qaf3tf1ta4MdmbiSHp6WhqAgzDJgtF0CGFBGICwQTQHwnIBmM2C0HSIk47kgXAujvE4JJskUQCASkvyFxcHcrOzfvorDkA4AJMgQkAINzXwxoK5qQJgLgv+Z/0awtDrBVl5eZkAQcAkhmIcGOcCJBvAuRDKhVE2iJEgRoAIUlRAdr+8x8FgEIRBFAdQggXjAEpCCBtGCBhBAZTLYoE19wvDrsnFyVc3r3FhCGGhJAsnWAgBIgSMkAhMYBBLOdsSZPj3bmelp6WDMM5CSAAhYJQLIzwIIUAUB1EyFRqBkby8/OvxWOLLpy9vT08P9vY+v7/8jz9+//zx/eXF2X4ysRuLvj0+ONiNx0O+t3uJ92+ODnYSyd39eDRqs1I1zd0Tc0pXYv/JxGJR5/j1VyNlHYIG/vzgsuHZxPz9bkFRQ2dJfXuvRKH3xX37p2bfziblrX3acqu40KpZCVgNIdoQYsyR/8JP3E3vuOm4i4o4bGGHNeywBRlrgLYGaCpop4MOKpzix8nEnUwsdel30BGGijJ01M5EUtKC13WQjH/+9P6337799rdfv/3t11/++PbL798ury4iIX/I5YikOs+P5vMv8IRpKvjjmzBNh+32kN0RtDsDTkfA6Qk43UGXN+AJhPyhcGjP7z3a273yuk8c9JtI+DQUSkYi+35/PBCMh8NJlysUDOzEIkmPM5Lix7IdtGwFTVqfUesxatwGjcOgYfQaSq+hLdv2gd6h7AyOdHBQPjiyJhJrZ2Zm+gdm+oe0c/OLwok/+VFJpONd3cuTsvWZKblgdG16SqdQKISi+XGRQiRRSSZVUplCLNaplMopmbDv9XU0fbzxtmGkyS5udct6JM/vr4gFhvX1DYVia1k5JxauK+ZT/GyvLbe3tcI4WZybLW6sFtRXFHPhB0XXaipvp7NYEISAEBuEcADCABBlQRgLIQE0E0KzAZgDgCgAERDGzcnKLb95o7qy7F5FQWlxdtG1TB4bKC8tuJGfCQMAhKAAwgGRHADm/QkPC+amWPonfooKscnxxp72KpSNATiBYWyEyAAI3vd3GJQEUC6I4iwgPZuN5mWgIJQOIBiAcgAUAxAkle4AoRiIYgDKgRAODAGisaeTohY2BsMIASI4gKbsR0gYwWEUAwDWg8q8vp4HEJAOIxCIICwEAxAyJUiAP5KzIIyEMTZOcEtKy0/fvPv88fPbk9M3x4dfPlz+x+/fPn+8ujg/20vuJOOxszdv9pOJWMj/dj95fnyUjCUO9g5jkZjeaK5v7R+aVG54Y9ktw7yWkdym/hstww9H57pUhhrB5O3WgaLG9oetr6eW1Mk3Z+efPgWSxyZ3pP5J893SElq7FrDqA5QpSFsidmvMaYs5bTEXFXVRcRcdc1IROxVmbEHaFqCtfsrip2xBOx1yUBEnlYIn7rRHnY6IgwnZmZCdDtnpsIMJO5iI0x5zOyMex34s/Pn95a+/f/v6+y/ffv/25evnvd14wGUPO+1hBx1xUFEHHbNTMbs1dXIL07YQZQtRtnDqK02FaSpEU0GaDtC0n2b8dtpnZ/x2R9DuDrm8QZ83GDiw2/ad1IGTPrFTR3Z6j6GSNBWn6ajNEqZtMdoSsZqDDBWmrUGzLmDWBc1/8qNxG7VO44bduMHoN2j9BmXaYoYHxjI5XMng4Nzg8BKfvzk9NTs4NNM/qJXPL01IpP0Dop7X/+BHKlufnp4XCNanp/VLSpVEOj8uWpqQLcsmVycnVVLptmp5bXpqqqtlvKbUM/5C87Jyo+ehaejpUmuNSjBs1GxsKBVbqyq5VLy2OL+9uqJbXTFq1L09PTCCVt8uWxcPjjZXZ6FgVVVVW2sbBKMQjEEQAUE4AKIsEGVBOAsiAJgHIVkAzGOBBAgiXJK8fSPvwa2CZ9W36qsKmx+XjHbXPa8pjnoWTRtDjyuLYJAFISSIZIFwBgBzU69ALISdDpPp8D/rB/3tdyJ+oUrxKjufw4JxGOWCJAcg2akbP4jiEEKQBFZWxOvvriq/xQGgNBDFQZQLoilfHxxCOSDCBlAUQHEI5UIgcS2fW1F+HUZQEMVTfRBCOQCGAxjKwggWRHBJPC+fDYAwjEIQAgMIBqBsEOOC3/Vr/Ac/JIZzqh/WXl28//Tx88nxm7O3Jz9/vPrbr98+fbi6OD9PJnf2EzvnJ6f7e7vxcODscP/s+GgvkTw4OIxGYnozVd861C6Yk21SmXVdGQ092fWdeQ0d93qFrxe1T8Ym616PPekeetbV+6Kzb25BmTx6Gz/9QIeTdU+aH5Tftm9t+K36AGUO0dYIY0ldgaIOa9RpjTisEcYWpC1+yuK3mXyUyU+ZArQ5ZLeGHVTEQcUcTNxBx+xMxGEP2ZkQQ4cYKsjQIQcTstMRJxN1OVKqw34s8vHDxS9/fPv6xy+n7078XmfQaQ85mLCDDjuoiN0WZWwxxhJlbBHa+p0fmy1sswVt31kKUpSfonw2mzdVFOWjGD/lCNhdfrfL695lLIe09ZC2HDPWA8qaoCx7lHXHaolZTHGzMWY2xMz6mEkXNulDZl3IvB0yboVMmwGT1mfUeIwal3HDblQzejWt26CMW9ToAD+TzZUMDC6OjM0PD29MSid7+6TdvRtz8kWhSNLXP97VvSgUqSQyYXePSiJN8bM2NaVXLqkkkvnxcaV0UimbWpmaXpZOGVUrGunEFr/dK24Nj79af3rb2Negbnuoaq3TTI0b11c1SsX22vK8TLK+tKBdUQmHB1uePCktukkQZF5u9oZKrl6YyibwjpdtbS0vuRwuyckgSB5OcBGMBCCMBeEsCAMQEkJ5IMwBIQKCkDwep+pmXt3t/IHnD4QdDf1P775+UtFWX6qcbDKstM+LWzEkHUAwEMkEke/8pC5F6TD5r/pBVXHuk8ab+QUkjGIQisIoF8bZKRNqCCcgDIMQKC+HJx1/QVuHxkYb2BwMxAgQ4/yws2JDKA9CuACKpbQECMQxFCDZCITiAEaAKAnBXBjhACkXbISDE2RXa13Ts/sQDMAIBMEICOMptRpEUhZ1P/jB2QhKtjS/+vrl68ePn09P3l6cvfvy4f3ffv32+cOHy4vLvWRiP7FzcfL2cC+ZCAcujg7eHR4wZuvezm40GLFYqKbOgT7h1JRaW9bcXfy8p6ix48bjprE5lUCxXtfLf9o70jnE50tkbQPDY5JpT3AndPze7Nt58LjhQcUdu27TZzH4U/xQlhBlDjOWiN0SZixBmzlgNfltJq/V6LUavDZjgDKGaFPEbok4qIiDijqoiN0WZmwhhgoyVOjHWSvE2EJ2W9hBRV1MzOWIOR1Rl2MnErx6f/7+40U0GvC6mIDjz05Ff+eHMkcoa4qfMGUL22whmy1oswVt1qDNGqJsforyWq0eq9VrsXmtNq+N9tpoL2V32+1uxw5jOaYsRzbzsc1yYDUnrOakzRK3mGIWU9xi3DEbEmZDwqyPm3Uxsy5s2g4aN4PGzYBR6zNpvSl+DGpKr7bp1Fbjpm18RJhJckV9fUujAsXo2JpELOrsFLZ1aOXzi0KRuLdvvKt7YXx8aWJirL1DIZpYnZyeHh5eEos2F+YWRONzAr5SKluSTivEsgWReGtRsSwan+loUrY+Skz3OMeeUcNPXBNdNsmgdkakW1rQLC1uLivnJBOCwYHqyspsHo9LkBySzePxOFzO44f3+9tfttdWq8TCZ49rM3gZ3MxMNi8zMys3KyuPJLkQjIEwBqEkRvBIdhaMEAiEXMvg3r+R2VldvDbWTs2Pe1anNJLe2bEmt3HcudW3KGpFIJCF4CCSsrD63nx+1D/3n5J8bkYOJx2BQQyDUBjCMhAsE8E4EMaFcALCcAQlQQAvLcocG667VZaFEQiEkyDKBRCMhaIASkAoCaEEiKIAQoAIkZXJ6Wx98PhhEQxDYOoyg5AwSsIYiSIkDCHPnlRE/fM6Lb+qshBDYATBYJiAUoIEQkIpfhA85XiKIOTYyPjvv/7x8cPns7fn52/ffbq6/Lfffv384ePV+eXuTvxoN3F58vZwb3c3Erw8Oni7v7e1vpHY2YkEIzq9qbapo3dsYpNimoYFZc9flT1peTUwanK4BPOLt56/qmp+WdfUMTzKF4rFmzprNHGkd/glivXrxWU19+7Z9Vses8FrNQZs5oDVHLCYAjZTwGbyW0w+k8FrMnjMBrfF4LEYfTZzkLKEaUuKn7CDCjmooN0aYKwB2hpkqBBlDVPWMG0NMdYUPxEn/f0Z1MEE7XQ84N2NhvxOu99JB+106EeFGVuUtkVtpojNEqYsYZs1bLOFbbaQ1Rq02QJWS9BmDdmsAZvVa7F4LGav2eK1Wr1Wm9dq81ppF0277XEX/cbrOvW43jLMvt2RpOldO7PDUDs2S9RmiVnNUaspZjFGzfqQaTtg2vYbt/zGTa9B4zZoHEaN3bBBGTbM+g2Tbt1o3LSIxiYyCI6g+7WKL1QJhJvT0zMDg7KeXq18YXVyampoRNjdLefzlWIxv6NTzhesTk7Njo4tyyS6pYWVSemcgL8klSxJZMpJ2bxkQrO0uDQp62horMnn+SWvDK/vrTbf0rx+Mvf6xfqUWL+k0CoVWpVSLpM+unefxLCsjEweN5PkcDkcNofN5hJk+/MnCn7vVF9rXdW9omuF5RV3yspv5+Xnc7mZJMlBUBzFcYLkcLlZHG4WBKEoDOdziKp8Nv9pparv+Sa/2zEvss4JW+4WMZrh3y90Ay8fASyYhRAgwgMR3p/N588W9E/8zAgeFd3IZcEYhHNAlGThmQDBhb+HKBIQikEYAUIYmw3k52Cs9HQABgGUAGAugKAsBAW+u4LgAIICCAFj+IMHxSadYOD1Iw4bB394NwKpMBKEgBAkMwPhDzY0Py1nkzCCoAiCpha8U8uxEEKAMP5dwkZJnOAtq9Z+//WPDx8+nZ9dnL45SfWfT+8/XJydJ2KxN3vJy5PTg93EbiR4dXz4bn/PzTj2knuxcHR9XX2jpKK2rtHuoFRqFV86NiIaEoiHLPS2YnWx4vHDmmdPXr5qqa+vbm1vXl9f0xn1rV1dD588z8rJffL4ocOw5TLrnCadx6T3Gg1ek95j0ruM226jzqXXOXXbTr3OZdB7TEa/xRy0WcOULUxTIcYa/F6WAGXxU2Y/ZQlSlpDNHKatYcYaZmwROxVxUCEnE3RQITsVom1B2hZkqCBtCzC2AEOFGDrE0EGGCtHWiNUSsRrDVnPQagpazQGrNWizBq2psgStFr/FnCqv2eQxmz0Wi8di8ZgsHovNSVFOJup17e3E3saib32BZHTnyB/Yi0YOI5E3HvduKHjodSd87l2vO+G2x1x03ElHXXSENnocVp/d7KUMTtrosBlsVr3ZprdYdVYxX8LD2WOdPSq+cHlctD0rnx8Znekb1MoXVmSTMyOjgs4uOV+wLJUJu3vmBePrUzNLogn19JRpRamRz8rHBUqpWCkVr8/NKmQyw8rKxrz82YN7D7JJ+9Aza89Dzcuq8Zo7j0quL09OGtfXN1XL26trSvn83dt3OGxOVmY2yeaiOI5iGIYQKEwQGJlBYPlcMgMnCguudXS0C4XCm8XFCILiOIkRBE4SbC4nIzOHw84AIRhDoAIuVlOcNdlaK3l+f669QTfRty0dbizJXxxvYLZHr2WwQRYGwgSAckCUy0L/iZ9/Pb/9ciKofZCPoSCM8iCUA+FcFsEGCQ6IpdaGSAghIYj1tPFOWWlOGsACEAzEUovgKABjIMoGMQJEcADBAJSEUBJDwXt3sivKcmAYARCChRIshABQEkA5AEKCKAmkozkcnMQgAERhmIQgFIIJCOV+HxtN2Q2jKX7YvIwcp8P9x7ff319+OH93fvb23ddPn/7tt18/vX9/eX6xE4ud7u9fnrw93E3sxcJXxwfv9vc8tGM/vpsIhTeWlQU5OXeKc6ybc+aNWcvGlEUtsW1OeRl17aPbbDSdTSLXS4vqG+umRGPrBoNCbx2dWxDIJPkFuc31j+26DUavpfVaRr9p123ZdVuMbpPa0lBbWnpTy2xu2re0Lt2m16gLWIwhmzVE2cIUFaKtAdripy0+yhRgLCG7LUhb/DaLz2YJ0taUhhZlbBE7FXIyQbstTFtjTjpkp/yUNUBZA7QlSNuCFBWgaD9lC9jMIYsxbNGHLMaAxei3mPwWc8Bq8VstAbMlaDYHzEa/2RAwGwMWk89s8ljMbovJbTa6TUaX2eKkKac96mJ2dmIn4fCbYOQgvvsmHDlKxE+ikTfh4EEkchT070aCyaAvHvBE/Z6ozxkJeaJ2q9Pn8PkcXjft9Dvdbpr2Ohifw+GwMtJxCQ9jD7d1qvjCFYFIPzs/Pzwy2z+klS+oJNIUP6kVbmF3j0I0oZ2ZUwpF6qkps0q1OS+X8wVKqUQlk6zPzakmp43LK6syae/zRvPCtGmsS9F4Z/JRqazjhVQgWJic2V5b31CtbK6tKxcWym6WcNmczMxsgmBjGIZiOILiCIrBMAZCGARhMAhl8Ljj42MLc7MFuXkIgmI/+OHwOJlZ2QTBBSGEQKCbWWTdzazpjoaNsQ5VX0toY2ZT1jf0onzfo2h8XJqWBsMAG4a+f2j/f/h5v8e3br1+WJUDQCCCcVE0A8ZICCNZOAmgPAAhYQRsfXXP65RJpC0IAaZDGISTEIqDMPp9zBvjggiHheAASkAIBwYJEgFJDAEgMh0lWSgbQDgASgIYDqEojLARAGp9VllYQEAQAkNEas8WTC3Kwimv7tS/TkIIeaOoNLm7/9svv1+eX529O784O/v92y//4CcaPd3fv3hzcpzcPYpHrw4P3u0lXRSzn9jbjcXVqqX8rMzKm/lm9axkuGN6rMO9LT8OGqdGu7LRtCyUlQmnAyirrOpur3i+fnqjQ2WtmTaMreiKi4taG2vteg2j36B0G9Tmuk27YdVqLZoN04barFFbNOuUVm3Xqp1bG27Dps+sD9rMAZs5YDMFraaAzeSxGj02I6XXGNZVzLY2QFu9NkuAsoYpW4S2RO22MG0NUJaQzezVbW7Kp61rKp/F4LWZvZTJZzP7rBa/1eazWXwWo99sCBh1fpPBa9J5zAav2egzm/xms99s9Jv0fqM+YNL7TXq/We8zGzxmo9ticJoMHovZR9l8DqfPtee2H8XCF7QtSdkSTkfS4zhy2fcdzK6T3vW5kk4m7HPH3I6w2x502rxuxuuxe+1WxudweRinz+4Kuj1uxua2U26GdlLM5IQsk80Zam1T8ceXBUL9rHxxdGxuYFg7u6AUy2ZGRse7umdHx5YlUlHP66UJ8bZ8YWZoeFUqtSwv6xYX5wXjKumkUjK1PrcwLxZbNGq/zRagnZ9O333ci+mkY4qBrgBDeR1eu9XusTtdtN1mtCzNL5QU3WQTbB6XSxIEgRIohsMYiqAgioAYjGIwBoFQ0Y1C5ZJiSirlkmwUwTCCjRMkwSY5vAxeVg6Kc0AQ4WFIRR6n5jp3/PmDpb6Wxe5nbqWo61Fxy8NcvXKUi2PpEAZDCAxjAEIAKAdAOX8qb/8f+oGgq+Lbu6Ut5UsM+wkkOACe+ePZhwOgXBaMoxjQ9uqBWNgwOvqUw0MBCIAwAkQJVmrMG+WkNq5ZqaaB8hAUv19VVJDLY4EcFsKGUBJCuCyUBDEUQom0NKilrjjuGH/RUJzOAiAEh2AsddsBERKCCQgmQIRI/QhA+P0Hjy/O3//y9dfLs/cX55fvLy/+/m+///7Lz5+u3l++O9+Nxk4PDs6O37zZTR7F41fHR6fJZMDpiYVjuk3DwvRkY839pvr7xnX54KvG8jyyufqmZnZotrt+5nl1Z1n+y7Jr1flET8fLovbpJvHi6WFg3R3N75kFOfmPy8v6Xj7vaWlcX5yxqJWGdZVhZVW/uq5bWzOurRjUy7Rm1aFVO7Y3XAatS7/pNeq9Rp3HuOnVa91bm7RWY1xX1ZSXlPDY1YUFw22v7Aady2gKGI1Bs8Fn0bn0WmZLQ6sVEy+f1OTwnhblyoe7qS0NpdMyuk2H3uA1GL0Wvde07TEZvCaTx2h06rfthi2Hactt3PYY9F7Dtte45TVsew3bXsOWz7DlN2z7DDqXXsuYtrfWlvvbXnU2ty7OaW2WQ6t536TbM28dmLeTFn3StL1r2kpYNLHulrGbhbdra54tKwymTa9R4zFoKIOaoXR2p9Vu0FpMmxbLtsW0ZTRuGsxbRuOmcUosy2ZzBl++VPHHl8dFW3NyBV8w3TuknVlQSaemBkeFHd1zI6OrElkq4H57cXF6cHB+bMy6uqpfWloUilZk0wrRpFq+4LWZjxKxd4fHx7v7B9H4l7OLZDhm0OqD3lDAHQr5w5FQNBZJeNyBhXllUVEpSXI4HA5BECiGoRiGIiiKICAKgwiCwCgAgBV3KqRiWW/PawxDURxDcRwnSZLN4/JyyIwcEMFQELqeyb5XmFF3PWO44e5M5xO96PV8z5OGssyGymtNNfdzM7L/+lcAAFEIRkGEAFA28KP/pEPsdIjLQv55/qCv9cYv5/OnCWnpTS6EsgEsA0CzQIwNpTzjERJCcAiAYRaIoyCIpEMIDKIEgOAsGAOQ774+AEIAMAkgGekwWl1buqTsv307Nx1CgFSuCZyKEcfTgPTKyoKwXUxv9qiXu9kkAkIYBKMptxAQIUGYhGACQgkYJUEYByH8cU3Dx/efv375ev7u8vL86vOnD//573/88vnDp6ury7fnu7Gd06PDt8dHR7vJ493E5cnxyd6uWa979fRpHptTnpch6H4WMiv++9edy+i2ebbdMtO8oxmi+U3LT6tEFUWvy3I7ijjTY33FHZOKTcv/+Ptl5O1V9qAKzLyeQ4D3czh3SKzlYfWWUqFVLW4tLWqXFrWKhc35eY18Zqr/df/zuv5nNUrRCKNZpbVqh3bDrlm3rK8YFErdwuLg88b6LHLy8f2u4sJyDr6tmLeq1bRazWjUVrXKuLyoV8hVYz39d28sPH/UXZrzorxQNSXTq5TWZRWlXmW21p06tdewZVavr87NGVZW7dvbjFZj31Q7ttTObY1za8up23Ztb7u2t93b2+7tTY9u07m5QWmWLZrl2vJbvP/23woR+GZOgUyqX1+LbKzFt9Z3dRtJo3bXuLlr3dyR9MnuZOWV52QWkmRtRb1ayWhXHFols61y6pfp7RWTdlWvXdc5eU3+AAAgAElEQVRtr+u317e317e3V7cNav2seCqH5PQ1t6gEomWBcGt2bnFUMNU7oJmdX5ZNS3oHx9u75SP8Nemk+HXvwrhwc35hYXx8fnTUpFIallQK4cSybHqWLwpaqd/Ozi4P9t8dHrw9Ovpw+vZt8mA3Eg8HokFfeCe8Ew1HI+GY1xM0GW3LKvWNwhKCYHPYbALHUQyFURiFUQTGABQDYQwG0XQAevSoVjAqetLwDAJhDMcwAsdJks3hcdhcnCBIHMnjEOWFeXUPyoZe1Unb65aHX2yIuzXTw1r5+JJ0xGMzOmzUi6aXEIwBEAYgJID+Y340HWKnQ/+v+be96GCE6Yt7Rp/WlyIwBmIkC+f+4AcHURTCMAjBQRCHIARCYAjGQYQAYBz4fstnAygbQHAAJgAkgwUTJbeuvWp7cL04Kx1GAAyHUAKGuQDCTYPQnGx0c6VzTvT8QUmmTT/67ElJWjoLglEQ+SEYIOSfWccQgiMIUXnn3unJ2ZdPP797e3b+7vzLp4//8cevHy/efbw8vzh9txvfOT44OEomj5LJ493d0/3kYSI22tZcX8B7fbe041Z+f3XhsU3+P/6I//f3nnOb6MrW//cd+f8SXtd11c0/LJHevaZsebA9N1HRJZqzhN9/+jzpPSGax7Oycqqz2fzHt/pv59ddy1aIpRuLy+r5xZW52ZWpyRWxeKbvdV1R/i02dBuHn5YUb8qnLdo1m1ZNq9cMK/Nb8zMbU7LexxXTD29qn96bflzxND9TLZvQLS3qlUrDqkq/vKhbmNVOS/iN9/nlucv15fw7BY1FWdLhQc2SYmtJYVIpTGsKy8bKqnz2/s3iHBS6XZAvl0gMKyvmZZV1fZXWqOlNLbO15djecm5tObY2HVsaSrtuVCuNa8o5Ab8ER/kP7sjq79dcy2t50reidK0q3evLXvVyYGs9rNsI6ja80o7uuWe1iuYn0rraljv352RbKwr78gKzsmheVxjXF83rCvOG0qxZNmtXjZtr+q01vU5tmJXOZLG5nc+aVeNiFV+4PSNXjPCn+wc3ZuWrkzPjHT2Ctm75iGBjanZqYGheML45v6AQiRaFQu3snEmpWpqQqmRTc6KJ00j0y+HxeXLv/OhgPxLdXFk7jCcuTs8uz69Ojt6eHJ0cHBwkdvfsds+m1mAyUs3NrRhGkjhBYDiGoCAMQTCCICiEIAgI4WmsDAwd7OpWzMgry++CIIJhBIbjGEGySTI/N/texe3mJ7XdLU3Pah9l8NgtTXUr0tHNKb7Xot4JOHw2ncuk3Q15P16cH+wflJTe+ms6/D1ECOGmw//1/PbP+pt85LZKWO3Q9TY23IZgFMQJECchlA0hKfsFDPhRqSg5OJVIDOMAjENI6pjHgRACQFAWQoJoJgtgswAAQJB0mA2kbERRAkTxv0JQw8MSy0p7VRknA/1pvK9igl8PgOnf+fne64h/ZIUjBIqSJcW39pMHXz79fPbu4uLs/OfPH//jj18/Xp59urp49+bNbjR+sn/4Jrn3Znf3OLF7mkyG7Iys87l+6LmwqmD0bv7g/bzoBv///Bb436+cf4ssnRsG/tc91f/91WMcecIvzRJVZIeXRw+ZNeXaGn+NkWz768Taoprmyvzs1oKckaqyiUelbXeu3b9V3HD/ccODh7UPquqrqhoq7jbfLm0pzau7Rj7MYT/IzWqre9TX8bK/o3WkrW341Yu+5uaehsaxmnvbrx6qHhXJHpa8LLk2+rJp7HX3+ED/xOiweHRYOjQw3v7yVUmO9tUj/fMq8b2b97KIzmeNkrGRiXH+nFC4MCFakEgfl9+uyeMNVd++l80pL7o+KRxXyqQrMzPaxSWdSmVcXbGsr1vVauuG2rKxblhTaZYXtErFi8e1jwsyda+fLDVUdt4qe17zTK9lbJaAyeSjqJ1trddl33XZwtTcrPrlk5mahwtPGqZfNK1MbqwpnMsLjuUF27rCql5g1AuMVmXZXDVurRu21Xr9htGoNS5Oz2ezua2Nz1Xj4uXR8c3J2YWh0anegfWZ2VXZtKCtS9jRMzfM35iamx4YmR0VbMzJlybESrFYPTWtn1csiSRK8eTGtPwqEb/Y290NBC4PD+06E5oO1z6qed3TNzAwMjoyLhFPzi8srak1K8vqZdX6hnq75UUbihIoimIYRuAkyeWRJBuBIBhMv5HJqyu+0V5xa3m0f1k6XpCdBcEwimE4hpMkSZLE0/paxdyMZnV5XaVqqKllASALgO6U3ZoRS5KJnd1YdC8SfLMbDbiY473E2bvTMb4gjYWkgySA8ACE91/5+Vf9+sOe8PPRtNs6lJ3HYaEEiGWAKBtCUAjFQJRMecYBKMlCsXQYBWEcRsjvt3yYADEOgJEgwoZgNoCgAIqAKBtGuCkPHQDhAggHRNgAQkIICUJwzd18pfjZ9Piz3vb72pX27tZKGEoDIBhE8O+ZP/Cf/BAwjKMoWXj9Zjy68+Xjl3enZ2fvzr798vPf/+1vXz5c/fzxw8nh4W40fnb45uzg6DS5d35weHF45DYZXeoF/1y/sDJH+KBwprkirh78v37x/P1Q844SJFfa/+ZT/PuOcfp55WBZ9uDda27FaGxDENueibktWpNBqNiYkK/WFhWNVN4QPbi91FT/rOR6yc2bdx/UV1Q9Kqu4V1p291ZZxcs7ZXNPK0SPb/RX3Wi5de1uHud2PnmngHM7h3Mrkyxk49dRsKMol+lu0NSWrj2ten4j+xoO5bOxfBLN4+C5HKKATd7OZDfkc7c6GvQtD6cb7pXziNIszg0ukc9j52dysjPZ2RkZJWxitr5i/cldYfWdGzwiL4N9I4N3IzuzODe3tCD/VuH1ypvFVSUl98rK7t0uq7pVevfWzeryWwU88lEBxzHySvP0Ef/Ro6KcvJqHtQ11Txsbnr981dPU1N3e3t/+slP4onm7tUn+qFrT2iSofdD8uLn5SW9LY9+rpwMdz4banw6/etrX0dLT09bf1zHQ3zUw0DM4OjDa1dZBwvCr2gblmEgxNKaWTM4NDAvaOtamZ1ckU+Pt3RNdvVP9w+uyGVnv4OwwXz0zqxRLlCLR9vy8dk6+KBQrJ6Y2ZXPhrdU3XjpIWfc83vd7h48rH/z1Lz+lpQFpaUB6GsBKAwEQJgh2TnZu5Z2qqrv3CZwNQTAEQTCMoCiOcbgkycZgCAXTSvIyuh9WCR7dlTVWKwc77hblwxALhGEEQXAM5/F4Lc0vVpaWtjQa1eJSQX4BBIEIiv0EICjJq6mtnxgXGLa1R8lEIhqen5lufdnS1dWVkZELwdx0iJ0GEukQ+V8lhH/ix+ccEQ5XVVVkpKMYSJBgKn4HQ//cwwGR7887LBgFYCJ1xAIQFEBwEOOkMrogmA3CqX5FQCgKoijwvaWwAZhkwQQIswkEfXgnp64ys+lxYUvjrYbq3MrSLAwFAAhOzSUAMBuECQjGYASHEQKCcRRlXy8o2t1J/u33v11dfbi6vPrP/+nv/9v//J+//vzlj2/fLt6+O97b/3h28eHd+dWbk8/vzq6O3qimZ3Yp49HG1FzNTUl18Ur7Q+/ks//jdOtv4cUD/cD+5ui+ejq2tjT08O6rGxkjtVVG6bhFOmAQt115V2JutXB5o3tOdyunoOt2hqyuZKiqLBMEH73oeT6tezq1VT+x/mhY9Yyv4Ld3b7bWbDyvVDy7J6y9JXtevjlcY5toNApqdIKGteHatcGG6fqb2y0PVmorZQ/Kxh/dnO+uk3fWTrXcEz+v7K2+2VFZ/DifV0myhm7lzD0sbc7nFqKsci488qh84vnDvrrye4WcfBKpzeGZ2mo09bdnaqvu5mfdyuG03b356n5x672br+6XtN4va60qbakoaSovelZe9LyiuKmy+HFxQQaUVoSD8obK6erb1TnZuRheWVT46NbN2vLSmtslj2+VVt8qy866lo3yFprqFurvr7Q0Pii8+RN5I51XnM65nsa5BpDXcTyz7EZORSG3KAsvySFL87hF2bxrPF5BRkYeh91Z16AaGV8cHFXLJmcHhvmt7Rsz8nXZzERXr/T1gKx3cFUyJenpl48ItuTzyxKJQjC+KZ/XzMknh4ZVshn1hEQ39NI9NeBQzXu2Nn87Pe18+gwGQALHURjBIJiNYjAAwCAAstKzeBlsgoBBGIYRGIZhGAFhKB2EYBhlE2wOh80l0ZJsXntV+VRT3Ur3y4mXTcU52TxeFsnh4hjBzchq7+xeXlKtKpZet7WhIIDAIIogEIalI+hPaWkgCHK53PLy8oH+weLCorS//AUCQTbBzcjIz8kr4mXlQyibBRPp3xH61/wsjJWWng6AEJEBY9wfKfN4ag4NRjAYIWCEgGACgHEWjEEIASE4ACMAgoEYB0DZIMKGYByCcRBhgwg39YDDggkIwSGEYME4C0YhGMdgcKzvoZ8RP60tefqoWD7xvK76BgSxIBiFUHZq1xyE8R/8kDBK4CQvO7dgSaF0Uoxep9Ntb4f8gWgw6HHY/W6XzWjSb27ZbZTdaqPNZpeNogyG/o4OrVymHXslqi7qr7w2eL9A3X3nd8/0f+6sHG5Lfatyy8ykYVK6IhiWvmhaGeOrJbJN6ZR+SvAtYf7tgJHL+M3tvTdwvP/O9enGOy1lBfhf/3K3vqV93tgqNz2VbdYKtfWClYGu7pkn5ctPKiSPbtVmIRONZYaRGqe4wSl9RsuatkYem8TNS133V5orl+oqhu4Wzbx6uDb4VDvQuPn68XrHw9XeJ/K2hrp8zi3kL53FmZLq0odcpIyNlGN/XXh+3y15bRpt0vY/fXrnRiUP03XWyqtviOrvlmSSzXduWMc7KEkbI+2wT3XbZ3odk32UuNvAb9OPd1ikr63Tfd3VFbz0tGKMNfGgUFBZWJCeVsLlKsb6vOvzHtWsa0nqWBSbZqTdLSP97cLl3q6FxoezDfWtjX15j0eyakZ49WNk/RDvUV/Vk+eUnh819G3KqvUzDSZ5m1rUKetolfcNrwml62LpyphQOcrfmplbHOELWzs3Z+bVk7Oy3sGp/mHp64FVydRk35B8hG9QKFIxj7rFeaNKNTMmWJqc25iU0SNNtu7HsqePGeVCcFtTQBBsFOEgUD6XnU/iVf8PY+/93EaarOlOd5Oo+kx5VBUMAXpPAvRO9N57C5AgQHjvSZAAQS+J8i2Jsu290fTYnjnn7LnHbOye3Xv/qvsDJLWZmb0XkYEAAQQDQdaDzHwzv8zS4lJZpPLeLRSFykI9BSCCCAIEEICQhBAAiBiGV4pqQaXhlCLL8jqVNFxfvdXVZh8daamsqqys0ZeUKSUtp9Ksrpuifr/XvDHY0lQkSW+q9hTCGGMKkkiRp9CoVC2GBgHTxZoCGmGapllGECVtaXlNUWklpDgF5hSIJSDzC34AlkjMA4qnaAFRSoJREgxHUvTbDaSvBxJghkQ0xMxb8Y3AufhNSWIut2D1tRyHeAJxBGZzzwNEI0RjTGNIdrWUOq1jhQX8cE/NRdrc0lCcT5AI0xDzKKe8IRpBGmE2J5FDliNpmkKoUqstFJUqJa/XaPQarU6j0Ws1eq26QK3RaXU6bUGBRqsv0OkLClSiUqMS1Bys4KgagWnUUNbO0q93V368E3wa9134fOdBz+149E5y914qdR6MZH3ejMN7tOP69vbxv7y4vO3fMPU1LzTVHa7Pp9emNkeuFYrc8vTccfY8krlYi52Z925YI8enifC94GZksic41b812r3rWL+5F3x+HPvqRvzT4+D9qO3Qs+mZH4qNdyRGO6xDPa6F6aR56dy+etu1fLE18zDhjK/NNEh0NZW30Vzl6Gpo4mEtC+tp4B5oe+BeuW+fPDOPtFUUUO+9M1ur9baX95aoaMU7xgLhYGXw2Dx0sj58Yh47No+frI9nl0YOFgYzqyNH5vHU+vBkY3W1LHQVct6uSkdL7Wh19XBze8xifj8VvBOy3Q3b70Z8N4KxG4nLJ6ePovPr3mu9m01dQXN4w5at7tsW29a5HqvUYe4Znri6bvrq7vpluONWsOd+fOLMPRNanN3b3Drz+k89/sSmJWreyvr8kU2LdXo24/HlYjbfmtmxsJLccXpW1rxr6yeh0K7dGrOYTkLeG7vJhNMbdvh2nc6j5b70qMHSVHG+tbRyrYUigcAwGpZq0qvH6yom68pWu5q6S7SjtZX1ahnlEyShyM8jeAj0HIUhiSnM8Dwvq5QqjSBreFGjFFUqQajSF1QX6jSSVFhcptWX8pKGllUTYyPW2SnnzPhQQ22pJDIIIkTlvvQpAItluUqrGWk0rvZ3T3W1D7d38DRD0zRLsxTFQsRAiiMxQyKGgMzf8iMTNEfQbG7bNsHwkOIQ/ht4MJXbr0i+/pEhMQsoAdBKknrLDwMwm+OHzNVwKBYiGiEKYxojTJJQQeTpC5QsRahkhqYBgAAiCmEW5w7YQRoAGmEaYRogGjAMoilEKirVqjqdTstyLEGymKIQojBkaERjRCFEIYQRRhhjiBiK5imKRkBJ4zKBr2Fhlxq+71v4w73knYA7Y7PfT8XvJuKXsfjd/dRZMHIaCh77grtm6/uJ4Cen8euu5XPn0oXDdNdrv+93ehcmh1sbYzubt5KhWDCg75homjTvOIIPMqkvLk/OA+7zePB2Zj8UCI4vOYZnth6eHX1+PXs3Esr6vBmvM2NeTy7OR82bse3NA8fWmd95LxW7HXa/n3D7ZodL4bsGJTR31K80VNTivCqkGC4r2Vufv2lfexkx33Es12gkIu+9Nj1naSqpFzDMz9MwZGxx4GJ7Ir3cv7fYl1oajE31xKf6Y9O9+8vDh6bReyHTkWNtpbfFMdIeGWoJ9Lb6p6YStkjGHb4Z9dwIWm4GbFcH6Tvx7NPj248Ozq57wumVrdDUUmLLd7p7M+w9ujZh56+ZpM6NifGRp6crX79vuZvou+HvvhsdO3VNhxbnkpumE7f71ONPbe/ENy0Zjy++bbPNzB16/fsun31+ObCx5Vxc3bW7Ahtmz+rqSTC077QntjdPgt5be3v7Hn9kx3PgcKZnuw9H6rPjzbvTXeUCQzNKJa9U8VydXjXVUu0a6YiMduxOdruH2mtFpoCBDVXFQ729U00NI5WlFCApimI4npdkQaUWVBpeUvOizLIcxoDGUBB4QZIZTknTDEKgtli31t/lnB2d6269VlddUahDACJIQ0RjElQW6qd7up3TU8GlBf/SgmNhzlBcTAPMMjxFc5jiCEgrAE0i9u/wgzEmGJpgOcCKgBZJmkGYQYgDP3GSM5rENPGzZ8CbpjWS+mnH95vT1yyJWUCxENPwzRWOEUUQ2GAs30usNDeXvaPIQySJIQERygluADEkpElIA0RDTANEY4bVaDTWDVOPoaGhqGSopbVco2EhYDCkMWApyFGIoSCFIcaIojBNUwzDSDSvpGmECTWFalm2AuXPt1U+2nMe7Vi9s4t3d+O3E8nrkcjdVOo0EM663fHNbd/CyrHdcu5cO7Mv3glsPIjYr2LBh+FAYmN1deDaud/6eD+YcFvNa+Z0JPQ0m3mWTV8dHzw7O7o82L/cP7iZ2k/69ztHbRNjy3cSyevewInPfxwJHvn8x25/0mFP2raSto2oxWJf34xsme4Eds5dm5aR7tnWmrUuw5yxvFlkqjFYaDAkVhftg733vaaD1RmRJAAkypTI1F7dVqimAaBB/uZg6x334tnWWGZtYH9lMDzdE5zqD0z2Rmf7Dk3jVzHb3uq4b2bgdGdtf2k8Mt5/Yts6cIRim7bMztaZe/PMZbnaT92NJ54dHr7MnjxJHT3eO7zuDd2Jpu4nszdDe6nwUVnfhtS5vLo0/DQ7+/3jnfdTI5fBvvvR8XPXTGRpftdsOna5Tz3+A6sjvrWddnkT27ad2fmMx7fv8trnl4Mmi2tpbc/hDm1Z3KtrJ5FoyuVM2CwnocDdg4NDfziy48l4vIez/TemWo7GjTN1BXR+PoUYjqIZCvMM1nC4Xi2MVRRuddT7Rjs2OppH60pWJnr3fZ7Q+NCMoZqGiKZojueVoqyUVEpJJcoaUVbzgpJhOJpmaJbBFAYIkiTBINBaWT53rX2oxdhaXd5eV6NXCohQYIgQxBhCgaE7DbXjnW19xoaJlhbr1IhlalTFMBTFIsyRiFFAWgEZAnG5JZC/PP8z25anIBSYB5wMGIFkaIhp+Gb99c8RIjBD/MRS7ticQP4dftjXPWyYhoh6yw8A+L08UqPmlhe7NQWqdwEBEcQQIATR60yJInJr9xBDIIbADKI5jUb//OGTj5+8mOju6W9pbjfWlujVlSW6vs6WuYmhhZmx+dmJyYnh/oHuquryispSUeQ5hGSMOUTyRH4ly9WKfAUHh+vLouvrtvGp86Dv9m7yPBy6ndw9cvmyO67gwpp7djE8P23tMjgGGu8Ht57u+Z6nwg/C7jO3LbQ4HZ0ZiM70JTfnTvzep9mDq8PUo8zR08PDD05PHh0dP8yeXGWyt6PJbZO/r2PoLBhMW7YvAr7TWOAwGMz4Agc+54HLsWczB9c2tuZWfcvLp1trH2b3v7l7/dS3vbu1kFibDS3OBOZn/OPjscUF5/DQhdNkG+ll8vMQzCvjcWi2f6GrSaQxReaNN1beda/cds7cckycWEb31obDiyPBmWH/RG96bephwBafHQxND9wJOM5dtmO75UbAuW8z2yeHdzdW0psbKdPq3Yj/0V70oxunH52dv8yePs0cX2WyV+njJ/vHt8Pxs0ByaGpH3z7nsIxdHYz/9pHlSXbqVnDgfmT83DUdWZzfM5lOXO5Tj3/fak+YLVmPP2ndsc3MZbyBA7fXPr8c2bI5F1eTO66gxeJe3ziJxXc97oh1+ygUvJNJZ8ORyI4r7fUl5sYC7ZXbrWUTLfUzw8OLk9PTw8ODfb09Pb2tLR21lTXXGltm+3sXuprXWlvn24ymhan4lmlvcmCopoIGiGVYXuCVoihKKlFSSbJaklWCUuYFmeNFluMYBgNIKkhCoKmu2trJrq7q4qK66uql6enBzna1kgcEQZIkhBCQRFVZSWdr88TIaI+hfv5a43nINj/YAyEEiCERS0D2H+rXF9llClMKIEBGAgxHMAxJMW8PgQKKfcvGG37o1+IbxQGKBxRPYo58XRR6Y7/kByIKQqSSmYkxY0uDHgOFSiWrNSJAEEKAEEaYAZghMSYQReQ+MWYJzEKK02mLHt599G///G8fPXv+5MGdzdXFtoaa7lbjzGiveWXGbd90u6xbm2urK/MtLcampvqSEh3PIB3LlItCQ2mRZWbGuTC/PTm2OtDtmp13Tk3fioZvxqI3YpG7u6lTb+jM6Y+umn0Ly1vXOs3GEnev8Z5/+37IeZX03fZtnzm3jizrzmtGS2Ph4eb0/rbpIuC97vdfZU+vDo8fH508Pz9/eHx2Ht1Nu1yhLat/03QRDiU2Nm9HY+ex0IHfd+ANZHzerNeX2t70zc075xZdU5OJ+elHydiXl+e34/6LoP1OxPvkYPdpJhVfXIjMTPsmxjLWFctIj5D3G4F4p0svX9iWvHPDhSym3/nNVFP1Tev8DevYLcf4yeZQam0wND8QmB4MTA1mN+Yf+uyJ+dHQ9OC5Yztt3Urbt9P2rdDK1NZA1+76SmJ5MTo/d+lx3w0FP7p58cH5xVU6++Lk5HE2+/jw5HHm4tgTzjqDiyveqvaxXefko72R7x6bP7xYugwN3o9OnDmnoktzqc2NE7f7zOtP251J8/aJx79vd9lnFw+9wUNvwLGwErc63cummNURslg9G6bTRGI/EAjbrJlg8FYmk43GwjZbyuuJbpq2+7piK/NPL05/99nn33zy2dMHD96/ffvR/ffv3bp7enR6dnJ2lDkMu7yBzc09vycaDMctW4nRvha1loaYYzme55WiUpJlUVIJSklSypKoliStUlRJkiwKAo0AJN5Tsbi9qnyopbmprmZ0eMjjsKdiUbtlq/faNW1BAcZYlmWTyZRM7jrt7sHW9vGm2gPb6s7CJAUBkZtl9TN4FL/aXxL3T2JMKyAPaA69OYzw1vO8lrB/SUUuF8q1eJK59uq/zw/zlh+CBB0t+qv7WwHnSHmRFPLPT421MDQEEEJEQ/T61xKIIhGT0/pIzGCKLiksubp/9eMf/vLN19/8/odXEb9n6Fr79HB/d3tTV0dTf9+17mvtgwM93dfa62oqayrLaqvKK0sLZ4eH9lzOmM124PPvu1wp545rcc4xPbPe23Pqc92IRS8T0Xup1HkoeuoK+RdWbdOzqy3NtsZyR1vVydbCyc76bd921rxwsL6YXJzcNBaZW4p7Oztt89vHLl/a4XqSOXmYyd5PHz49Pr6fPkzaHEmT+dTruLMXOw8E3QtLSast7fLFrbaY1bZrc2ZcnvDqim183LMw7xgb806P3wp4n6dT5wHXmc9+Lxq6H49e93vd4yOh6YnAxNCBeT6xNGkb6XTODqY3Zh4HNh/EHZbR3pkWQ3x15sw8dbI+cL45crg6kFoeSC4PBad7g9MDZ5aV+57t2OL4/sbi0ZYpa93KOrYPtk2uyVHLQHdyYymyML27tnzp8V36Ap9cnD07yj7cz3x0cf39/f1HmaOHmfPwmiXjCK6u+1q6ey9CEw+Tg989snx+z3wnOnIvOnHhno6tzCVNayce95nfn7E7kpvbZ75g2u52zC0deoOHvoBzcTVudfrWLDGbM2pzeEymo3Ak7fNHbTvpYPDmwcFZMhm22VJe/57PH7btnEZjv3354reffPL5Rx+9fPrkxdXjj58/f/nkyYPbd588fPzo/qPrZzf3krtHmcx+PJWwO+z9XRW8wFCMwPGiIMiymONHlFRqlVYla2RZI8tqlUotSRKLKaTI4yiiUqduqaouKyqpq60tLyurq65pbW5uaWqurKxUqVXlFRUz8wvziysT47Nthua2ioqF/u7qQh0gAIEYErME5v6h/xnqNuYpCECzkGEwFiDmIPF7+1sAACAASURBVKbf9EEz4G2HG2JzxU3wmh+KpFiS4gjMErnmnb+Bh8QMRAzMJTMQGqvlqaGKvs6y6gr1wlxzW5ueFzAJaIgYgDkSMwSiCEznJOwcdRSmKktKnz68+tPv/vTVV9989/V3P3z9zb2L84jXrdPKSpFjOYplMM8xHI15mlKLQmdT48LYqGvLdJHaS7k8UZvdu7aedjv8ayuWsbH1vu4zn/tmInq5G7u7v38aiR17o57FldWBgfn6GkdLhaWlPDA9EF2dyWytRhen4ksLO32dpvoCa7N+1FgVWFzP2hyR1dW7oejjdPbObvr+QfpBKpOw2HYt9uMdx2UgeOL1mSbGNsbHwmZLzGLZtdvSDu++bWd9cGhrdMK3vOycmvTOT9+NBF8epi9D/nuJ8NVe8uFu4szrsg0PeCZH/JN9J5sLR+uzn2b8Hx+Fr2I7z0LbHx4GrnZ9F47NU/vGuWXm3DxyvDpyvDGWXR853ppIrQ5F5/pPthbvercCs8P75sVLp+1BwHPh2s5azI7xQdtIf3JjIbE2n95cO3NY70dDX908f5rNPDs9++DG5fvpw0eZ7IvzywObe9/mXV3z9g/33IuPPYz1fX1v8+sH1rvx8XvRieuemdjyfNK0nuMnvWNPmCwXgUjG4XHMLafd/kNfwLW0Ft60BUzbcbsrtuP0bJiPQ9GjQDhhdx4GQpf7B9d3d8M7jj1v6MDvj7jcmXDkd59++tXHH3768csPnj97dvX45YvnT66ePLj/8NnVB08fv7h/50E2c5TeTR0l9mN2j3NxvqasmKEZUVCqVbJaJatkWVapJVmtUmm0Wp385oFKpWEZHpKAgIQgsBpJjTGfDzCgGIpmaYplGFYQBKUoCkqRFUVWliWNnuEkGjEczStIRECKRExu/ug/5IemEKQwZhjIcIDiX8tr6A0SmAH4V0ICQ/5aKvjbl14z8MaJ0RDBhhqVZaV1baFteKB+dtJQUy1zHAUA/fa0HAEZAjEkpgHCEOKcaldVXvX86Ys//u5P33397XdffPXH777/5z/+/uzooKhQoyuQtVpJknlRKUi8oFRyRXrt5vzc9WTyPBm/eZg5S8TTAf9y3+D2cH/ctLza35PYtlwmYpfxyM14/M7e/kU4dhqIuVaWZ9raRot19ubigWJliZKt1qhqdaoqvcpYpG/XytbWMmuz1tVjzJrMR1bH0db2k8Tuk+zxrcTerd3UZXIvtGHes9pDy2vJNdORy7cyPGJdmD8NhY79/qwvkHF5kxaraXh0e2LGt7hkHx8JLc3fDHofpxKXAe+9ePhONPhgN3bud/vmZ7yTo6GZoXPrYmZl9FnE9sGe+yq6875v6ypifxDeOXdtHNkWz+1zN+2z55aZ863p67aZS8fsDftcemPshmv9js/qGus9dpqeJcLPk5HLgCNrtbgmR4ILM5mt5WPb+oFpfd+0+iAe+frOrY9vXHx4cf3F2fVnp9cfZk4/ufXwLLSbsrrW11yLU8NP46MPo92f3Fj65sH23ej0g9j0dfd4fGl2z2w+9blOff4DmzNh2r4IRA5dXsf84oHLc+gJepbXw5vWgHk7bndFrHbPuukiuXcSicZttqNg8HJ//0bqIObw7vtC+75Ayh98cHHx2y+++PKjj3ILOJ9ePXn5/OUHLz569uTF86cvnz99cfXw6sb1W5m9w2wiHXX7A5vbDdVVHM1KoqhWSVqVrJVVapVKEiVBEPX6ohw5BVpdgVYvCEoAIAFIEkKIaBLRkOY5QVIqJaVSEkVZkmRJUsmyWqXWqnWF2sJSXtQQgFEQmAAUCTHADEACgTgFYt508fyyfgoQxgybm/P2cyXg/2AEot80j+aar/8hPwSiFTmXBcjBa6VH8ZlWg76xttC60ddk1EEMAWQgonPxYU4cJDBNIgwgRpjGmK6vM3784Se//+EPr777/rsvv3z1+Re///Yri2m1pFin12k0WklWCaLIi0pelviiArWhrLSvubW7pbmvo215dMw0M9NZXDhZXhCem9geHjz1+S6j0Rvh0O148l7q4CISOwuEd5aWR5paPOODrq7K8So1C0kMSAxIEkCQ/16XTtpur1huKZ6qK9s1bUXXN9Nbm09Tu4/T+/cP0vcPMmfhqH91I2mxuWfmw8trGYfXPDm953ZfJpKnwXDa49u3u+IWq2Vy2jw67l1cNPf3Rpbmrwc99+LhU5f9ZtB76nXeTYRPPI7I6rJnfHh3cfy6bSG7MvzYt/EiZvtg1/7Yb34U2Lrj3bzuMR3tLJ3Y5o7ME6ebU9e3Z286Fm465i+dC+e22fdDm5du83hd1VhL09b4kHVi2DQ8sNTXu3StJ7CwuL88d9O+Hlubjy0vvB+Pf3P39le3b314dvY8e/o0e/bs5OYntx5dxtJpi2t92WFbm3gWH3wUufbB8fSrxzv3YzMPolPX3aPxpZmUeevU5z71+g9sjrjJcu4PZ91+x/zSvtNz6Al5VkzhLVtoaye244raHO4103li7zQSi1mt2UDw1kH6VvootuNO+UJ73kA2mvj2o49+/P7Vt1988cUnH3/4/MUHz55/+uEnn338+QfPP/zgxYeffPTJZ5989uL5BzdPbpymDne9ocC6paG0QslykiSpVaoCtVqrUmvUGlGUWZYvLCzOIaTTFep0RbKsQgiRJEkAQAIEEU2xAidIgiAKgjKHkCipJEklq7Vqnb6kolpfUg4xCyANICYAJBBNvuaH/gf8UBxkeEjzgM45n/8vflDu5AIDXssGf9c1MSDHD6SIXOMCQS6MG+LOXpnOqy7llqaaq8s1BCQAxhBREOX0gzfi3s/4aW1p/+arb3949btX3373h1evvv300y8/+mBqdListEivK1CrJUnklSLDK2mVyJdq1TQgQF4+hmRfV5uK4fB7RB1PLdYUXXdtZx221I4t7XDu23eOfL6TUCTlcR+6vZaZuanW5q9uHe0tD601lRTLDMYIUTyhgPWyYOs0LBsrhmtK23UFu1ZHcG1917RxN+R/mj54cnz6+OjkMrkX2dwOrZnskzOxjc3UjnN+cDDhcl1PJE8j0UwgmPEGdp0u18ra+siYb2nFMtgfX1u6HQ3ejYcPbFunXteRy3YnEU7brbGNdf/4cHpl4nxr9tQ8dd+78XLP9TzpuO/eeD9gu+OzntvXL+yr55b5/fmB1HzfsWn8+s78pXPp0rFwy7Fwz718y706aqwm3n0PkfmQfBcqFCTxnprD9tH+xOz4He9m1Lzimpy4E/F9cuP8w/OzD8/PXp5dPMqc3NrNPD66eTuUOrSFF+e24q6Zp4m+q2jv0/2xH544rg6W7kZGb/hG48szu2bzidd14vWmd+xx09Z5IJL1BF3zqwdO36Evx489su2M73giVodnffMsvnseT0a3bdlA6NZB5t7Reczh2w/GUoFoOhw/jCVunZy+vLr68Pmzj19+8OmHH33x8WdffPz5B88/ePHs5fOnL+/evud2ulem5y/2D/f9EdfsaoWoyfEjq1QajVqj0qjVWl4QKYrRanXFxaV6fVFhYXFhYZFGo6VpmiRIkiQBQAhRNMPzgpgzQSkJSkkpyqIoi7JaVaDTl5QVlpTTjEACDCAmISJf88P/Q/8DGWXOSJon8NtSKfV6bsHbyzonymGWQPSbkz88if4hbADTEFEkxARiAGIVBOxoLnz5YGdjtn4/Pjc12oyQgkQKiOHrmV3o7/PT0937/bevXn336vtvvvnz73735+9f/cuf/rC5vqbXFRToCmSVLCk5pZLmRFpWsuUatYqhECR5nh0d6pVEkSXhYKnW3Fr56Xn6QSoR3drc3bEnbba015vy+YLb2zGrY3N8IjjV/83l3kJH3XpLWXelzJB5iAA1es12d/N8fVkVzzaoNd2lFXHLzvLgcNRsOvf7r0eid9LpO+nMcTjiWd9wLCxujk7GzZY9p6u+tKRAybfV1o5cuzY9NDQ7NDzY3tFSVTPd0+dfX98ZH01urFyG/Tcj/uSW+cTtStstt2PBjGNnd2srOj16vD5zYp7dXZtImuc8i+OTTTXd5fqJVuNiX9faQMepY/26bSmzMpxe7N9b6NtdGDhYHTnbnr5hm7m0Tt13LkVnhkSIIEIQAxJTJIBqTKx31ARmh+8mIysz5u7GXt/SytPs4Re3bn9x6/ZHFzefn9x4enLzw+sPTtyxnQ1/R+/IeXj6SbznUbz/4d7gb68cH5ya7kRHzj2DsZXpXbP5xOs+9fsydkdic/ssGMl6gq6FtQOnP/uGn5jNnbB7o1aXd23zPL53ntiNWG2HwdDlfvre0UXSEz4IJg+C8Uwk6TJbOhsae9rbRwb6l+bmVxYWp8cmRwZGRofHRofHBvoGWhqaS4qKW+rrj3f3DyNJ2+hsIWKVLCerZJVGrdaotRqNWq2laRYhSqmUiotLi4pKiopKiotLCwr0HMeSJEmSJASIohiW5YUcP0pJeGOipFJKKpWmQFdYVF5ZLYoqEiAAfuJH8X/wP4iV3vDDET/BQ/2MojdCHMX+kp9fqwW/5gdiADFADEQMhBSDCZ+t/97FqmdnTMkyCoAApBH4SeMGb3GFFAkQxjRFMWNjE7/9/odvv/7u1bff/etf//rn71/9+MOruakJrVar0+nUarUk8qJI8yIji3yVVt1aoqMBCSAmSJJEhJ6BK43l9p7al4exQ4ctYdlO2Z0Zt2/P6Uq53bteb9DqsE5PnW1OHlpnZZB/rUhaaS5vVNKNIrfUUb/U3VTIIprML+SYyY4O1/pGoVqlYplStaZCr68rKzWUl1bqCoolaaa3b6l/MLi2nnS5qkuKFXnvkO+9S+bnkQoFyFeA9/Lgu3n9La0B08b22HDStHrudV0PB+LmjWOPc8+ycTsWOnTY97dt4anR/aXJjHlh4VqjhoaMIg+98xv47jtkXh7x7rutlSVn3q2bzpVzy9SZaeJgeSg+251aGthfHjxcG7rYngyOtMRHOowSDxUEgggihEhYxTFrDeXJtenjaLK+Y11ZOV7XOORcNe3anQcuT8rujFpswc0dx9LG1vxWQ/9K12D/g9jEk2jfw8Tg/XjPd+9bX73vvxMZOXUPRJamkibTqc996vNlHK7Y5vZpMHLkDbkWVtMu/3Eg4lk1hy2OpMO35wrEbG7v2uZpLHmR3IvYdjKB4M1U+t7RedITTvljB8HEYWTXv+3obmppazDUV1dWlJSU6IvKisrKSisqy6uqKqtqq2sa64zG+tpGQ10qljxL7G93DZYRSGQ5SZZltUpWq1QqlaCUMMVQFEPTrCSri4pLc6YvLBIEHgCQ8z8Y0xwnCLzyV/woRVmUVCq1tkBXWFVdq1JrCRICiEkI/5afX5//QYyYm9T+Zh4iRWIKYAwwBogCiAKIBoiBb6qiBKIJRAGKBtQvM6Jf8MMCyECIIcQQ0RDRCGKgULQ26GLBMZ2KJvMQiSgSUhD+pHHnDnK/5SfXTrAwv/T7H/7w9Zff/P7VD//1H//xTz/88NsvPx8fHtAVaPX6Ao1GJcu8SmJEkRVFrr64YLu/o0Et4vx8ElCYzL9WLM81lI5UamLrM2vDvX7TRmLHcRSKmSanzbOzMZfLumYa62z3TPUMN1dihUKGiukKvcVQvtFY2a6XOQhoAGmoKODp+YEBy/IqTdP5JEEoFPmK/Pfy3s3Pf5fIf5cmFUPtbbPd3e7F5V2Xu7K4iCQVudIwgBACAAGBCLKnuXlnYd42OZq2bZ35nRchf3Rj/dznSW9vPkhEMzs76W37Vnenb3wgub7QVlFMvPcbCEgMEQUxhDSpIFsqyy48lruuteubM6emyeza6N5Cf2Z1OL06dLg+fGKZnm+uWmmu3u5qFBR5ACIIAXzvnXadbGltPLFu71jComEDGrdB1RTFqniK0SiVNWXFEkezFOIoqqaxT92xvLg0/SQ5fhUbepwYej/W8/nl5r98nHk/NXPk7IssTyVMpjOf59wXyLq8sc3tY3/wyB90L66k3b6TUMyzbo5YHUmH78AbjtncvnXLaSx5fTcVte2k/YHrewfvn97Y9UZS/lg6lMxGU0Gb61pjU2dTQ4uxzlhbY6itr6811tcajYYGY4OxsaGxsbHRaKxvMhpSkd3r4dSCtrITcVJOOpOUgqhUKpWCKNIMR9Esxys5QZRkdYGuUKcvEkWZYTgIEEEAknzND88rhZ/B84YftSxrNVpdRWV1gU5PAkiCn8dv/5gfTPNvFo8ykKIhRQOKghgjCkGE3wZXCLEQv+4i/dvo7o1Tepsj/cQPQhREGCEEAaGVmQZjAVS8R5EYAIpECPwMHogYiFiAWBJgABBFMTTFWrasf/z9n776/Ksff//H/+d//Ne//unPnzx/OjbUp9epC3QalUqUJE5W0kqeFmW+UGRXmmtsHYZOvSwDslrmllqrayS6u7LUuzqjZlGBpKwuLWsxNJTodAVqVZFGw1M0QyoMJQUST2GIGQDaCoTV2sLhEi1N5gNIY0RjQKhoavLatbmhUUBCAHNckAQmASIhJDEgBjvb53t7t8YnUx5PmU6fu+4RhABBCBEAAJFgpKfHujA3VFflnh2/kwxfhPxx0/qF131stz7ajR9Ytg+tzqn6WtO1jt3NtcoCGZD5EEMMEYaQRJSCBHUlhRc+623XxtnmbHZt7MQ0cWaeODGNHW2MnllnTm3zo4bqUhrFx3oGS7RIkScgsruscKGppr+sPLzu7JkMKQxusjFElK0osAwRDSFkGYwg+Tri0xk0nSa/be1ZYuwqMfY0OfY43vfh2fp/++zok0tLeqc7sjKd2DCden3nvmDW7Y1ubh/5g0f+oGtx+cDlOYnE3GumyLYjsePN+KNRq8u3YTmKxG/s7UettpTbc57ce3h+cz8Y2/NF06HkYWQvYHVea2zqbDS2NtQ31NUZ6wz1tYb6OqPR2NjQ0NDQ2GhsajQ0GBoNDXuBRMbsMUllY6xKohlRUkpqSVRJkixLKpnhOIpmczDIKk1Rcam2QM+wPKYYADFJwtwVxXHC28znV/5HlDQara6svLKwqIQgMQkw+Vq/fssP93fiN4bjaJbJGcUwbx7TNEthBmOawjRN0QzLCRTNAUgBmFuX/ZoTErMEfgPPaxmNBZABiCYBBQANIY0QxgiSineqq+TSYh4ofoNJBAEDIP4bfhiIGIJEJAkpmmVZwevx/fiHH7/54qt/+fGv//f/+J//9ue/PH///uhgX6FerdWpJVkUBU7JU7xAixLPY1jMUqtN1TutlbPl6uWmyiFDKZf/zkBtWcKyrOY4QBB5irx389577933CIIgFPmIUDAQqCUlRpCiaIxoFUX0Feuu6QspSAAK0YjCEPOYGmhu7mpsIAkAAZVLLiAiMYQYQEKRZ6gqn77WtXCtO+33GysqAQkQxAhABAGECECEAWksLuyvr2nQiDUis2ffvhuPJ7fMpy77dY/z6mAvur4eXV1f6mi19HXvW0wVOhmQJEKAgpAGAGCcD0BFgfoy6Lzn3TrcmDwxT17fnDpZGTpbGz43T9xxL9/ymoYaa6nf/Ga8ujQx2D5UJI+VFQZG+40qsVwtbSxYCzvc7xkihCFC6CdIJFCIxYiCEGBMQ8QihEihrKJzOevffBabepqYeJ6ceBzvf5pZ+PMn+z88jxzu9MdWpuMmy4kncOzzZ9zuuMVyHAgcBYL2peV9j+8snnStmoLmnZjFnQ0kQlt2z7p53xc8j+9GtrbDm5ZMIHw7e3IQjie90Wz0YD8Q81isPS2t7Q2GtkZjY329oba+rtZgNDQ2NjY3NbU0NjY3NjU1NzXV19aFXf6DJcuKUNQJOZ5iREmS1CqlWhZVsqSSGZaDiOZ4pVKUVWptcUmZRqtjOYGiWRIgkoS5jIBleV4QlaL8c3hyJkoqtaagpLS8pLQCQJoAFAFpEnEkEhRImSPn79R/IEYUQ1MMTdFULoakGJpiKEQBTCNOYHmloBRFXlBiiiIBBBCRbwo7P3c+OYRes4RYABkAMUQUQjRCGELY3FgWDs657NPFhTIECACGRBi8dnE5e80PCTAJMUWzgiBGI7Ef//jn7776+l/+8tf//d//+7//+OPDy5vd7S2Feo1Wp5JkUclzAkdzPCeIIs0wmFQU8XRPoThfVTDfWFkii0Ch6K0t8q9PiQyLAYYIMjSWeR4CgBGgIWAhUHIMhRFF0ZhiMYIaTKsxCxECFKYgRghRBDnY0tLX2gIICAAFEUIQoxwZAJBEXnejYb7n2kB1tX9mpq+mhlIQKOd+SIICJASEhsI9hboWme0oknWUolarWh8aDmysxbfMabs16/cMNBhb9EUzzQ3uscEjy6qhpIAkQc4tIAQBpABAIiICsyMPPJbk3HBmdfJ0Y+Z4ZezcNHG5PXfdOn+xszjWXEm8906JwIT62lwt9XMVxS2yknn3N5V6/dS0kza43zNEiPpYvraPRCyFGQQxQghjFiEWI5xPqbqGZu/EzU8SU8+SE0+SY48TA4/3Z377IvJPX6Yv/JORpam4aevE6z8JBA893qh56zgQOg6GHcsrKa//+u6Bb2M7aNqJmJ1Zfyy8aQtsWjLByM29/bh1J7HjOInG759eZGN7u97Y2W72MJKMub2DHZ1thvr2pobGekN9TZ2hztjY0Nzc3NrU3GJsaGhqamhvaa2vqXFat87tzjlZ30YrBZpRiqKsUuXgEWWJZhiIcI4fWaUpLCpRawoEpZTjhyAhQUKIKJrhcu95y0zugSSrZZUmx09lZQ2kmHyA/3/xo9KoIUYAQRICgCBAubALaHWysbG+rKKUV/KSSmYF7vV7IPpltkMRKNe3Rr3pkaPJ3AxRhCAC6HUxFA8NNmczmwH/QmVFIYCQhAyBqDf8YAApAOm3/ACIKZpVqTSHmeyf//Cn77/+JsfPf/71L3fPT1qMtXq9RlMgi5JSEDiBY3le4EUZMSzACAIokopiBupZioKQVICJ9oaobZVBmAIIAaJYI00P9CJAIgRoSDKQYBDACGKMMaYBxRCQVgCKxAyiGIQwQgAp8ievdY12XyMJACCGCEFEIZgjCCAyf7KrY66t1SiLS4a6wfIyniAQhOANP4hQ1EjKhaqSmXLtXFNFmUhLGKsgVSJLVVpNlVZdJCt5SNbqChbbW6w9benF8Qa9miAhhBii3B2DASWB/Nj8yCPnpn+kNzE/Hp8ZiU0Pxqb6EjMDJ6aZY/PMbEs9JBQ0IIoZXERjJSSg4h1I5FdVGJsH/UR9OM8QJeqj+ZoOgCiMMMr9vxFDIZrCiKS4taWpJ7srjxPTT5PTT5JjV8nhx6mpL++7/+tPt1+eOQILU7F187HPdxYIHXl84Q3zsT94Eoq6ltf2XP6be1m/aSdotgc3djLeSHhzO7y1fRSJ381kd+3OPaf7LLF7//zidDeTcEXOdrNHsb09f2iqf7CltqazqaHJYKivqW0wNjQ3t7a2trW0tBqM9Q0N9e1tbQ2G+oWRvvD89GJ9fb1KLbCsUqmUZVmWJVmlkmWJZmhEIU4QcjDo9EUarZ4TJABfw5Pjh2F5jlf+LGbLNZ6qf+KnrLyqppYRlPmviz+/5ufX83eaWppZnsM0BRAECAAEIAaYhoaG2v7BnvLKMl7JibLI8hzEiIQQQPxzfgiU4ydnFImYtzIdiSDAACKEEIYQAfK9np6aoiKBULwDIASAAZCBkM5VWgGkAHyjIkAMIKYZrqBAf3F+/Q8//O7VN9/8+Ic//u//+M///OtfrmfTxtqqwkKNpkBSyoKg5ASeEXhOqRQphoUYIoQgQPkkJIACQwXIz5/v7w7tmBGAFMCYJEpV/GibEQMFRCRGBA1ICgKMIKYwoiiEGQXF5GEKYhpDBkKMEKSI/IYiXY1eCwgCQQghQABhgADEBIQYKBoKtE0qqZzDHXqVUSuzJIlgLnwDCAJEgnKBHyvWrBvLzJ0NFZIgcUo1J0gMI9CUksI8S7MMbigrXbvWMVNdul5XViXQkMQ0pBBECEIMGQgoNSJcvW2JoZ6VZoNvajQyP+ka63ON9vgn+yMzg5n12a2BXgoCiKGChARBKSACCJIk1JS1qtu8+XXRPEMkv8ELta25oWkYIBJgAjEYUhhhnuMSOzMvU/OP4zNPkrNPE+NXuxOP9qY/umH9rz/d+/phIrQ8F13bPPL6znzBI7cvvLF55AuchuOe5Y09V+Aydew32YNbLt+aNeMJR7ZsEYs1G47dzWRTTvee032W2Lt/dnEjfRx3hy9Sx6fx/YNAeGViqq225lpTY7PBYKitbW5qan1zMxgMBoOhrb2zyWDsri6fbayvU6mUDMMyjJIXZEmUZVGlkmVZpmgKYcwLvKBUipKs1erUKh1CjIIABAlzLggiin2T//yKH1mlUak12gJ9aVlFVV09L8n5ECkQTUKWRALxf/A/dYZ6TuBplkEUBogEiIQY0CxuaKzt7ukoLinilZxSEhiOfeN/MPmP+SEQneNHASkFhACiHEAQkQAStXV6isqHiIQQQUBDwEDIQsQAyOQyKwAxRLl7imG4kuLS+3fv/f7Vb3/79dd/+P7V//r3//j3v/x4uJuorigtLNJqtJJSFnglIwi0wLOiIDI0iyEECBEIE4iGENKQQATRZawe7WkDJKAghiRRpuKWBzp4jAAiMSIoQFIAIAQhhTGFMcYAIQJBhDCGFCQxRJgBZLnE63iKAgSGAEIi9ykhxAAiDIhatcqokkpFRs8jHioohBCiIIkBQATEkIQFLD1UUbTYUDFrqKqQJZmXNLxS5nlJKcpKQRQFJUdXqtUzjYbxytKpimIdRSISMRBjiDBAEFAERDyRN1RUMFtWPFlXaR3pDS5Mh5ZmTf1d1uEez+RgcmV6Z6KPo3J/cooCCCGAEAaAwvo23Ogiav35Br+iyYq1rQhSkIIQIMQoASNgSEOI9WrpZnj+RWrmcXz6SWL6aWL8yd7U1d708+z6v357+t2zvdjaQnjF8vWyyQAAIABJREFUdOT1n3iDJ55AaM185Auch+O+tc09V+BO+ixscQc33d4164E7GN3aiVpsh+HovcOjA5dnz+k6T+zdOz2/fXwe90TOU8cniYN9X2hzbqGttqarsaHFaDDW1TY3NLa1tnZ0dLS1tdXX1xtrjR0tnc2NTYUir2cpASEG0QzFCCwvKpWyLKlUsiRJNE1jjDmOEwRBFGW1WitJaoxpBUEqSDLnfxCmmDf5T46fnzsflVqrLdCXlFVU1xsFlSYfYAWkScSSWCSwksD83+enorqS5TmaZTBNISpXs4GcwDS3GLu62vWFOl7JKSUlzTIkJElIkhCR8I1UgOhfOJ9fKHKYgBhAGkAKIQhgXlNTSdC/UFIskIQCwlzAhiGkIWJyb8vxAyAmAUKIYli+orzy6eOrH7777odvv/n+y6//17/9x1++f3UQj1WUFBYWajRaSVIqeZ5jBZblOZ5X0hSDECIRIhEECEEIMYAAwKoiTWt9BSQAhhgAskzFrA91CQiTgMSIpABAJAQQQowgxrkxXSQJX1elAIKQwgDpBVbD0QiSKJcDIoQxxpDCEFMkWV2gNuo0JSq+UK2kIQkRhAhBEgAASUhBEpTIyu4S/XB1SXuxtkwlanhBywkqnpeVuRicV/NstSyP1ld2FemNajVNKDAAFCQxQhAjgCGJSIokdBh1Fevm2uq3Bju3R/tsEyOzrU0LHS3OyZHY0sz2WLeaoygAMcQIAYQJCBGANNB1kEabot5GGK1kgwnp2wFiSAoSJOZVRbSshRADQFUWyu/vzj1PzzxJTjyLj18lh5+kJp/tTT/LLP3xk8SfPj/c21oKL65mfYETb/DUGwytmo58wYtwwre2uev03zs8T9j9YavXuWzZc/iD61uxbXs2HL2bzqY9vlz8duf49N7ZzYQ3ep46Ok0eJL1+69JqW01NZ4OxtcHYUFfbZDS2t7Zd6+xqa22rq62tq6pra2ppaWmSBR4SCgphDtEMpniWEwWlSpJVKpUkSRRNQ4TYnD4giiqVRpJUAMJ8hYJ8fQMYU7nX3/qfHDm59lNZpVUXFBaWllfVGSWNLh/g1/EbViqQkkB8bov9r+M3nV7P8hzDvdbcKIbCNBYloaOzpbOzTVug4ZW8IP7EDwHRT92lb+D5RacCZkhMEwgrIE1CFiCGIEmNVpmMr9+9dC7OdxGKPAAoAlHEa/061yxH/5ofhqurM7x8/uK33373u+++/frTz/7n//Xvv//qq0wyXlpUoNdr1GpZVsoCK7Acx3BKTpARxUGEIYQQkiSGACOIEAmgVuC6m+opgBCkAQR1RdLmcJdMM4AEGJIYkIgEAFEQ0xBjkmJIxAJAQ0QBhAGEECKIKCXDSBwDck4VI4QxRpgCFAUQi6GOY4pFvkglVOi0DMYAkQCSABAQAAQxBUC1VtVXVXGtqriuUC5VCyUiV6EU9TxfwHOFgqATOD3H1qukjjJdg66ggOchCTACEBMAUQBjEkOISAhJROY3lRdONlfbRro3B69tDHaPNxrGGw2rXe2huRnv9GSxUgmI/NwXIQ0gRSAC0KSunWiwkIYt0rBONW3yVQMkYggK5SuQusSg1JcBgACA9aXyk8zCs/T0k93R57HBq+Tgs/2JZ6nJpwfTP7zw/vjlwZ5lLrCwkPV5T32hM18ovG4+9gVvxva8K6Y9p/9e9izlDsccAdeaddcZCJttMYv9MBi5nc6mfb6k3X4Si986On7/4mbCGzk/OD1PHR0EIn6LtbW2pqOhsa2h0VBT01Bf19XZ1X2tp6W5qbqqqrKsosFgaG1t0YgyAghhiqZoGlMcw4qCKL/hB2EaQsyyHM8LoijJubZslYphaABIAEiSJBFCLMvxvFJQykpRJUo5bNSySi3JGllVoNYW6ovKKmrq1QVF+SRWQIpEXG4FqgLxBOZIzCt+xQ/DcgzHMhzLsjTL0QzHMBzDC1xZWXFtbY0sy7wg5AK8t/wQmCYQAxADICYgItBrRRtg9u10EQWk8iGtgBwJORIgUeS6u+uGB4yNxjIAFABgEtIEpgCm3/CTu1hfG6YYhuFaW9s//eiTV998+/3X33zx2ef//td/+qdXr3ajwUK9Sl+gVqlVolISWIHjOJ4TeEFCkMEAYQgBJAEkACRJAACAFEbNVaUcwgAyEMLmYvVql1HHcyQJASIxyIP5eflErmSDKIxJSBMwJw9AAkASQgSgkmV5GkEISESRCCMAEcAUxAgQKoaq1agrVJJeyRWrRJbmMEIIkiQEAEAEoIBRvV7bWVttLCsskthytWRQKa9p5QalUM1SrWqhQeIMGqleKxl1mlq9Ws0xNACIyAdEHkkCAAFBAgWRD8l3BJTXVKydb68397Wu93Ws9HcNGusGDXXrvT32sRHPzGRzUaGWAiIFeYxECJQAQywoivrzG7ZQ3SaqXVd2OtRN0ySkAcR5CihVtPL6KkgCAEhDufrF0erzzOyT3ZGn8d7nycFn+1NX+xOPUsOvHlr/8kli3z7jXZjLul2nHv+ZP8dP+GY85V01pVy+u9mzdCCx64m61q1Jhy9q2Ylv7xz6Q3cy2Ww4HLftnETitzJHj65fJryR48zprczpUSC25/IZK8qbKstaqyubqsoaKopry8sMVVXGyvLastKaosLqsvKamjqVrIIQYERRmGUohmNYpSDIsqxWq0VRBgBDiGmaZVleklSSpJJkuby8TJZlAABJEiSpQIhkGIbjlXyOH1ktySpZpZJllazSSKoCjbpQV1hUUV2r1ZQSJCYgAogFmCNxbqQHT2I+/+/xwzAcw3D0G2NYjmVZmud5juM4jmM4FlH4p/gt15GAGABQjp/cuVHwsx4FBaQUKNc8ygLIAAAUijwiP58kyJyqQEJEYAgwBTADEPNGhXvtf3Ic9/YOfPnZl9999fW3X3711Wef/9uPf/nnV68CboeuQC4oUKs1siAqOZ5neZ7nRZWgLJfFAppSIsQjyEGCwySHISYVDCRKNTwNCQwwj9BYY6VjrLNAwApAAqgo07BtJZqumooigSmg6QKWFhmKo7CICCVF0hRkKKCmcJVakjGJ8t8FkAQQApArypEkyNfwdEdpUWuhtkErl0kCS3MUwhiSACIAICSgmuXqC7WNZSVVBWqdwBSKfL3Ed2vlBqVQx9OdBWKbVmwoUDXoNV0VZS3F+iqNqlDgalV8nZIuZZCOIsqUdK1aaSgQuqtKr5UUDlWWbPS0LXa2LHZ3jjY1jDU1rvX1rF7rmGtpWGptmKkubFXxlQJnlLlGtbK0xEjXLuYZLGSdCRtM2sGAvmMJYA5CnE8iZVUnpalCAEEIjGXql8erH2Tnnu2OPI33vtgbep6efnIw+Wh38OPzhT99EDnxL7lmJ7NO55Hbd+oPhjc2s57gRSTpXTOl/l+u3iq41XRL05RsS/pJzBazLJYlmVmyyAwy29vMzGyZmVEm2TKzN2XmTs6TmYe6Tp2u6pqpiK6IiZiYuZmJjuiruZ+LnVUV2RHr9r/7n1jre9/3W19d8+rYzEzf2FBTT2NxVW9tc1d5VV9VzXhL+8rI2FT3UE9V02xH7/LI+Nb8Wl9Lz/jQxOrE1Ghrx0TnQHVOdoqClyLn2FTC1DB+OJeuphMjBcxYGTcxTKzgsYh4PAHBwzAEQwQEIRPxRBKJRP2NHw6VSgdBGITwCEIkk6gMBpPBYNDpVDKJCAAgAEAAAOBAHADiEIRIIlNpdAqdSmFQKUwahcVksJihNAaTzKDS6DQmhylThfF4MhBHACAYgokgTMHCFCxCwcFUHEz9X/khUcgEEuHz8PbvRSSSSEQiiUgkEIlEIpGIJxIgBMGBIA4EQBj5d6OG8O/84P/DPAX+I6MA4XEw/NtKA4gIfJanIRIIEkCIgIP+U/L+/An472cvAIT/gx+n0313fXcTuAqc+q8vLv/8/Q8Pfn95UQGHy+RwWUwWg0KnkikkIpVOJjPDQtmlMcZYDkPHoIaREVMoJVzAiFWLI+S8cAk7PlyD4AAEwPEo+Nac5D6PTUonADgcAmCNXEqbO3a2tijHHGYJJUdyqNH80HAW3cwgRfKZGg5TSifJaYRwLiNWKogQ8YQkhIEAFARLhrEUCEdGsBIWxSLk6BhkM4eh4zDJCBGGIBgEoN/4AXkUilrAUfI4EgadSyOzqWQ1nRLJZmhpZBWNZGFTzBy6mkVXhTJi5WIzl60JZWm5THeYoCBM6BKFxjNJmVJBgVaeppY4dKoEhSzNYnxjT8mOsrjMpjilIlEd5jLpc6Isdq2qKMJYoZPZ2AwDiRzDoiTxWdqweLyuBKspx2gLqdHVQmeXMLEEIjEhGMFABLIinsgzQCACgWCMVnA2XeyfyD7ot+73xB0OWH2jafsj7p2BpP1h+9Nuw3xHYV2ac7Smeryhaaq1o6O4bKSuabazr7mwdLC+eX1ibnVsbqChu6W0tr+2pbO0sq+6fripfbpnYKa3b6C2Zqa7e2ls/GBta6xnyNs/tuZdHGzt8g6M+Obm6+MiPSphnlacqxPmhiuTRWybgO5ScvIsYSo2FcJif4vzQTCeQCAQfscPhUIDQQQA8RBMIJEpdDqDQacy6CQyCcFicQAAAiCIAwEsAIAQAYHxYg4zSqVI1ITFqxQGoUDGZmnEfJNCZIs0xkcY6XQ6iUgHAQIORCCIBMJULEzBIDQsQsMiNAzh9+9vk8hkIolEJBKJJCKJQiKRPxeFRCJ/hodEIiEEAoTgcSAEQCAOhDAAhAFgAERAEAEgBId81tzIAEzCgAgaCwSF4DBYAAeBAALjoM9vIBNBhAAiBABGsBCEhRAcRMBBZBxE/i3E/e/nHwCEQQghkihEIjk3J+/h7jHgD5wcHN1d3/zXP/759eIqw5kayqZzOEwmk06lUahkIplCI+GpZj6nMd7gErKyjLpYDjNZyIoWMxO1oqxYY06iKVobBuNwAIDjM8nNebYMi5xLhGEAhABITiXU2iLbM1NyTIpEMd2p4KRKuYk8RqqQZZfxzXy2mk2R0REthxwj4aSqJckSroGCaAiAAsIZKGR9KF3DoISzGTo6VUsl69hMCkL8LFtDEAKBEIjDCWgUBZchYNJFdEYok8Zm0nShzGguS8+iq+nkKA7dwmUqWXQJgxIp44cL2EoOS8ll2OWheVK2S8SO5THcYm5+mNitkibIpVatNiMqMic22qbXWQ2GeFVYrFKRog6zqZVp4YbSuOgivSqOQU3kc5PYtGQ2Ux8WD2qLMOpi0FTKS20XunvFqXUwjQ9CMAYkEBRWsjgaAgkwBNoi5JczpRdTeQd9yfs98YcDtoMx9/6Ie3/Quj+SerNaMd/uqXM7h6uqx+obvc1t7YWlo/Uts119LUXlA/Ut6+Oza2NzPTVtHW8ae6ubO8sq+2vqhprb5obGpgZHq8obMz0tjpy2gtKBgpKero7pzfnt4fauyf7Rw/nVLru1SCfJ04hyteLSmPB0lcQtD83ViwojVDI6EQRAEMKDn3VbAv7zb0mhUJlMVmgoh0KhASACgAgI4QlEEp1OY9DJLCZFoRDjCTAA4HAgFgdicRAAQAgIQCIGLTMyvDIxuj41Ic+iT5TxPFHGxtSExYbKxtwsEggBAIKD8DiIAEFkEKZiYSoGoWHwdAyehiEwf8cPDocFYQhGYAhPwMEwjOBJZDKZ/JkkEolEJBLxCAGBEASDw6GC0AAMUVksGosNwHh0UAgWgD7vS8CA+CAsSKIxBRKpSCpjMJlYAIsFcCBMACEiABIAmADCeByEYCHoc9f6z+AC/J/69W/8EMlEIrmirPLp4fns5Ny3e/Du+fUvP/78/uYuzWFlsansUAaTwaBSKXgIB4EgGU808jmZKmG6QtCYZnfIhG4Z3x0uz0syFduiM+MMMh4DgXAgCHKo1PaC9ESVgI3HIbgQAINVMKl5FmVJtNYTHuaQsDO1QqdKaJdz0xXcdK1ExSCKaXAYk6jn0MR4XJSAaVPyi2KMHTlpzTnpxUnxJiFHTERUdKqaQdcwaGoGlQQhEAQR8AiZRIVACARwAgpRw2MImXQhk8lh01kMiknASZYKzVy2nklNkfLipXwFiy5ikE1ijkEQKgtliWlkVxg/V85Lk4li+bwsiahEo7TJJGahMFmvt5vNVqMxUiGPlMvj1ZokjSZZpUzTayuS4pvd9mKzOpJOyNaHZUi5dh5bFxYPagux2mJmcqPI3StK61W620hcJQ4AQ0AionIRJfEgQIAgwBalCEyXXE179nuTD3qSjgadB2Ouz/wcDFsvl0rm2vJr05xDlVWjdY3jjS3thWVjDe2zXQMtxW/6altWRqYXh6abimu7q1t7qps7yqr6qmsHmptnRmfeNHllqa1IZBPG1IgJb8AZa4VxjXVt0+PdPfM9Q0fz671ZjhKDKFcryNdLmpwJRRHabDU33ygqitRK6CQMAGIBGAAACMBCEIjH40kkEoVCY7FCWaxQKpUGQvDnP4dAINLpNAaDxqBTEhKidTo1DsBgQQwWwmIhHBaCsSBCJRESVNKCSG2dNboszuhW80tjtU2O2Lma4hJbIgEAQRiPhQnAb7FPCg6hYvFULJ6KQ6hY5Pf9JzYhvqSiorymprCiIsXlEspkIB5P/Hd4SGSEQIQRAowFsDABtrlS+4YGp+Zmxya9tY2NlugYHIxgQDgICxAoDHdWTu/g8MT09OjEWGt7qzvDRaFSAdzneQ//2Qv6LZb3H/MbTAChz/WfwxsEIUQihUymtTS1Pd4/HR8cb69uvXt+/cOnb+/PzpMTY1ksaiiLwaDR8DCsUsrKy4uGB3rnJoYnO5vqspx1mXa7lJutEhUmGMpdcfnx4Va9lMsgIXgAggAxk1XptumVSgpbCtGEOBJPzOFlmKW5BlGBQe6WsrO0Ao8lLEMpyFPysjViE4emYpH1LKqaQeXBQIpRszEx+MV94OsPz5++ePn4fDcx3KsUcPkkApcIy6nEaImAgiAQDBPwCI1Mh0EIBnFSGtHMYylYDB6dxmMxBEx6hIhjV0pjhDwjg+xSiVOUYgWTJmCQVaFUWShdxGaJKMS8cEVpuDxDKYsT8kv1ymqL1qFTGqSiaLUqQW+IUqmMEolFoYgOC0vSaHOjo9+kWMuTEuptceUmRSyLlGMyZKmlbilPp4yG1B58RJXY1SVwdYnSuvQ53QyxHgcAITCJZMjFS5IBgACA2NTosLPJksspz35v0kFPytFA2sFY2v6Ie3cw+WA45WzWs9DuqU93Db6pHqyuG6tv7iqpHK1vn+0aaCuu6q1pWRqamuubqM4t76vr7K1paS0u762qGWztKq8ZlDm7odShoNRBMHMKyl0iF26BzilydGNJRff8wLhvfrkvx1VulhaaJKURit5cZ2WCuShcVBYhrYw3qrg0LA4DgBAAABAOhwNBGIZIJBKVSmezOWw2h0yhQQgMgiAEQQQCgUajMRhMCpnMYjFCQ0MBEAzB4lBBaBQahUIHo1AYHAYXpRClG2QF0TpPjM4Rxs2zKGrtkdM1ntyEKBgHgL8Z+gQIJkAIGYeQPz+khYXJwP+SH/WdHO0e+db2d6fW1kYXljqHhqMSEyACnkgiEkl4IgkmECEIxtIYlL7Bvqf3zw+vj4Hb66Mz/87B/uLqSn5RMUggqnSG2fnF+6fXy7u704vzo5Ojnb3thaUFT3ExnkgBQTwMw9BniQeEQehzRyJ97kifzR/g83U/EAIgEIJgIpFEpdKHBkbvb5+PD0+317ffPr/+8fsfb/1+o17NZNJCWQwahZybm312dvzu/ePr6/3j4/X97cWN3zfa0Zgo5mfrlE6T0izlaFgUJZPMoVMJBAiBsDwWzxznYsdVUO0jiH0Wsc6w4hpVxkQdhxHPpbllobl6UYZa5BKxilS8nDBerICerBKqmQQeHpKEshZmvH/6+fufv/36209ff/PVVz9/882ffvhhedKr5XFEJETDppqEXAoMQxCER2ASQkQACA/gNCxqvDDUwGErQpkKLlPFYZl5TKdSGivgGujENI04RSkU08lcGkHJJIvpZD6drqZRyyPUFUZphoSfJOJWm5R1JqVDIzNKhFEKeYRMoZdIjDKZSamIUChiFIqChMTipJT0qMg8i64iXJHAYUVKVTaF1CkTqBQxeG0hO7Vd4uoUujokmZ3mwl6WPBwH4EIQCtnkIclTQYiMAzApFsXZZPn5hOeg3+brtfv60w5HMw5H03b7k30j1uOprJnm7IYM98Cb6t6K6pG65t7y2pGGtunOgfaSmr7a1qWhqYnOofKMooGG7uGmruaC0p7KmvaGXnVqCz1tgpAzQytZohSvED0rjKoDVtsp0bMuSewc6JnZX5wfyEuri9fUJhoq4w0t6dY3ceFvohUNSbpWR1SCSkiAcQCIAwAcCAA4EARhgEAkUalUBovFYIWSyBQYwUMQCEEQHk8gU6h0BoNMpuCwABYLBocABAJZbzK7srJzC4ttzkyJSG4SCtO0ijyLOidSnyLlZumkNcnmpYaSMnsSHoAAhABCeAjEg+Bva0N/W/UB4kEQ+h0/J+enu0e7G76d6a2t4fnl4amZzoFBpV4LIjg8CSSSIDwBQPC4uoaqD1+9v3t5OLu+ODzz7x4dbuxuL66uTM7O1jQ3HZ4dffPNly+v724f76/uLgPX5xeXZ0fHvqnlaa05HIuDARgGEfizyQCBMAQSQJD0mXII+uyfEgAQAUHws2eCxxNYbM7MzPzN1cPB7uH2xs6Htx/+4Zc/PZwHpGIRnU4nEwluZ+rb14dPnz6+/fD8+Hx7e3dxdXV2dek/PtgutVvTtKpoKS+MSVYxKEo2lcegEkgIHgfT+BGstHFczlZwxl5w2hHafRSStkm1DWo0sWXWKI9BkacTO6QstzjUoxGmq3gJYnasjK8IpbEJ5Nqi4l/+8P0ffvr+x09fffri41dffvnj19/+8sMP3335RYHDHs5l63gMHoVAgUEIAmAYRiAYBAECBGhCabGC0Hghx6YSJ6tFRi5Nz6DYFeIoPltDw7vCBPESDoeG59KIciZZxqByGTQlk1IeqSrVi9xSXrKEX2VS1hsVNqUkXC4zS2R6kUgvlVhUYUaFTCcRxWq1uVarOzI6RqVO0SiLw8MSBTwxX5ukkNtlIrEikRZbwcvslbm6JK52eU5vRGFfqMqMBbAhCIMYnkuQp4AgBcCBsTrx6WT56VjW0ZB9v8++1+86Hs08Hs3Y7bf6RhxHE5neOmdDurO37E1nSUV/VWNPRd1wfYu3rbu5qKKvtnVpeGqwuas0q6invmO4ubs2O7+jrLKsskuVNxHVfyNt9vHqtgh5s3DeNFi4gq/fLTz/q3Po3vOmb2t6si/X2ZSka0oOr04Ir06OLosIq4kPa7AaWl1RaYYwNpUIwZ9laBwI4gAQwBOIZCqZzqTTmRwimQRBRCwOj8VBEEQkEWlUBo1KpUIgPggDiGXKwf4B3+nZ0c3txePj3dv3/qu7gfaedJMh16wqjDNZFcJsvaw83jBXX9xb6qESiFiICEJ4CIJh8LfbOhBMxoF0HMDEQr8//6z79pd2txZ2Nua2NmbXVkempnqHR7IL8hEyghAgAgGCIJxCKT88Obx/+3R2c3lwdrpzdLh9eLi5v7+0vjYzP3vzcPv1T1+9++Lt49PL9f1V4P769PFl0XfZOrbhaRoPi80JwQswEBFEQBAEIACEAACCAABGsDARgIgQSIBAAgQiEPC5YARACDBRzJeuLqxfnl7vru9vre68f/3wD7/++dx3yGYzyRSKgMs9OTr46advv/jq3dO7x+uHq6vbi7v765u7i6sb/1Rfu9sYFqvkxir5UUKWLpSq4DAJJCKWLCIld2Hy9tD5h0E5e+isPVTOLip9F21fU9ubvO21JdGqXIM0VcZMD+Pn6aQWDtOkDg+PcCotOYao7Mvj87//5Y9//vWn7z99evf+w8ePH3756ce//Ze//PXXn0ebm8yhrEgRxyAWsIh4CAJ+c28hgEJApAyKmkY2MagJQrZTK42VcMKZFKuMHyPk6Jkkh4wfzWMJqCQhnabgsBQ8DpfFFNLJ+eGKEr3ELhMkSgXlemVVeFicXBgmEOgEYr1EapTLTUqlXioxymXJZnNaQmK8zmCQSBM1qiKTKlnIEwjC4xXKVKlYrHcK7M389B6Jq0PubjPkDcQW9AkMcRgQDoYZJE02zIsCATyAg6I1whNvweGQ7XjQdjLqOhiyH466jsbce4M237DzeCLLW+Nsz8kaKK/uKascqqrvKa8ZrmvxtnU1FZb1VjctDU0ON/dU5JR01bYONLbX5nq6KqqKijs0pQux3hfHxjcpc29VLafkwgVK1bZ5+dPgr/8jfeG71Py+7an5/nx3U5K21RZelWAsjTWVRoTVJagbreGtzqgMQxiXRoYRGABALA6Hw0EQiBCIBBKFwmIwQxmhMJmJIQuxTD0uNBpgRYE0NULlkaksAIBpTPbk3OLj48vZ1e3h9eXpzfXN6/sPP/z0hz/9eW1+piA59o012q4W5sVoK+1RkzUFc811PBoDCxIBiIiDEQDGwxARgsgYiI1lxQNCNyzP/x0/88srkytrU2vrq3u7+6dHM2srPSMDFbVvaGw6godIBDwMwfGJiUfn5yfXF3v+k3Xf/ure7tr+3vre7uLa6trm+rsPLx+/+/D44fni+nL3/HRs/yy1a4OZ5Q1JGkNFDWOjB+DwKiwnAgNTQAj8PMJhEBiDIFiYjEXIOAQPQMjnoAsEwCCAABABRkhqpWZlbmV7eXt1fm15fvXh6v5P3/64PD1NJhMJRKI1Kfm7b776459++vrbj/cvd4GbwNXN5bsP7959eHdxGdien05Sy3R8ip5PN/JoBg5NL+QSCSREZiWW7mHKT4IK9lE5O6isjaDsjeCMbZR9hxzbmxSdHC0NDWNSlUyKMZQRJeZqwqIVKS0s6yA5blCf1vvu/Rd/+9Mvv/7h+y8/fnj7lLnqAAAgAElEQVR+fPn48vrL99//7a9/+esvP420NmuY1AgxL0IiFlNoBOhzgAiGQZCBx/PIpFAEEhAgOQWOENITZFyrQpQoDo3gs7VMcpKEZ+KxeQwal8UQsJliLkcQyuXRqSkKQZFWnijhRwm5JVplnlam5jHDBAKtSKoRy7QSmVYs0YrFJqUyyWRKjYoxycK0ImmcTu/WKpNEPL4gPFapTZLJFcmlovQOflq3ML09LLvLUjCQUNQnDLeFQOQgiEqVJhFZahgAQRwcq5UejuUeDVr9A46z0YzjUdf+sN03krI/nOQbsR5NpHtrnR152b2lFd3FZd2lb/oq6vqr6sdbOhsLy7sqmxaGpiZ7xmoK3nTWtPTUtdTlF/a+qS4tbGU4h/GVh8yWU9abbWLWHNYxDGRP0xoOef2PhKxlV8HQ3vzWcFlhY7KhKcXwJkFfGm8ui9ZWJ6jrkw3N9giHVkbHQzgcDoPBhYQAQUFYEECIRBKZwmDSWXSWBC9JAQ0VGGNbSPgAxjIIWtoAZTbIVgMwkpeff/v8cn33eHF7f3ZzfXx5Ebh9fPrwxR///l//9b//20RnZ2VSTJqanx+jrXXGjlbkLnQ0yHlcHEgAQTIAkUCIAIH4EDw7hJcYomkN0bUFGTp+x0+vd75vdmN0eXfnyH92dTW7ttE9NFJWXcngMGA8TMATQAAKt0Ss7GyvH+wtbW/Nrq9NryzPrCxPLy96Z2fWtjbuHu+uH25PLwM7x76ejQNV5Qw6bQqVu4bO3gxyr6JS54NSvLiYjpDQyBCICEA4CIKwMAGL4EGYiEXIWISMBQkAgIAgAoIIDkQwCB5E8GqpvLe+qauyrruqwdvR61/afPb5m8srSHiIgEcKPfnffvvVjz9+8+VXH67urk/Ozy6vrj9+/OL55cXvP1+fnjOwWTwsmg8Ey4mwDA9KaUQ8QiQYSxn158y2S6BsH529jcpcx+TsgfkHaOcGLnpYKInjksgwDiAhMIgBxWERkpROTMx4SKIXFz2icPXcvr77/ttv3r1/e3t7c31++XB98+7t66dPX3z/6YvS7AwuAZQyiCIqSUgmk0AIgmAAhEAIoOARFonAp5EVTKqGTork0aI45Dghy8jAq6lEFY0YzqKGc9miUCabSWVRiQwygUWhMkhEHZOUq1OY+EwVk5KnkaXIuXw6UcxmSULZCj5PyuUKmXQxm6mRiMwqZYRapRWLjAqFRh4WFaZKUkglYq1FqYlUhauc9VJXq8TdJkprU+d2mj1dkXntLEUsBqYEAXimUMFg82AcBGFBa7hiv9/l644/63P6emy7PYnbvcnbPbG7vXF7/Sk7Q67BCmu5LbkuJ7cmI7s5v6i9uLKpoLSrsq4809NW0TjdPznVP9FW2dz2prGlpKrcmdleVF5d3MBJagWKdoIyF1DWCVRSHzq5D2UbRaXNorLW0bFDWSUDm5Nzw+UVDUnG2nhNWZy2PDGyLFr/JlZVk6CrTjbGKfm2+JjKyjdNzS1vKmukUmVICI5ApFDJNBKTDcuTsaYOlHkQZR5CWcZQ0eOo2AlM5CCgLMDzjIOjE49vXx5eXh+eXq/vbvwXF+dXty/vPv7jP//L//if/9/NyUVxQowrTJRhUJYlRnR50qfaahUiPg6AQYgEQGQQJOJAJIihCTHUoYwDwcbuoPDu3/EjcrcZ8vqSKka6JzfnV7eGJyY7+oeyiwrwVCKIx8N4AgghVCaruatrdn11YmF+bG52dHZmbGZmdMo74h1bWF08Dfj3Do/Wtra9a1vxnQtA4VpI4WFw7m5wxnpI2kKQex6VOheUNAFpS1AIHwMAMA6EAAII/8fNBQQHfM66wODnDoXAeABK0RrW27vXmtpXGlu32nouxudu5lers7JIMA4Pg9mZGe/evzy/PF5d3+wfn27v+Q4OjgNnV6cn/iPfwcLQQI5Rk6OS5KokeUpJnkJq4rFxIAE01+LLj/E1x9iibbR7Fe1cDc714fIO0bY1ILLPorHqWWw8iBAgiMIQyFLqQ+KGgh0L+PR5StaconBsN/Dw/uXj3dXt6cnJ8eHRmf/s5vbm49uXp+PjVJVKhYf0ZLyajFdSSFQAh8WGYLAhBBAro1HVVIqBQTPRqRFUUnIoLZZGiKDhdTQojAgrSIieQoig0zRUqoJMlJPwEhJeTCRJCcRwCj5HKzezaFoKMUclSeQx5CS8kkZV0SgaJiOMQZNTSEoqWR/KCueG6tksE49n5vLVoQIdV5SqlGs5wkix1CwzynVuic4t0Dp4OqfIaJcYbTxlPIEuAyByMA5kc2hsJgXC4WEsNknFG/Foxj3K2WLDXLlpslTnLTF4i3TTpcaZN5GT1fHNmTEOnT4rJr4o2VrpSK92Z1en59TnFuQn29tKaoaae0fbB7qqmuvzyyrT8nNjUmoycusKyiJstbDTi7ZNoJInANcokjYJpS9gnHOoOC8hvDE7q2qgprY9O78pObI2TlsSpfJE6ossmooYVXWCvtIWMdhWfX56fH199fD0+O7Dx+PTQGKSDURgKpVECBXh9GUoY2eQvjXE0o62tKMiu9EJE8FxUxhzH9X8Zmxx9/H15fnt25e372/u7k7OL47OA3dv3/7613/47//H/3V/+/zGk1eZnV6VlV6R7qhMs/dUlMk4HACAsDAhGCFgIQIGImJ4CSHG9mBLF8bciTH9vv+gEoZRUV3BES2hyU3ZjSPNA4ONna3mmIgQHA4HwwCMB2BCCACqtLqOvr5hr3dwfHzI6x3xjg+NDvcP9Q2NDm/tbC1trnvnF+qGl4XVa+TWW0yFD52zjnYto1zz6IxlbMZGSMo01tISxEvGMLUAVY0lS4PxNBxERCAYgrA4EAjBgcE4JARAMCCCQRAAg61wpL1dXX+cn7+ZmX5cWPx61/ej/7zBkwPjgvB40GLUX16en19d7x+drW4fLKxur65ub2/ub2/vbe9st7wprUmO77UldifFdibFdiYkpKg0GJAIGQpDsndQ2Vso1xwqyYtKnEY5V9COdXTCPN3UVBLvjuFzcDgMAIBMsYGe0BmSOk3ybBCzF0lZs1TXYPPU0cXdhxP/xb7vcH//4PTo6O4q8PH6cqykJI3LzZWI8iXCXLHAJeQpyXgFjyVhU9UMilsoyuDz0oQ8t5CfKeLnS4UeqTBdxDMz8CoCLENAAxlJCQ11CIQOPt/B5dr43BQ+3x7KzxDwS8LVDiHfJRIU65U5MqGNw0nh82wCrk3ATxUIUvl8O5/vFonTJdJ0qdQlljoE4lShJFUsy1apYtisJAE/XmKIUSdG6eMj9fHRusQ4Q3xceHy0IV4kUEIgHodDmBQim0oEIQjGBifJWN2pio4UcUeKqCNF3J4ibE0UtSYKW5OEbSmS5lR5Vbw2x2hyqLQZekNueERxdEJRVJwnMrogOq7S6qpyZtele0qSXVkR8VkRcU69pSA+qdRqzUotlDkGMfbJINsYKXOWkDmDT5tGxw3jInqiU+pKUrMq7K4am7MlMbomRltokqdrFbk6RUVMWHmsrr+q8CJwdBYIHPvPT88DN/dPX33z4+39s8FkwSNEEicMDMs3FQ56WuZrBjfy2heFjk6UuTUofiw4YYyU1Nu94L+8u7+4vT29uN098m/sH+0enZze3Dx++PLDp+8ubm53D49PzgIXF1cXlxf7G9u9je00Eg0HIABECMHjsQiChSgALwmna4TN7WBEJxjZ/jt+gp2zwfbpIKsXFdtDSKhx13YV1NSK9ZZQZWSoKo4kMmMZCgyRh8LAfLEoLSururGpra9vZHzUO+WdnPaOe0eX15fmNhb7vBPOunG8ZxGu8+Ord4My5lApEyinF+dZo5T4QuzTwdE9QboKjLoQKy/CyTOwAhOOFAqCSAiIR+O5wSwtIIgE+ZFAaHgIiRdKZc21dz2srF7PzZxPTd7Mz321u/PN8WGxOxXCoQh4kESi9A+PHV1er+2fzKzteBc2pmfXFhZW11bXZmYm48L1hbER/Zmubre9Lim+INyo44mDMQCGFxmSOhvk3AyxTQUlDqOTRtC2aVTcJCq8UxlRVpacqhfzEAKExSJkcTw2ph/M3tT1vwrqT+mF27TcFVP5Yu/q5dL+2fbOgW/H5z8+fri9PN1cbU53FZsMGVJBrkzgUQhz5YIsgzovMSZOJUtQSpxSQY6EnyPm54r5hVJRkUKSpxDbhVwLg6whwgo8pKUgSRyWSyRwi/npAq5LyHWI+C6BIEMmzgkPs4l4Lpk416TK1yoyxOI0qThDJsqQiTNl0kyZJFMmyVXICtSqIp3WowrLD1N51Kp8nTpDo4rhMKwyQYoq3GpKTYlOtUbbndFuV4wrLcmVYc0wqY0EAIZxCJvMYpEoAIDhMkgtaZGznpjp/Kgpj3nSY57MM03mmifzLJO5Jm+eeSI/oi89pik5ocma0mK1NqfYmq2pLdbUdoej2WZvSXV3ZuS1pue2ZOUNvKkZb2gebWjqr6puL/A0ZHnc2e0s5yCQ3IO3DQNJPdj4dsDSonf3VpZ1dxXXdxaXdRR62hzWyghdvk7iMevexFlKLYrSSPVUZ8v5uT9weX1ydnVwcu6/uH738au//OM/Tk0t4fGhME2kjc9Z3NnznZ77zgIXt3frRw8RnongqK6glHFM0kBu3+7B+fX+0dny9unU2v785v72wfHhWeD89uns8sYfuDi9uju9fbl6evfy1bff/fzXD198n19UiQVJIEQEIAKEEEGEjGGbsGFloKoJ0DSBhtrf8YN1z4W4ZoPt06ikoeCYZll6a3LVgDijk+YYRZIncAlDuKgOWF8FiuJRIJHOZJdU1YzNza5urB2dHp9fXwSu/AfnJ1snh4tbW/nds4i9F+WcDLIPkdOHtGUzSS1Lye1ruspFQlI/StuEVpeHqAox8sIQWR42LBvkW4LxbDRDg9EW4mK7cfF9cFwXEt0Ca/Kzs2vON7aONtZ9K8vbc7P7s7Mvm1vv9vbs0XFBaCyZKycpErWpZWOr+/M7x8Nz281Da5UdC9Wds33jKwODow2V1UPtzVP9HTM9PeOt7fUlhfVV1RWl5bFppVznYHDcaEjKZHDKaFDCIDZhQJDpjS8erW/sH+/s6mpurayuT0nJ4GozsNG9cPoqq9xHLfQRcg8pBT6G50BcsJbXtz2/ure/te8/Pbm7Ctye+2/Ojo83VwerK9wKuZMX6hZxLVyakITQABwNxCqp+FR+aBqfk8EPzRRyMsQ8K59tohDVRCSMCGsoeCWCM1Lw8RyGTcC1CzkOPsch4CYKuQoiJMWDURx2gkigJMNGBtkpEWXIJBlySbZcmq2QZ8llmXJZtkKRr1KX6HQlOk2RRl2g18YJOTIKQUEladk0HU8SZ0hMMtmsZrs10pUS7bTHOWxRyRqxgo4gMA5gs/lcJhePwyr5rAGPddKTMO2JmMoP93rCvQXmyQLLdEHElCdisiDCWxA7lBXbkRrfkWrrsKd2OBwdDmeny92TntXpSOt0pfXk5E011J+uLF7u7/l3dnybW5vLq8tTS9P9U63N49GZfdyUjphyb07rQkHXUmn7QkvvYl/v1NjghHd4ZGJgoLem5k1yXLZWUh5jbHIlewwKj1HRW1t5cuTzn5+dnAa2fSfbB0c396/f/vTz2cUzTxEfQlGU1rYd+48P/SdbR6cHp+dXD88zew9sWx8qdhiVOCQv9I5vBRY2jkcXDgfndiYXt1e3Dw/PLy9uH89v7s+vby+vHwJ3z4Gnl9t3Hz989+sf//7PP//DPyXZs9FYBAdRIZgCwAQMUQgJnID0DSCuBCXlv+MnyD0d4prDpE4GxfSiIzuBxD6CazzIMY2yr6Bsq6jUGVTyRHDcOBjbg9dmOnKLZhbnVra2D8/PL58er5/ur++v/dc3vkBg9+h4YstvLh0K0uXHVo4Mbvk3/VcHp4EN3/HEpq9qaEOUUI+SZOHNZYDGEyLJCRakhfBtaHEGENOBc8wFO1fQtoWgpOnghOmQ2CFH7fzugX9/b39za2dpbWVtcel0Y+tmb7/cU8hVmCnheXBMEza8Uu9qLenZTqye57sHydZ+clIv19qTXNA7OLKyNDs35x0/3N15fbh+eb57enp6uH88CtyMrp9FlU6iI9pRUf1UW1/x4O6G7+YycH97cXt1GvBtHyzOrQ0NLqaWTRAdk0j2FiZrOyTjAJ3hQ2fsYrKPgIw9eelGx7RvfWvz1Oe79Qdeb++fHx4eH25e767n+npSJEIrjxXLpRqZZC2NrKOTo1hUO5fl4rLdXJabz3LxWSkceiQFH05CTGSCmUYMJyMWCj6eRbNy2al8diqXbeOwErhMAx2vIyMxLHoCl60mQQYqkirkuiXCNJkoUybJkosyZeJMuSRDLs5Rygp16kKtKl8blq1VWTg0MR6QEWEpEVQwQqPCIhP1yYn6lERTapLFlmRKCguV8UiMUAKeAoJcFk/I5LAQSEJF0jX8UU/CpCfKmxs+nmMYyw735lm8BRETHstEQYS3MHY4J67DHtdhT+1w2Ducznans9Pl7k7L6HSltTqcwxVlN7ubz4GTS9/emW/vwn/q953sbB8vL+1PT2129y8OT23uH58dnZ4cnp2cXlwcn/hXVtfm5hc3NndXVzdnpqa7GqvTo4yeKHO93ZoboW/KT58aHDw+Pjnxn/kO/WvbB9NLm4sbR1snN0v7t5LoYozImVAwUDuy2Tl/MLxyPLN9unl8tnxyp88fQemb0VF9SFyXvX7lzcBm3ehW+8T6gHdtdnXPf3V9c/90/fhy9fhyc/d8cft0ent//vDy/OX3P//tn//P//d/+q9fSHReCEQCEDIMIyBEBclaWJAH8gogbtHv+AHS58D0RYzVGxzZHhTdg7HPoe3LKNcqyr2Cdi4FuWbQ9ilUygwqcRxM6HbVDQ9PTc8sbxwELv1392d3txc31ycXV76z8+39g5n17fqh2crOkcD9w8Pz08XV/ZH/cufIv7Z/vLZ31Du+wo/Ix6hzQHMpTpmHZiSieJkY63RIzg46axuVto62L6JtCyjrMiplmZA42ji8v7l1ML+0sbK1d3J07D/1nxwfHR4fzW4cWN8MwjF1ITHtwZZ2OGkk2DqBss+h7Avo5OmgqMFgQ605vX12Yfvm6vrjx7cfPz69e/vy8vz8cP98fXMbuLpYPLzW5/Uyo6p75g5vn15eHh+e75/uru8vzy+PDk+Xl7e7Btfjazbg7M3g3KPggtOQgrPg/OOgHB8q5zjYc04rOc7vPpxbOfAdHAdOzx+v7989v768vLw8P33x8txfU5ksCHWI2G4J185lO/ihGUJuloifKeJlijnZEl62hJsl4mQJORlcdhqb4WYz0jisTD4ni8/JFHAzhLx0PjeDz0kTcDJlghy5KEfMzxbzM6SCLBk/WyrIkYly5OI8hTQ/TJIbJskOk2SHSfM0iiKDukgfVqRVlujU+Rq5SyJy8DmpAk6KRJmsiUnWJyaHW5PMqSkRqakWa5zSHC1QmBlsPZVp5koiuUILnR7NoqareUP5Cd6CGG++xZtv8eZFePMjJwojxzyW0QLzeFHMUF58izW6zZbS4bB3OB0dTmeHy92Vnt7hcjc6HNve0a+fb15vA083gZebq6fry5vA+bn/7GD/dGvTd3x4fH9zcXl+6D/xBfz+u+vb56fX+7vHM//52Wng9Chw6DudmZmtKCoyi6VV6Zkbs5OB88PLwOXlzf3d49Pd09vTi4fx+c2W/sXG0a3S/i2Fuxsf2YIztWBMTUhUq9jRl1KzXDW2WzW2oc7sDtbXBZnag01tWEsnzdonzxpMrZ4q7VzomdnwX9/e3j/ePr+7f/vx4fn99f2L//bp9Ob59u3X3//5n/7t//5//vz3fzVaEoMBAMATEJBEAEkQTINoUSDdhqPafscP5JjA2aeCE4fRUe3BqSO4rGWsawHjWAhyLAQ5ltCOebRrIcixgLZNoBIGOI6Osk7v4Pz65uHJSSBwcB448J/5/Kf7p/71ne2phcWZ5dXH54cPHx5v7+7Ozu/3ji63Ds5Xd07n1rbnVtcLGvpxSkdQWAZRnQbyEnHmBlzhAcrjQ2Vtox2raOsC2rqIdqyiXJuopAVV/nSHd21saW376PT84sJ/cXUUuDw8vTg+vVzZPXPWTBKSukPs3qC0RVTmKipjDeVeDrbPhiRNoKL7MMrS9r75T199+eWn9+/fv74+Pz0+PDzev9w/vFxdX/tOz/tn19oGZh+eXr94//Tu9fnh+fXq9sF/cb17EpjbPK4ZPeYWraMLjtAlF0HF50FFJ0Ge45C805Aif8ibC2LFib1pd3rJf+A7PfOfB/znj7f3X374+NN3P/zh2+9ujw4zNGq3gJMp5mTy2Ok8do6Ymyfm50kFeTJ+nlzgkfOLZLxiCb9QwvMIObkCdq6Ikyfh5Up4uVJBrlyUIxHkS/n5En6RUlQWJi1TiEoUwjKVpEQlKVCKClTSIo28SKMs1iqKNPJCjcKjDSvSq8vCdWXhmuJw1RujpsKoKlIpCuXifJkoQ65y6mLt4Uk2i80aYU+NdLij7BlRNrfanMjhxTFCE3mSFIE4mc1yiTgNKeEj+fFeT8x4vmXMYxn3REwURE4URY4XWsYKzROlsSOe+FZbVEtKYrvd1u60tzkdrQ5nm9vd6nQ2uJ3PZ0f/2z/8+sv3X/z47cdPr48vF4HLk8OL48Prk9Prk7Pnq6u3dzcPlxcP19fPj49vX9998eWnT19/8+HDh52N7e2V7e21vemZlcbmzsy0rPWlpYf728D15cXlzfXtw8Pry7uPn95/9cPh5XNV94yr1qtMHyDH92Mi+1CWHlRUPzp2FB0zgY33CnLn1AVeWnwT1tKEtrSgIjtQsSOoxIngpBFi6qg0cyi9yeu7fAhc3wZuH64e3t48vFzePvqvHo8vH8/u3r98+vnXv//Lz3/9p0RrRggOgBA8DJIREI8gRCzExVPCFOrk3+tvES2oiC60pRMd0RmcPo/JXwvJXAx2zqFTZ1GOGXT6LNazihRtBrkmUEmDUGxHcuVo6+TSyvbuwdHR2v7h2u7eru9g/+hwaX1tYnZ2fWfz9e398+vdxc3V3ol/bed0ffd0Zcc3vrgyMrvQPOhlaZMMtpKSxv6shnFq/lxQqQ/t2UG5V9ApC6jEWVTKPNq1GuxaR6UuEVMHC7qXJte2D06PT87PTs/OTs4ujs8CuwfH08v7NYNr7NQObJoXLtrE5K6g3XPo1MlgmzcoaQxl6YHDqueXTr779usvP71/eX29vb+7uLt+fHz86quv373/4uToZHd37+z84tuvP/38w9fvX5+vbx4CFzcn5+frhydDq357h49Ytgc23QS9OUcXnqLyfaj8A2zxEafvLbPnA1hwmFK3PrN0eLR/cnFyHjg+fbq5+8N33/3bv/7v//SPf/vy6ak8Ji5NwMkUczMFnCwBJ0/GL1IIi5Wi4jBxkVJYohSUKwSVSlGlUlQu5ZdJeWVyQZlCUKIUlagkxWppkVJUohCVKUWVKkmtRlqjElepRXUaaY1GXq6RlWll5TpFhUFVaVS/MagqDOoyg7rcqKky6ast+jcWba1FW2NSVWgUVSp5eZgkP0yVqY9OMyU6LVZnhN0d6ciIdmbFOtyGyGSeIIEVmiyQ2sSS5FCmg8+sjVWP58ZP5sdM5EWM5ltGPeYxj2nMYxkrMI8XmSfLYsaKEtrtsa3WpA57aqfT0e50tDmd7W53q9PZ5HY+nfp+/eb9z5/e/u3Hr396//zu4uxyd/vSt317tPt4evj9x9efv/v66/fvvnx+fL69uru5enn78v2P3/3lr3862NufHp+aHJ3q7ByuqGodHp26ubm+v7q6ubwKXFxdXN3ePN6/+/Kr737647e//LVndlflbCHHtGGjuoOiOkISekHrJGCfx6atBqethqQthCQPoY2NaFMLKqoTnTAQbJ0Itk+hXPNo1zLONm6umFs+fT0M3B6fXx0Hbs8urwPXd4Gb55PLp8PA0/n9x/ff/vL6xQ8GUzwWB8IwAYLJIEKCCGRWqDAvr7i3r/f3/Bhqg3UNaE0t2tgenLYcnLmAck2hrJOoZC/KOoZ2TGAyZrEZs2jrCCquD2epN3u6awanxmZnZ5aWJhaWvHMLs4uLs/OzE96J0fHxre2t65vA1XXAd3K4srWzuLq7tn6wuLY5ODXTNzHdNTjsqaiemF1ZWt9snN4meuZQ+TtBGSto6zQqfhQVPx6UMoO2L6BTl1HJk0hSd27b4uTqlu/k2Hfk9x0envj9Z5fnW76j/qn1wuYxjq01JGUIyl7GZS2F2CfRCQPYxMGQuAGUtp5hqPSd3n769PHDx5e7+zv/+cXJeeDp8fGbbz69vLwe7x3sbW2e+f0/fvPVX/7w/Yd3b8/PL09PTk5O/AubRx2zx5aaLbjimNh1D1afheQfobP20fl7xOpzQf8rpf4B69py1y7PzWxtLWztr+74NvcCx/4vXt/+6ac//PzDDx/v7moTEnJE/BwZP1csyBPyiuWCcpW4TCUqV4sr1JI3KnGlSlStEtWoRNVKYU2YqFYtqVFLarTyap28Ri+v1sqqwsS1KnGzTt6skzVqxI1aabtO2aoNq9Mpq/XKOn1YvUlVb9HUWTQ1Zk21SVNr1jVEGhujjA1RxpZIY6NFXa1V1KqlNWppqUrr0UfnmhKzLbYsiyM7wpEV7cyOc2YYI+18kT2U75KEuSTyVC7HyWMV64UjmTETOdHe3OiJvKiJ/Eivx+L1WLwe82SReaYsxluU2OmMbbMldzrtXW5Hh8vV4XZ3pKe3uVyNDvvR1Pjz8d7Dwdbj7sbV2tLp/PThlPd4buJkYeJic+W7D4+//vTNn3/9w49ff3x7e3Nzfv76+PjnX37+5ccfjnb3hnv7u1rbqyubCwtrZ2eW7q4vnm6u7q6vAxeXZ/6L86urx7fvf/3zf/n7v/zrwt6tOKkNZ2oB469STYkAACAASURBVPqItl7EPYh1DgWlDKBt46i0WUzBFi59CWXsRBlb0bE9QUnDQdbRENsY2j6Nci4G22c46eMdS9dbpze+k6vTi7vLu9u755fH1y9unj74/I/+m9d3X/88u7RHpXIhkADDRBAhQXgKCBFKy0q9E9PDo+O/4wetfhOiKA1RlKA0dSH2qSDrMDqmDxXZi4rqQUf3oKP60FH96KgeVERnsKUdbyqOzKkrbelvGxjqGRkfGJsYHB0fGhkZHOjr6+3u7+9bXlrY29vZ2N6aWVodnlwaGF8YHFvoH5nrGvL2DY+MDg9OeEfml+an5uZKBqYJ7mG0YxmVPI2KGUJF9KMiBtDRo6g4LyphFhU1yEpsLWzxjs0srm3srm3srm7ubO4dbO/uzy+udg5OpJd2Eo0VIRHtwXF9QXGD6JgedERbkLkFbWxCqSoo2tx139Hbdy/XNxfHhwfb2ztbW7u+Pd/R0cH+3s722uri3NTeztrdzfnj3WXA79/e2ttY317b2B+d224Y3TSUrwXl7gaX+ELydoNdG2j7Gtq9g8k+CM7cC3Lu0mzTNa1zM0Ozi2PzK5MLGwure+tbZ76jh8DVh4fH+/3dCrOpQCLKlwk9EmGRRFiuEFVpxFVaSbVWWquX1WhltVpprVZSr5PWaSR1akmDTtqgk9UZ5HUGWZ1BUW9UNhjkTXp5m1HZalA06WVNenmHUdUZrm02aRvCNc0WbUuUrjVa2xqja48ztseb2uPCO+JMHbHhHTHmzihTW4S2TitvUMsbtfJqtbbMEFNiSSqOTC2MdBZGOj3Rzvw4d44xOl0ozeCJchS6HKU2TSDMEHArTLKRzFhvbuxkXuxkbvRkTuR0XuSUJ3K6IHK2OGqhImG21NqXntCRmtzlcnanuTvdrg63uzM9vTMtrcmeOt9Ydzk3fTI5vj/Svz/Qt9vXvdXbvd3dud7dvjsy/Hy4+z5w8tXdzdvL08vD3ePtjcDB3rub67eXV0crGz11jXXFJWX55TkZhdMT03eX57fX55eXAb//7OjQf+g/v3p4/ua7n779/g+rB/da9wBaVwvGd+vqd+V128Q8b0hqHzppKNg9R648oRTvB5m7UdqmoMjO4IR+dPJgcNJwcPI42jYZbBuDkno0mV2Di/unlw/X9893T0/P7959/Pq7r3/49fHd94H7t3sn1wZTIhaAIZgMQmQIgWGYQMBTh4ZGh4fHB4d+zw9K4QmS5gWLctEiDy6qLTiuF2XuQBlaUMZWlLEVbWxDm9pQxmaUrj5YXcE1Z1gzsouqG+o7B7q6h/r6B/r6e3u6OrvaWtpbGpsba7s6W+fnZ8enpvqGx7v6Rtp7htu7h9u6h9t7hrr7B+trGwd7Orzj/X2DA/mN3Uxba3DsGDp6EGXqRhu60foutLETZe4PihwFTc361KrSmra+wdFx7+Tk5MzM7Pzs3MLM1MzI8FhTe58uLjc41IpRV6F1DWh9I1pfj9bUBCnfoGUlKEE2UZgwPjF7d3Pl8x1srK3Oz8/NzM7Ozc6tzM+vz80sjI30NTcuT02c7O8cbG9vrq3PzS54J+dGJ+b6h6caeqYiKuYw9mWUfQVlXQhKmEUnzKKSl1HWZZR1Cxu/ootrHajtnOvuX+gbXRuZ3Jyc219YOd3YufIdvb24XGpuyFNICmWSYomwSCoslosqVNJqnazOKK83yhvD5Y0GWaNe3miQNxvlzXp5k07ebFS2mMKaTIoGo7zRqGwJV7WbVF1mdbdJ1REe1mYMazYoWo3KDpOmw6xtN2vbI3UdsYauWH13nL4vwTSQZOlPtPQnWnrjLT1xkT0x5g6ztkEjbdIpWvTqBp222hRbGZVUHm0tjbaXRjlKo12lMa5iU1yBXOWRSIp1hkKNMVciyxPzq02K0Yz4qdz4qbyY6byombzI6fyo6YKo6YLoueLY5Yrk2aKk/rS4XkdSn8vRl+bqdbt6nM4+t6s/zd3lcAzl5e12dRwN9e/2dm12tG62t6y1Nq601C811c431pxOjd+urwSWF4/mpvanxnenJnzzs0eL86fLS5ujY61FxVXZOSXpWRlWR2dTa+D4OHBy6D8+ONzf3dra2tzZ8x2dBi5v/OdXU8sHYcl1IfJSjKmO4RpgpA0TbL0hMe2oiHZM/BjoXMbaZlCGNrSyLkTfHBzVgYruRsV0oeN6guOGguMGMNEdgDp3aPXg7vXdw9PLw8vb5w9ffPHNd9/9/Jc//uN/e/74TXxyZlAICcATQDwRREgwQoAgApMROtg/1NfTP9A3+Hv/VJAeJMgK4boBVgxOasNGNqLNrUG6ZrSmGaVpQmkbg/T1QaqqIFk5JHJxRZpYc3hudk59Y1NnW0dXR1tXW0t3Q2NHXW1L1RtrdKReLuvv6JgaGxvo6+nu7Ozq6Orq7O7u6u3p7c3OK5CIVDXllQOdLa31tYXFZQZbOWRuQps60dpWtLIpSNEUomoO/v8Zee+vOLK0z1NV1f2aru6uruqqUsmXBEh4hPceEiuDEyAQICThrTySEEYgEB6EhCd9RkSG9z4dMkjV3W+/7+zrdt+ZM7Mzu3tmz9ndc+Yv2B8iEyOp6517vhXn5r0RkXGU9xPf5z73UiGdfxV8zS+xOq/wUm1VTXd3+72+2/33Hw4+7B989Gig79Gdm3d1BaVffhvy2e/iPz96/hf+1V8E1Bw4XXvA//Lnpy59fvzirw6nR0ZmNtXUbCzMrj5fmB0fH3/yZGRwcHxwcPrx4+m+vsdNze3lFbdqr6xMTKxMz8yOPRsZePKob+De3f6bvX09HTfLa3u/T7lzIGXkQPLQgcT+zxIGDySNHkib+Cx9/EhcT35EQWta2viNppneu7N3Hiw+GFwdfmqZmCFfrugHhxvioi75n6gJOFXrd+Ky3/HL/sfrA09eCzvddDawNTKoLTKo7Wxga8SZtrOBHZGB7WfPtJ8N7IgK6YoJ7YoJ7ogOaosO7IwJ6o4J6ok+0xt1pjvqdGfU6c6zp7siA3uiQ3piQntiwnrjw28mR95OibyTEnknJep2ctTt5Kh7abH30uLupsTeSYrujQ1rDw9ojzjTERHcEh52IzrhWkJaQ1JWQ1JOXWLulYScusTcqsjEcv8z5X6nyoODy4PDyvwDKvxPXI8O6StIHS7JeFKS+qQ0aaQ8eaQiZeRS4pOKhNHKxPHq1OGK9HuFaXfzsvsKdA8K8voK8u/n5/cV5PcV5N/Ny79bVDx46dLU9WsLra1zbS0zLU2TN66NNdQPXa7sKysZu3bVONS/OfRo+dG9xQd3Fx/ce/n4wcuBh0sDD4dam5svnLtaVFity0kPD8+JjXvxbHxtYebl3MTC1OT0s2czzybmp6dfLCzMz73ouffku9N5nx8p/CKg7LPT5Z8FVH52pvpAUMNnwU0HQtoOnO39LOLWgYCWA371B4LrPou8diCq6UDE9c8iWz6L6f0s5tbnwY3x57sNKIHgFILRCEnbSRajBV51v/+Hf/rn//Rfr17t/psvvv7N33715a9+87dffvmrL7/821/96ne/+11vb3dXZ0dv1wf7D76O++Lr6L/+OuTr74789tDhLwNSfhV++ZdhdZ+H1B4IvHLAv+bAqbJfHM//1dH03x8O8TtyKOLoDwmBgecz06+Vl7RUV7VUX75Rfqm6oCA1LMzv998e+fVvE4JC265cudPacrul5WZza29za9vVxvN5uYd/+OE3v/omMjiituR83cXiktzMuJikL39M/dyv5MDJqgMnqg4cq/zsSPnfnDgfHFOSl12cn5p2LiW97uKF3uuNDzpaH3R33O3oaqlrTE9M/f03P3z5m0N/8xu/L3575hffxnxxMPvAd4WffZf3xXcpXx6O9TsRlhYcrAv1v3FON/3g7vxQ/0z/g8m+O5N3b452NN+qKG1ITzkfFpx27HDzucK5R/efDz6efPho+M69B1297fXXq3QFxRGJ4cFFv45rOxD/4EDsg8+i+z+PHfoiceDbmBvxQWkX/fwunDhWExrZd7Fssrll8ebN9b4+w8OH09cbG6OjK0+dvHzqRO2pk9Unj1/68UjlyWP1Z/yuh5xuDjvTGhHYFh7YGna6Nex0e0RQR0Rge/iZjrNBXZGhXZGh3dGhPTGhXdGh3dFhPdEhN6ODb8eE3owO7o4M6oo80x0VeDM27FZ8xK34s3eSou6mRN9Pi+1Lj+9LT7ifFn8/Lb4vI+FBZuKDjIS+1NjbCWe7o4K7IkO7IyM6Is+2xiS2JmY0p+Q0p+huJOU1JuoaE3V10Sm1gWHVp09Xh4ZdiYiuDQqtDTzTER85WJj5tCT76cW0pyUpY6UpY2WpTysSn1YkjFUmPqtOGa3IeFSYfi83+15B1r2CnLuFuXcKcu8V5d0tyr+dr7uTn9dXVHivIL+vuPBRyfm+88V3CvJu5uX35uX35Ou6C3Ie11x6ead76f7Nl3d6XtzpWbzbu3j35mhzY2tRXmNOZkN2xvmYszGHD4V+/13DhXNLEyPPn43MPHkyOfxkenh45smT6afjT0cmc4tqP/8m7sC36Z8dyv78aPEXP5Z97lf2RcClz/0qD5ysOXCq9pcnq3557OLnJ8oOBFR+FlzzWUjd56drPj9z5UB40+ch1//q2Pnq6w/tOIaTBMXyGEOCOAphOMVLb/709//9//sfPKsGHPE7/JuvDv/2dwe/+t3Br373/W+/+vbL3zTX1/e2tHZdb9rHT0REWGRIUFTImdiz/olRJxNiQs4mppxO0p2M0x0Jyzl4Jv1QQMLJM+FhwQExET9mJQQUJwWfTw47lxx8KSO0Pj++oSCpJifmXPyZrNAjOeHHc8N/TD9z+FzMmRvnMnqqi3qqi9sq8qty47PPnswIP54Z6Z8Rcao0PeJKfkJ1brQu7kxM2JmQsJiTIWlHQzIOB6X9GJgUG5d0QZd6MSOmOCn8XFJkWUrctXNZ3ZcLemuK2isKytJjUkN/TI04lRIRkBh2Jjb0TGRYSFhoVHBQXEhgbFRIZHpMZHHC2UvJITWpwdWp4S0Xsx7duPSkpWbwRuXDhotdpVm1aRHVSSGVCUFlMadLovzazqU9brw01Fz38FpN1+WS2vzM0pTYqsTIC7ExkTG6g9F1v42+8WVU06+jGo5ElyWdzb4YEV1+NrA84nRleGBDXMTt4pwntaXjjZV9pXl1Uacvh5y4EnKqJvDElZCT1UHHK0OOV4f92Bh9uiXmTHtcYEfcmY6YgNYov7Yo/87YwK64oM7YwK7Y4O64kK7Y4O7Y4N6EkN6E8N748N640JvxIbfiQ3rjQrpjgrqiT3dFn+6ODeqJC+6ND7mTHHE3LfJOavTdtNh76XF3NaXF3kuPu5cWdzcl+lbC2Y7I4I6zIR2RYe2REa2xCc3xKU0J6U1J2U1JOU1JudeTsq/GJNQFh14JCqw/G3H1bGR9cEhdyOmW6KDHBcmjFzLHStLHSlPGy1LGy1PGKpLHK5MnL6dN12WOV2b2F6Y9yMvqy896WJjTV5BzvzC3ryjvfnH+vaLcvuK8oZJzT0rPDZ4veJifcz8n805W+u3szLt5uX1FeXcKcrpzMh6WnBu7cnniau3UtbrxhtpH5RevJcdfjgqvjY2qS0o4FxIU99230d9+E/Htt5dzs4e722f67s486Jt50Df18OHAzbvl56sOHwv766+D/uqb0L/5Nuqvv8/85aHCL44WfXH83BfHLn5+uPyXR4p+fSTxm8ORvz6S9osTxZ/7lR3wq/7i1OXPT1UeCKj4m1PFv/k2quZKM4zCdhSBSQJEUQtgtwAgTDCy+80//et/fOPeTjsbG/j7b0O/+yH424NB3x4M/Pbgmd9/lxsV211bf7vh2j5+ZsfrF57emH/aPPmkcXLwyuzjK08f1Qw8qB64V/nodtX93sr7t6oe3akevlP15P6l0UfVz/prpgZrp4ZqpocqZ4aqZgeq5x5fmhu4NDdYOTdQOff40tzjS3MPK+ceVM0/qp59VDXbf3nuce38wJWFgZrZ/pq5gfqFwfr5oaszw9dnhq7NDjRM9V8dfXh98EHj4MPG4UdXRx9fGe2/Mt5fN/24dvpxw9TjxpmBmrlHtbMPLs8+qpp5WDPTXz/5sH7ifv34vbqx+3WjD+tHHtY9eXhltK9u/F79xJ26ybt1k3210w+uTN+rn7hbM36vcupu1eTtqmd3Lk3eq568Vz1xr3rifvXEvaqpW5eedZWOdZU+7bk00nNpqPvScHfVSG/VYE/5o7bSzobiuuqSyvKKixWlFyrP11cWdFUV3a69+LCpdLDjwljrhfHmi2OtJVPdlyZ7Lk10lz9rLxlvPf+0+dxYU/HTpuKRpqInzcVPms+NNJ8fbb3wtP3iaOu50ZZzI83FI83nRpvPjbacH225MNp84WnzxfGWkvGWkrHmC2NNFyZaLj5rOT/WVDTeXDzeXDx2o3j8+rmxxqInDYVP6gtHrxaNNRaPXSt+2lg4erVg9Grh6NXCkYaCkav5o1cLRusLnlzJG67NHazOGajKGajM7b+U+7iy8GFlcV/l+YdVJf2Xyx9fKX9UU9p3qejOucxbRWm3z2fcLEq7lZ/cm5/QWxD3sCRttCZv8mrRREPeeH3Os4bcZ1dznzXqJq8XzLaem7xePFCZ87hMN1BeMFBe0F+a319a0F9W+Ki8sL+84En1hamG8qm60onLF8YvnRstKxwpLRguyR+8qHt8QTdYUjBUWjRUUtR/vqCvWHe/OPdOQXZ3VkpbWkJzSuy1pJiribG1sZEXgwJ0p46nHzuccOhgcVhwS37O7YrS25UVzcVFeZHRft8dO/L74999e+L3Xx/7+qsTv/r1mV/+JvTAr0MP/CbqwFeJB34b9/lXwb/6+tB3v//uux/8vjoS+4vvUw98m3Hg26xfHMr69cnsH07EHfzmeEJMgs0KgjBmtIEbBnBjE9gwGIw2CCEFz9Y2gzCx/sH+v/396a++8//dN6d++7uTv/36xK+/+uGvfhXjd7pSV7CPHwBcgICXoO2FxTZjsk7ajHNWw5RVPwbqx0DDmNUwZjY9M5unLaZZwDgLGmdtxmmr8ZnNPGWzPAPMzwDzBGAet5nGbKZxm2kMMD+1GUcBwxhofAaZJiDTJGiaBM1TdsuU3TINWedgYAED5zFoCYY2UHAFA15g4CIKLqDgAgLO28FZEJgDbIugdRq0jAHGCatpwmoaBfTPbPoJi2EMME4AhhnQMA8ZF+2mF4j1BQy8sAOLkG0Rsjy3mxftpgXYuACZFyDjgn1jAdRP24zPIMM0tDkNGaZA/bR1c8qqn7LqJ6wbz8D1Z+DaGLA2DqxPWDe8AtbHLGtPDWsTKytDq88HNuafrC482Xw+vLEwtPp8eHNxWL/0ZHN52PRiyLQ4pF8cMiwM6RcGN+cHNucHNp8/3lh4tDn/0DD30LDwaPN5//p8/9rsw5WZR6uzD1dmHqzNPtiYe7Q++3Bt5sHqzIOVqb6Vqb61qYerE31Lz+4tP7u3Pv1QP9u/OfdwfbZvfeb++mzf2vT9tbl+/eKQaXnUuvrMsjJuXnpqfvHE/Pyxfu7h2uSd5bGby+M3l8d7l8d7l8d6l5/2LD7pXBhsXxzuXBzuWhzufjnc+3Lk5sund16O3Hk+1Lsw1DM72Dn9uHm+v3n+cfPcQPPzx82Lj5ueDzQtDNx4PtC8+rTLMHlLP9m7/qxzbax9/Vnn5mTvxtStzelbG5M96+Nda0+71se618a618a618e618d6Vp92rY52rI12rI+0b4506Ec6DKNd68Mdq8PtK09al580Lw3fWBlqWnvSsv6kdW2wZaW/beVh28qj9uUHrS/uNT2/d2P+zo35W9dmb12d6L4y0lY13Fr1pK12tK1mrLNmvLturLt+qO1y342yW43l7fWlLbUXm6uKr5XlX7mYf+l8dklhZnGeLl+Xm5+dqctKLshNuJiTVKJLL8rLTcvISUjJTkzJSk/P0mXrinPSz2Ul5CZGT4+NEBhpttg2DOZ1vXnVsLlhsgEwqciO9ReLxanxRYnhhfHhBXGh+XGhudHB2ZFBmRFBqSEBBfFn9/HDCBTHUTxHMDxK8xjDEByLMhzMcijLYjyPCyIlSLQoMZLISCIvSqwoUZLEihKtyIwicbLMSTIrKZyssIrCqgqjKqyqcA6FVxVeVThV4VWVUxReUSXFKTkdnNMhOpxOlyo5FVlxKIpLlp2q4lJUl+hwyqpDVp286hRVh+R0im6X7HLLDrfsdMsut+x2KW6n6nYqLpfsdipup8PtcrldbqfT5XQ5nC6Hy6k6narL6dxyuDxu1eWRPG6Hx+3weFSPx+nxOD1bzlcex2uP+tqjvvIor7fUrS3Vs6W4PZLHI7k8qsfl8DhVt0NwyYJTFZwO0aNILpfodAtut+DxiB6P4HJLLo/k9kgel/zKJXucotspul2S2624ncorp/raqb5yObZcji3tbk7Z45S3HNIrp/LKKb9ySltO8ZVLeuWSXzlljyq6Zc4p0A6Rc4icU+YdCu9QOKfMuWTeJQtuVfK41Fdu12uP6+2W+43H9crj3nK73E7VqYhORVBlThVZVWRknmIpjKVQgSVFlhJZUqIxkcFFFhcolCNgDrczGEggVhK24nYzChpwQI9b9ThgQMFNHDaxBMiSIEsAFGbBEQOFmGnMSmI2ErOSmJnGTDRmoFA9gxkZ3MTgJgYzUsgmhWzi9nUUWMGAFQxcRcE1O7gKAcuw7SVse4kALxDLAmyeQ4wziGEaNs8iPsHmGbtpBjJOwYZJu2HCbpqwmyYh4xSkn4Y2p4DNCWBj0rr6zLb2FFgbta0/Na0+MS4PmZcGLEsDpqWBzRcPNhb61ucfr831rc3cX517uPL84erCg5X5ey9n77yYvrM4eff55M2Fp10zQx0Tj5vG+q+NP2oaG+gxG1ZRBLKCVoPVqrdYzSCMEQzLkMb1BdPKiGV9yLo2aF0dsK4M2lYGrcuDtpURYHUEXHuyjx+aRVgO5ViUZTCGwRkaZxicYXGGJWiWYDia5SiWozie5ASKFRhWoDmR5gSGExleZASREURWEFlRYgWJE0VOEDlB5ESR3y9BFAVR5EWJFyVeknlJ5iWJk2RBlEVeEQVFFhVZVkRZFmRZlBVJliVFkRRFUlRRVSXVITmckuqQFEVUVEFWBVnlFUVQZEmVFVVRZVmRZVlRJUWVFV9RVVl1yKqqqKqiOhSHQ3U4VIdDcTgUl1P1SXY6JIcqqg5BdYqqU1JVSVVFpyKqiqjIgioLTkVwKLyi8KoqOByi0yk5XLLTpbhcDrdXqsulul0Oj8vtcXk8LrfH5fK4nW6X0+V0OJ1Op8Ppdrg8TueW07HldHhcqtvt8LidHrfT7XK43U6Py+F2ylsuh9vpVFWn0+nyuLe2PFuvPK9fb7167Xn1+tXrN6/evnn19s2bt2/evHn1avvNm+137969e//u/fvt9++2f3r37v32u+23b9++ef1u++37d2/fbb/Zfvt6+82b7bdvtrdfv9t+9W771ft3r99tv95+83r77Zu3b16/ef3q7es326/fvnuz/e7t9vbb7e0329rlP71/++b11uutV69feba2XFtbHo9H+8/l2XJteVxbbs+We2vLteV2ujwul8fl8jhdbqfT5XA4nU6ny+lyOV2q6pBlpyy7FNmlSG5ZdKuS0yGpiqAqvKoIiswrMq9IrCIxskSLIi2JvCwLkiSKosALnMBzHMOwFMXSBEthNInSJEziEIGBKGLFUABDbAhstdvNEGSy200QZITsBjukh4AN0LYOWdcBy5rVuGwxvDTpFw0bC0b9c7NxGUFsksSzPI8SFIxTFCcoDqcsSxxLiAIu8ojA2XkG4miQJQEGtzKEjSUAlgT3+w+LMizGcRjLEiyLMyyhieUplqcZjmY4muNpjic5nuIEekfCLj87YgWB84kVRe4j8aLXwXySeVEWRFnSJMuiLPGyzEuyIEmCJGksiaoiqKqoqIKiSIoiygovyZys8IrCK7KgyJIsyV7eVFFWBVmWZO1usqgoGk6yqnqlqLKiSA5VdjoUh6o4VMmhig5VdDgE1SGoDlFRRFURHaqkKqIii4osOiTRKQmqr93hkBxO2eG9XHGoiqrIqiI7HYrL4XA5HC6H6nSqToeiyaHKDlVxqg6X6nApikuVnars8EmRRVHgOZZmaOrlC31D462rN/qaWh939Y7cuT9x98H0w/6Z/oHZ/sdzj/pnH/bPPhqYezQ492hwYWB44fHwwuDI86fPlidn1qdm9bMLxrnnprkF/fyCYWHRtPjS8nLZtrwKrW7A63r72ga4tgmt69FNA2I0I2YbarZhZhtuBkgLQFoA2mxlNvTEyxVkfhF4NrU5/9wkyq/drzwOp9PhdDldbofD5XB4HE6P0+lye98UrzyuLe1F4XK63C6X2+Vyu91ut8crl9vtcmm9Lu1F4nQ4HIqqyIoiqaqsvc6cDsXpkB2qrKqq6nCoqleK4lIUl6K6FMWpyKoiq5Iki6IoipIgirwocLzA8zzH8wzL0gxDszRNUzRN0jRO0yRFMzTFUiRLUyzDsBzLCTwnS7zb7Xj79s329rvtdz+93X7/6s27d3/88/s//vn9H/70/qeftt9vv9l+9erNK/erV66tV063R3W6VYdTdbpUp3s/PxzGsDjLESxHsDzJciTjlZcflmdYnuYFmhcoXqB3JAi0INC8SGvw8ALNCwzPawixgsjs40RiRclL0V7kRJEXJUGQREESBVGQREGWeFnmJJmTZN7Lj6x5kago2kfNo3hZ5hWZ9/qVFxVBUQVF0Xp32iVZlmVZcxXZ62mKpCqSQ5W1o0OVNSpUh6QosleyrCqyKsuqLCuSpEqSIkuqLKuKrMjec7SbK7KiSLIiS6qifYukqpIGhiZZEmRJkCVREkRJEEWBF3iW5xiWoUgSxxAUAkCL2WTQGy9VdYREXohJqY9NbYxN8jLwHgAAIABJREFUqY9Lq49Jq49Na4hNa4hOqY9Mro9Mqo9Kro9MuRKVXBedfCUqqTYqsTY6qS4muS46SdOVmKQrccl1cUlX4pLr4lMaElIbEtIaEtMbktOvJmVcTUy/mpjWkJJ1NTW7MTW7MSW7MTmrMTGzMTHrWkL2jej0axHJ10Pir56JuhwUe7mmaXTdQtGCgxNFnhdEQZZEp6y4VK+XO52qy+lwOx0up8PldGryFofD4XQ5NXA0aDQ2HA5ViwgUVVYUWdGiA1V7xymqqsjaDyZJkiRLkkOSHNo/vyQpkqjwgsRyAsuLO0ea5WmGpyiOpFiSZiiaoSiaokiKpiiaphiGZliW43iBlyRRVRWnw+V2b3k8r16/fvP+3U8//eGPDqf71fZP23/487s//v32T3/3avsPnrfv3K/fujyvna4t1elRHB5ZccmqS3Y49vPDE4wGD0dyPMXxJMNRDEcxHMnyGjw7/HxKPM0LjO8jw/OswHOCyHrx2MuPBo/0KcsSBV4UBFGQRF6SOMlrTaxmQZL3H3JnFAqy5DN9md9HlML7TOkDtKS9jiTLoqpIqiIpvoqqyJot7YZ+kqyIshYMqrKiSLIsyYomLboUZUmSRFGSJEkSRVmUZFGQZUGRRUnkZUmQRF7S3o88w7E0y1AMTTMUTZEUiREYgsB2CASsFrPZZDAa9UbDxubyy5XzJY3xqZVZBa2ZBe1Z+a2ZBc3pBU2Zea2ZutYMXWtmXntmXkeGrj1d15Ka15ya25yma03La0vTtafmtqXmtqbo2lJ0rSm6tuSc1uSclpTsluSs5qTsluTs5uTs5pTs5uTsluSc5sTspsSs5sSs5sTs5qTsloTslris1tis1pjslujM1ujMjuiMzqj09ojUG2diazLz2x4MLNpgkmY4kmBpimNZnhckQZRFURZFWZIUWVZlxaGqTlV1KYpDUVRVVVVV8bmI6o2mfeBo9Cj7iyxrjars/akkUZJEWRYlLTyRRcn78uE4nuU4luNYjmdY3xyD1sSSNE3RNE0zDM3QDMOwHMcLgiCKkqj9YqKoiKKsKIrb7X7z5pXH41IUWVUdnq03b7Z/evv+T1vbf3C9fu/aeut2v3I6PA6H26G6FMUpyw5Z2c8PzWr8kDtiOJLhKZanWJ7SXIjjqR19hBDD8yzPM5/k51OocILACgLrO0fzK17jR5Q4SWIl0etXPn68g9T30Ts0JYmTJN7b4rUsTpI5WeZkSZMg71yy93JJm22Jmr8psqTIPjY0r5JlWZJkUZIlSZa8dUnQIJG8HsILgiZBEHhe5AWB5wSe1YyF5xiOpTVsaIqgCRzHMAxFYRgGAMBmtVjMJpNRbzLoDXq9fmNzY219bWXl+cILXWH92YSKlLzmtPzWtPyW9PzWtPzWNF1zmq4pNbclVdeSpmtJ07Wm6lpSdS2puS0pua0pOa1purY0XXtaXntqXntqXkdKXnuqrj1F156S25Gc25GU25qY3ZyY2ZKY2ZKY2ZaU05aoa03MbUvMbUvVtafoOpJ0HYm6zkRdZ4KuMyGnOz6nJy6nOzarOzarIyazNSq5MTalvurKg2dTBjvCkxRDkCRJsTTDs6zAcTzHCwIvCYIiiIooKpKoaF4hyz7vl70tiux9X8nyJ6SdI3oli5IiSpIgCbzI8yLPiwIvCryvcL7CsizDet9PFMNQDEMxNM0yDMOwDMuyAsdKHCdxnMiyIk1xOE6iGEZRlCDwmoGKIq8oksftfv36zdvt99s//endH/+89fa9w/Pa4XLLDqfsdEqqKqqqoKjCB/zsTnj2IMR54SEZjmT3wPMxPxxPcxzL8+weltif4+dDsYLACgLHi5wg8vv5YbX5kvbS2Tv6RZEXRc53giBJ/F5+FIlX9jiV9CntdMne6ZMki5IiyYqk+IxKkkXRC6ooaMCIvCBwvCae5TRxDMszHM+yvPYjMiTLUAxNkiRGEjiOYigMoyAE2gCrxWqxWEwmk8moNxk3Dfp1/eb65sba+ura6vLKysuXc7OLWbprQVEVCdlNyTktSdlNiZnNiVltSbktSbnNSTktSTmtSTmtibmtCbktSbltybr2pJz2hJz2xNz2pLzOlPyulLyuJF1nUm5HUl5nUl5Xoq4rQdcVr2uLy26Lz2xPyGhPyO6Iz26Py2mLy2lP1HUk67qSdZ2JuR0Jus5EXVeCride1xOn647N7YjN7YzN6YzJbo/NbI1Nb4tMbkrMbLna9GRxCcRJgaR5kmRJiqUohqYZhhEYTmJZiWclgZMEQRRFbZYiCJIoiLIgeJ1KklRZUnePXnJUWVJFSRFEWXM27RJekHhR4EWeE3hOEHhe0EjiOJHlhB0xHM8wHE2zFM1SDEOzDMOyGl0Mx9EsS1I0ThAIgkKQHQAACAJxHOc4TpZlRVEkSVQU1e3eev1m+/0f//yHP/+Hv//Hf/mHf/rXre2fJKdHdHgE1cUrLk5xatrvPwz+SYR2JkJ7odpBaA9RNMcxHMfwPLvDD88zgkj7JkXeCZIgsL5e1jdN4gTBd5WoIcQKIiOKrLgfs4+yebwocaLIihLvTeuJnChxksRJMq9IvCLueNSuZYm+j6KXCt7HktdYtOBOEkVJECVekHheFDivOG4HG45htSNHsyzNsDTji7hJisRJHCNxDMcQBIbsIATaQKvZCpgsFqPFbDIbTSaT0Wgy6o2GDYN+bXNjZWNteW1lefnlixfPn89MP0/RNRwPKz2b3hiXez0mszE640ZMZktMZktsVktsVltcVntsdltMVmtMVmtcdntcdmdsVkdMZkdMVkdsTmd8bkd8bntCbkd8TkdcTntcbkd8bmd8bme8riM+tyM+pzM+uzM+pysupzMupzMutzsutzs+tzshtzshtzs+tzsupyc+pzchtzc+pzs+pyM+tzM+pys+uzsupyc2pysmu/tsWltE4vXMvI6O3smldRAjBJJicZzAcZogWZLiKJqnGYFmeIblWY7XpvUsL7C8qP3AvCgLoiSKkihKwp4I0AeMxPvE8RLHyxwv8YLI8V7xnMRxEsdKLCexWv7XK4lhBYbhGIZjWJ5hOYblGIanGRanSBjHQRixAqDZYjNbbBarFQRBDMMYhpMkRVEcsqw6VOfW1pvXb969/elP7//0D//wz//rv/2X//aP//pvqnNLVt2i7BRkByernKTwkrqPH5LG9iK0QxHDEZr2ZBQ0OyK9uTieYnmS5SmW9SLE8bv88CLNi5+M9D7U7lWCpo89ah9CHzd6P+5Jmkt7JPqOH0gQOJHnNVfZK0EQBF4QOJ7nWIFnBJ7lWYZjGJ7lNFp8wNAUQVIESZMURZAEhhMYjiEoBqF2EAJBm81qAcxWq8liMhpNRoPJYDAajAaDyWAwGPSbhs31jc3V9bWXa8tLq0vLi4vz8/NTU5OzSblXDgVdCkpoiMhoiEhqDE9qDktsDk9pDk9tiUhriUxvi8psj85qj85qj8xoj8zoOJvRfja9PTKzIyqrMyqrPTqrMzqrKzqrMzqzPTqzIy67Mz67Kza7OyZHO/ZEZXVHZ/VEZfVGZfdG5fRGZndHZnefze6KyOqKyOw+m9kZmdUZmdkVmdkZmdkZndkVk9Udnd0TldMTmd0TmdVzNqMnLLkzJKEl89ztjtuza0Ycp0SM5FCCwXAWJxicYnGKJymOohmaZWmGZxiOZjmS5SieZ3iB5XnNwllO2AHDiwcv8oLE8fu8Za98tiOye/yH0Y6sQDMcTbM0w1E0S1IMTlAoRkAwagMgs8VmNFkMRrPRZDGazFabFYZhiqJEUVRV1el0bm1tvX79emtry7316vXb93/8+//lP/7v/8f/+d//37fv/06QXYLs4iUHJymsqHCivI8fgkIpGqMZXJOPIpJh9olmvWJYkmUplqVYjvJWWHoXIa8XfSiOp/fQxWqv8T3nfwjVX+Lnk2j9+/qIPe+3cJzAfhSP7YbVDMvQLEuxDMXSNEPRGioUQZI4QWA4jmKaMARF7LAdhCAABK2gzWy1WMwWk8lqNFmMRqNh02DcMJg29cbNDcPmhn5jY3N1Y2N5fX1pbeXl6tLyy8WV+bn5udnJyWcTKTkNh85UnYy64h9Xdzrmmn9ss1/c9YDYxsCEpuCklpDktpDktrDU9rC0jpCUdu1jSHJHRHpPRHp3WGp7WHpHeHpHWHpHWHp7WEZneEbX2czuyIyus+mdZzO6ItI7w9M7I9J7zmb0ns3oDk/vDE3vDM3oCknrCknrDknrDErtCE7rCEnrDEvvDk3rCk3tisjojcjqCc++GZ51MyzzZkh6b0hab0jardPJ3YGJrRnnbvU8WtyEWJSTYJJBcRbHOYLgSJwhCIokaZJiSZqlKIagGJJhtfUQLSXFsjzL8hwn7GgXCV/aiuX4nTrD8p+EytfrxYYgaY0cO4wCoN1iBUxmq8Fo3tQbNekNRrPZDAAAjuM8z6mq6vF43r1/t7297dnacnk8nlevf/rjn//Tf/5v//f/8z/+8V/+Iy85ecnJiQ5GUFhBYYX98x+cREgKJWmMojHK60U4w5IMQ/ny6F5RDEUzvhka48XmY+1SwX3IyY4+4O0DhH4erQ8A2zn/Q1v7qNF7yd5eluUZjvP6PcsxLEczWqFphqZomqRoimQoiiYpEic1n8EQFENQFEYQO6xhA9oAm8VqNVssJrPFbDabzGaT2Ww0mQ1Go8FgMBjMZpPZZDIYjPrNzc319Y215Y21pbXVFyvLC8uL8wtz87PTM3NT0xOjk+k5jYcCqo6FXTkZXX8yovrHyOofY6tORlWfjKw5FXXFL7rOL/pKQExDQEy9f2yDf3TDqcg6v8iGgOirp2OuBkQ3BMRdPZNwLTDx+pmEa/7xjX5x1wLirwfGXQ+Kvx4cfyM4oSk4sSk4sSkkqTk0qTkksTkosTUwoT0wse1MQktAfJNfXJNffJNffLNffLN/fLN/fHNAQktAYktAUqt/UuuphDa/hPZTCW2nEjpOxredjGk7Ft58IuxaavHdh2N6Cy5BtIyQHEaSGIniOIljDIazOMkQJE2QDEkyJMWQFEMzrGYUvnCL9wVd/Afay9sOQgy7Dx6a4WhGI4fCcBJGMDuMQnZEg0eznU29cWPToGlzU28wGMxmMwRBNE3Lsqyqqtvt9rzacm95VKfD4XS93X7/z//yb//lv/5f//K//WdBdrGCygoqw6usoHKC80N+iD38+LyI2EuOjx+SYkiaJvfyw+wh6mOo9qLylzD7d/WXEPLORf4ywJ8WS+/mxxhmJyRjaZqhaZqmqZ1CkhROkrjmNoRmNRo2MGTXsNHI2YHHbDSZTAaT2WQymkx6g1FvWN/Qzy0sLywsv1hcWVpaXVlaXV1aXV1aXl1eXl1ZWllZfPF8Zmb62eTE+MzkxPjISHLW5cMBl44H1wRHl1ypabhWV91YX3m1vvpq/eX6K9V1tdUNdTUNtTX1tZfrrtReqa29XF1dXVVdWVl1qaKyouJSRXl1RXlNRUVNRUVNWVlNSenliyWXz5fUnPOp8Hx14bmq/OLKvMLK/KJqXcFlXWFNbmFNTuHl7KLL2UWXswovZxZUZRRUZxXVZBZeTtVVpuVdTsuvScuvTcu/kpJ3JSm3NjHnSkJWXVx6TXRaXWRKY1D05ZiU6q5bTzfNMIbSKIrDOIFiNIYxCE5jBI0TDEYyGMngJEOQDOEDiaRYyhdxeZfqmQ/hoRmeZniGFfbLyxtFswRJ4wSN4Ro8uEaODYCsNnDHeTY2Desbek1r65sbG5sGg9FisWAYKoqiKIoMy2ppbpYXeEFUVNfbtz/9+e//6e/+4Z9Fxc3wCssrnKDygsoK++c/GAFr/JAUuisaJymCpn6On0/qg6H8cePelr9kTX8Jhg+85S99xSefgWH3PyezG5UxJE2TO8iQBEEQBEGSJIHjWmyGwogmDRuNHMBq07DRZDFbzEaTyWD0Oo7eYNTrDXrj+NRibnFtbOrFpMyy9NzK7PzqvKKagvN1JRXXL9e01dS0V1Y2XSytv1haV3npSkNDbUhU+pGgkqNnqgICM261Vg50ne/vKHrUkd/fWdDfXvC4s3ig89zjzuKhznPD3ReGus8PdZ970nNhuPf8k96Lwz0Xh3tLntwsG+opHe4tG+4tG7pZNthbPtRbNthbNnyzfPhm2VBv2VBv2WBP6WBPxVDPpaGequGe6qGeqsGeysHeysGbVUO3qgdvVg30Vj3urervrXrcWz106/LAba8e37rcf/Py41u1g7drB27X9t+qe3C78d7Na3e7r97rvjr2qH32ca91bQXHeAThEJSy4ySK0yjGwDgF4xRK0BjB4ASDe1liCYqlaI6kOYrhKYanaN5bYXia4WlGoGjBm5ZgRZoVaUbQUhQUzWrwoBiJYiSCknYYByEMABEbYLfawJ05jwbP2vrm2vrm6trGyur66ur6+vqm0Wiy2UCaZniep2jvfQiSpmiW5QRFdb968/71uz/yspPmZU5QOF7heJnl989/UNyOkwhBIqQWyFEoSaEEhRGUhhBB+UTSBEkT1Ee+9IH+Elf/bvvPMPBzYPys/uJzUgRNETRJ0iRFkxRFkgRJEgSB+wqGYSiKIgiyM7GBABCw2jTZLFaL2Wwx7ykmk8lkMhqNGkB6/aZev7G+qb/e1ucfXng8tOhYcP6xQN2RgOxDJzN+OJl+2C/zuH/2j/664345R/wyDp1MP3wiLjElKzwq5Uhg4eHTVUf8svvud02N9U6P35x7enN+5ObC6K25kVuzwzdnB3umB7qnBnpmhnpnhntmh3vmntycHb45M9w7N9IzO9I9M9w5O9w1M9Q5M9QxPdgxPdQyP9I2P9I+O9w6O9w2M9A6M9AyM9A2/bh15nHL9KOmmf7mmf7mmYGW2aHWmYGWmcGWqcctkwMtkwMtUwNNM4M3poeuTw9dmx68Nj14bWbw2tj9mon7VRP3q8buVI7cvjRyr3L0XtXw7UuPu4ruX8s0vniKYZwdZhCYtCOMHaHsCGlHKTvqRQglGJRgtApGsjjFYRSH0xxO8wTNETRH0PyuGJ5geHLPkaB5kuIIksUJGsVIGCHsMG6HNXJgqw222iAbAJotNs1/dvhZWV1fWV1fWl57ubS2vLK+saE3miwwgmleh2IUjOAIimM4SZAsy0mqc0txbTGCTPMSy8ssp+X9pA/5QXE7RsA4AeMETJAI4eOHoPBdeEicpHCS9rXQ3navNe2p/8/T9TO8/bw+4Odnvm73CWmSpAlKeyNoD0ziJEGQBEkSJIETGIbtMoMgMAzb7XYIgkAQBGyAzWLT4jRNFpMGjNlkMptMJqPJZDQaTSYtt6bX6w0bmxvraysLL1bOV7QGx1YEJ1SEJlaExJeFxJUER18Mji4JjLwQEHHeP/y8f3jxqfCCE8GFR/2zw2NyE1NyTgTqDp+uPHb63OqakaTsBAWTFEaRGE1iFIlRBEYTGE1gFIGSOEIRCEUgFI6QOEwSCImjJI6SOEzjCI3DNAbTOEKRCInDJA5TBELiCIkhJIbgGEyidhIFScRGIQABAwQCkihAIACJAgQCEiiIISCKAAQC4giAIzYCseF2KwFbEZvJbjHDlg3YvAKZ1wDTutW4YjUsGZee9XeWL8wMw5SIoDRmJ2CYg2AKhAkQISGMsmM0jFMwQcE4jWAMgjMIwSAEo4GEkSxGchjF4RSPUzy2y9WuMJrDSBYnGAynUZSEEQKyY5AdAyHUBsBWm91qs1uskNUG7mQO9AbjxqZhj/9sLC2vL69srG8YzRYARjCa5lhWJAgGtuMgiNgAGIQQnGA4QWZFieZFhpMYVtT0IT8IBiEYpCGE4jBGwBiJ4iSGk16EtBkASeIkiZGU16OoPWh9LJoiPoBqt+uj9v0jntLmIJ9k4INbfVJezr2PTZC7BSdIjCQwYo/2Wg0Mw3uZAUHQphWrzWqxWkxmi8nszRCYzCaD0WQwmYxmo9GkIWMweNnZ3FhfW19fWV1dfvly9OlsSu7lsPiykPiL4UllYQmlofGlYfFlYbGlQVEXT0dcDDh7wS/i3I+hBccD8474ZfmHZGRl550KyjrkX3Iq8MKmEaJoDKMIgiRICqcojKZwDXuKoGiK1H4XSjtSBE2RFEkxFMXQpFcUzdAMy9C+pXmaoSmWob0tNMXQ3lBWq9M0TdO0ts+I8aZSWIahadq7uM+xDMcyPMNyDM95M2I8z/LaXhrCDozebqypLOt9OGW0Uigu2BEGspMQTAIwDiIkhNJ2lLRjhB2jYIz2CqcQgkIIGiVplGRRksUIDiVYlGBRksNIFqNYjGJRikFJBiUZBKdhjIJRwo7gEIyCdtQGIQCI2ADEZrNbfbLYIJPFZjKbjWaLL/9m1rSxadIbLFabHUYIkuJ4XhYEmeUEnKC06ZMdRmmG5Xhpx3N2+GFYcR8/MArCKIRgdhSHURxGcQQj0B3hJIbjqG/AoZpICtsDlffH26nsG8r7z9nb+MFpFEWQJEFR2kSE/Lj34xv+jHwPjBOEdz6zQ8pOaLbHaWC73Q6CIAAAAAB4qdkpFqvVZNawMRtN2iTHZDAaDUaDwag3GPV6vV6v39TKxsba2uryyurS0tLSixf3+oZj00ojkyvCEkrCE0vD4kuDYy6ExJQERV4ICC8+FXb+VPjFH0PPHQkqPHw6/6Bf9mH/VJ2u8ExoyuFT54IiyjcNEM3gJE1QFEXTlLa5gaFJhqIYSsthecc9o20wpmktEcLumeB5syMMzTI0x1IsS3MMzTEsy/giYR9OLEMzDENr8GhiGC2JT9NaMlZb3NekdbE+MTTNYJB14l5TcW5RaFJdQdX9RxMmKyrBGAvCDGhnQDsJoSSIUCDCQCjljegwGsYoGKNgnIJxGsEZGKMRnNmRFySCQXDajlN2jIQwAkRxEMFBBAVgBIBRqx2xQogVRKwAbAXsNpvdBsA2G2y1gVYbYLECFqvNZLYaTTazBbTa7ACIwAhBkCzDirygCKLKC9oarsLx2tKtJEoqLyjcnrBth6J9/NgR0I5AMGpHMFiThhCKI16WMATHEBxHNfnG5c4A3QVMexdSewbxnqH8ocj9p/mkOQah+dsubCRBkjiuLVISGEHu6MP77+Vnz1wGxzAcRTHUV2AYttthyLtkA+yQY7VaLRaLdvQWs9lsNPk8x+h1HoPRoDfo9Qb9pmGHn42NjbW1tZWV1ZdLyy8WF18uvmjv6otOKT2bXBGeUBoeXxYWVxoUfSEo+sKZyPP+4cU/hp07GX7heGjx4aCiQ2eKvg/I//2J1MwMXUxM8tFTeSFRl4xm1Bvi0gxDs6x3gd0Lw57M4Qf6BD/agjzHMhzrzdQzDMPuKQzDeu2GZhhtbk4zPgvSEvpec2K0FeSPCkVTmN083N2Yn1USmNDqn3DjTEpjeePg1CIIoCoICyBIQTAJoTSI0JBvRmRHGTtK21HKjtF2lPbWUcqOUXaMglEKwRkEZxGcgTEKQgkQwUEEAxEMgDEAQW0aOT5ZQNgCwjbAKwCwa7k4GwCBIAzZMRjGUZzGCIagOYaTOF7mBUXjRJOGkyCqvKBqXf8uP5DGz452QEIwGMUQzCctG7WHIu29vtegfOMb/yBMQncqO5d/RI6XH+2uexD1XbjHFb0iUZzYSzWmPeHOo2qoIAgMwwgMIzAMIwiyN0IDQSsAWGw2i9W6nxmLZScpYNTcRm/watNg0Bu0bZ+bm4aNDf2Gr6ytra2srLx8ubS4+HJ+bm5hdqH2andk6qWwhPLQuLKQ2NLgmNLAqJLTURcCokr8Ii6cCD1/MvzcidDio0FFh04XHfTP/+7HzKjotMzU1BMnM0KjK4xmjKZphtbchmNplmNYjuVYlmEY6gNsNCr2uA31AWN7l7k0NnwewrAMo60XM8xHN/SCxXqtyQvTJ/ihaRKHzQ/b6jPSzvvH3ghOaQtMbvaPux6X3XXj5vSKEbNjHGSnIDsBIQSEkBBCQQgNY6wdZSCEtCP0LksoBaEkhBIQSkLedgpCNHhwQIMHxmx2zGZHd+HZ4QdEAAAGQASEUNCOgDACITiCUxjJkjRPsSLJCgTD05zI7InQNO0laocrby8rfiJ/ANoB0A5AMLgjDSc7AtlRCEbtKApri4UoCmO7RrT7dsdxbyOGI5jmWrg2gr3ynbzLz17k9gj3BVraEfXdFsZwO4bD2v0xHNl5DI0W7Qm1h9wRDEMwbNdiM61oxOxEaDabzWY1W60mDRaTyWQymXYqpp18msFg1BsMm3rDpl6/sbm5sbm5C4ym9bW1tdXV1ZWVlaWlpcXFxfn5+dmZqamJ6QuVTcGJFUGxFYHR5Weiy09HlftHlvpHlp6KKD0VUXIyouTU2ZIToeePBhYd9s8/6J/3/amsgMCEopysgICkoPDzm3qIoWmOojiKZimGpVnW5xLMp/xnDxv0buT2PymK0Tzn07ztfu+ni2ZNuB0YvHUtNUN3KrouOKE1OKntTEprQFKLf1xjVsntR2PrJjtjxxjQTgIwDSIMiLAQwkAIDcIECJN2lIIQCkJITSBCgDAJwiQIEyCMA3bcZsdtEGaFvOTsE4RaIUSrA3YUhFDIjkEIDqGEHSNRkiEYnuJEmpdoQaZ5iWB4ghUoTmR4ieElhhM1eDRa9mHz8/MfK2ABIJtG0Y72srR3UPoogn0DF0FRBMO8wxfdMS4U1noRBEFRFPMWdK+VeUUgBIEQBEoQmIaZFmthGIbtWh+MYhDqI/kD7QcGgmHIbgcgaEdeZnbI+Ys+86mireTswrO+sbG2vra2urq6trq2trq6trKytrKysrKysrS8tLT08sWLxfm5+dnp6dmJZ+NPJ3UXrvnFlPtFlZ88W3bybNmPEaUnwkpOhJWeCCv9Mbz0RETp8fCLR4OLD58p+sG/4KB/3vd+OUdOJhRkZoaFJgWFFm9ugBRNsRTNUSRHUT4f2A20dnbi7R30vkZvbtIr36zGu0WZovcoKc2NAAAaI0lEQVTq4/t8Qnto0eI3ejeo8xbCbhu5fS01NedoRM3JmKZTsU2n4q+dSmzyT2rzi28NTWkuqe8ff261IjyIsgDMADADIDQIU4AdB2AcQAifcBtM2GAS8MJDABo5IGYBMAuAWUBkhxZNIIyBMAbAmOZRIIJDKAHjWlqC1eDRMtGaSFYgWYHkRIqXKF6itdyaJk7S8mwMJ1KaWNF7PivQjPAJfjSEfBXbXpDsvnGpad9gRSBkD2Awuhv4Id79Ld6oCUFQBNkxip0QC8VwGPdqBzNMm6jsGgtmR1AQQTQ/scOwHUG0G2sfd7AB7d75jA0EbSCgrXHuSwbsMKNZzY7bGPaXXXi0nNrG5ub6xub6xsba5vra+urqyvLKy5Xll8tLyy9fvFx8vri4+GJx8cXz5y/m5uanJienJiamx8dHRyYyChtORlacDC89EVF2PLz0aEjp0ZCyYyFlx0LKjoaWHQopPRRy8YfAooP+BT8EFB4KyP/eL+f7EylZqVlxMSkh4YWbmyBFEwxFcxTBUSSrxU006w2gPmJgBwNtq95OhSYphvTuR6IpiqaoD6794CYf2trOrtm93DK+/Rq+eRFNU4TdPNpzIzku5/vgykMRdUcjG49ENR6Lvn4s5saJuOaTcTeORdaEpl6tbR2bX7FDmAChLABToJ0CIAKAcJudsMG4DcZtdtwKEVaIsNoJwI6DMAHYiV14ANQC7rgNZrNjAExAMAEhBIgQmuHYMRLGKYxktaw3qVmNINO8pCGhhXAEw2tUUKxA7SzRsqK3zok0J1I+ckhWIFmeovl9/FhsZquWogAsVsBqBWxWwGoDrTbQquG0I3D3pQ6AoA0ArCBotdtt3oHr8ys7AtkROwR7ZbfbYbvdR5E35fWBp/mYhH3pMNhXh2AYssOgHda+xQ5BEARBdrsdstshEIJAHy0+2WwWm20Xm72Q7FQ+cJid2f/mR8UXqa2vr62ur66vr24ur669WHr54sXC8ovFxfn56cmpmamZ+bmF+bmFmZm5icmpsbGxsZGnz8bG+ofGotIrj4ReOBpy/mjoxaOhpUdDy46ElB8OKT8UXH4opOJgcPnBwNIfTp8/GFD8Q0DhD/4F35/SfX80Pfpsclpy+qmApJHRGY4iKIJiCIKlSMabXvZlmT8FgEaLts91p+4VRZGUN5e/t3cvbD9P1O7kZ7/tUL4sIAYBj7uuR0emfRdQ9n3gpSOhlw9GNP5wtuFQRN3RyIbj0Y0nYq4dibp6JKI+Jqer9e70qoGCcRFCCRDEbQBhAWkLSFhBzAriFpC0gKQFJKwQboMIACJsEGEBMCuAWUHMBhI2rd1OgHYKhCkQpiCEtKOk3ZtyYDCSwylOg2SHE5IVSFYkWQGnd7u0Xm19lmQEnOIJWiAZkWJFmhFpWiBpgaB4bVWKpPbzY7IYNZmtJrPVYrKYTRaL2Wo2W017uNJkttrMVptFW4S32ixWmxXQNoGBNptPAASAdsgGgjYIBOwgBEEQCGqDXisQBIKgDdpPIwgCIAhCewoIgtrqpQYqCAEA4I3BANtuusxqtZjNJovFrEnbvOnjZHdxZtdPfMDsJWR9T9n7cc1XVtdW11ZXV1dXXy4vzS4+fzo5OzA0MTT8dGBoaGh4eHTs6ej42JOnI4NPhgaHBvsH+gefDNx5MBAeo/MLyvIPzjoZlH0iOOdEsO5YUN6xoPyjgXlHAnWHT+cfDsg/5K/74VTOwR+zvv8x8/sTGd8eij99Kqwwt+CUX+T9vkGBIikCYwicJUmG9KX3KYqiqA/x2IONtkl8759XeJeJfVuTyD0n7Jy2l6gPaNxp2f32fXsFvatNiB2621kfF53yzZHCb06WfOtf/vXpS98Eln8bWH4wqPJgcNX3IdU/hNd+H3bl98GXD4ZUR2d2dN1/sW7FrShphWkLSFm9/GAWADcDhBkkLKDPiyDCAuIWELdCuM1OAHYSsJMgTEEIvSMY86a8MVJbhN239qrtXSAYgWB4bU1pb5e37uOEoAWC5gmKJygeJzntnhjJ4eR+fgwmvdFsMFmMJovJaDYZzSaTxWyymEwWo8Vm8kn70yOTxWa0AGYLYLYAFovXrGwWwGYBbFYA0GQDtYpNk3ewA6A25H1zeCsA7JiGFfA5hi+TvFu0BUyrTcuPWS1Wi1cWi/a3nEaj11IMhh15c8o7mWX9/vIBNhoh658qu/x4cwTLS8tLE3Mv80uvnQzOOX22MDi6KCzuXGTi+di00viM0sSMstTsioz8iqy8suKCCzXnsuuLkusKkmsLki8XJFXnp1TlJVdkJ1RkJ1TkJpXnJpXmJJdkJ53PSCjOSChKj89PjdOlxJ9LjW4o1ekyUibHnvIkSZEYQ+IsSdKk73+Joe1t/YiBT4rE///2zuw7jupa46/3PiTAxaPwoMnygCUPyDHTwliy3LIkyzKYGAhgGwLYAQLXCQTjBCW2ZcmSep7nms9c51RVd/vfuw+nulQ9yGFl3Uf2+lb7dPWp6mqt/etvd59dbeHIrzPbEViQfEiql6JuMh0naBGUt/5xHAlzw3Vch+Gfv//81vXI/Mzs9Pn5CxcWp6Zmp6bnpqbnzk/Nn59aOHd+/s3z82++Pf/6mwtn35g/NTn16tnZzz65k0llVNUyLNuEQsqAXAdCB8JAgbiJhVQYHswamDWI3ZSivMXay69+Q4NchHVa3JNgPOVeS/ITqA2SD097ry0x0fSXpESrg5+6WlM0RdHUuqrUVUUipGiqoqmq7kszNOlIuiltStNNQzdNw7R00zSs/tJNQw4syZKsq4BlAWABK5BpmabcxfQVhHwW3TT1dseMoquKriq6pvrfjSk1pV5vW0pgLF2cyOgqzAJCwpz4tPREsVgtFkulYiGbL/+4HB09cXnH8Pz/DF9+YXDu+YMXn9s//dt9b/9237nnXjr3/MBbz+976/mB1w/sP37z3anlrxYffXvt0bfX/vX1leU7i//48vK9zy79eGv23mezP92aun9r+t6t6e8/Pv+Xj87/7dbFn76Y+9vnF7+/MfXnP0zd/mROK6abjLuCe4J7QniO6wlfYTy2wybMjyM6wu/H6OHHFY4rUfFv5SBU+fWEcIQjhFzxbjpOPZe4//Xv//H11ftfvff3P31w//bVH+8s/XB76Ycvl/76xdLdL67e/fLq3c+v3L258M3NuW/+GPnzZ3Pf3Lj0w5fv/PTd7VrdMKFjAEeHQvf5cdqFnGNAEfDj+w9xIfWw3cB2k4gW5a02P0+paFLRZKJJ22JOy3af2u5T5rbavUIhuS3bbTHHFxVN5jSZI1FsMf/gDWI3iN3s4KdSq8oUrMnFQFVRNLU9VuuqKrf43Sq6quqaZkiP0v11eUPX/MJP1wxdFoG6aUh+dNPQrfbANHTL6HjIbG83Dd001PZBAqnt51I1VVEVCXlNqdfqtVq9Xq3XAm3z0WWrGOvdsh05xZ7IFyr5fCmXy8eSxWsf/e9LRxYGXv79wNFru8cu7xyd23Vodvfoxbbmdh6a3TEys/fg5N1vvyFGhcAKQTVsVaFZAUYFmhWgl021COp5UM2alaxezmrlrFkpAqWslRLVTKyaTVYLcRtDx2ZCUMGZI3g70f1075P6EhjRQYXvP50hlwi2ZPPwNL8JXeIhhPDbBLfhR+4iHFcIx7EFxVopXc6s5TMr+dx6KRvNp9ZyidVMbDUVW01GV1Oxx+n4o3R8Obn5MLq5HIv+I7n504/fXP/jh/PVat0AjmZ5KnBUwDVL6MBtI+Qa0LWwC4hnYdciHiCe/BIcsSZiTWw/JbyFeVOKiBYRLcwbiHuIe0Q0iNOgTlOKiWbgUUGjkHyIOC25L3FaVLQIb1Huk4lZE7NmNz+lSrlSq3YkolIPBgFUdVWRv7IkPUrRNFXXVE1TdK2ua3Xdr/3CkkhoPUh04KFriqaG95LW14Z2axCcTFWpV+u1Sq3apa4IE/IMYPphUyoUSoVCsVAoFQqlfL6YLxRz+WImm02m0suPomen3h+cWDow8d7+49f2HVsaOLowcGRu4PDcwOG5vYfndx6e3zE2u3NoauTIG/F4wrGFbSPOqeC24ELInlXhCi78hgkhHEfICycc2W/kuI5oeo7tciE4F9wWnG1VYO02DHkNbBc/TshpnOCmkx+/I6MngubzsE0FPenh3Xlopj+wuRA2F0QI6rnclV38DuM+qg5jDrNdmztymYIK2RHCECOY4OjDe1/fWCyVK7rlqGZDsVwFCBU4OvAkPyZyTeRa2AOkIW8DQdpEtIVYC9lSTWQ3JEXIbkDmQeZh3sCSItGgokGEvOsREUDVIMIjook7IfRR5HKR1/+U1cFPsVwqVcrlaiVIxHJXXkqilHpNUWqyXmr7QF1VaqpSVZWqBMyv+rReHoKHwmNV18KHCoCRAG8BU69VAmDqtVKtWq5Vy9VKWJWwqVSr5UqlXCmXK+WS/Oj/zOIsZDOFQqGQLxRzuWIuV8jlCtlsPpst5HKFTDaXTCdiieSXX987fvbKyKmlwYmrBybe2T++9NL44kvH5weOze89Or/7yNyOI5GdY5GdB6eOTZxLpZOcccYwo4RRwijdWtNijDK/Q8K2mc1szphgjNuU2bbNXX8VTC6I+UvPcoHMl2y32DIZ2fshkdtaifbBCPMTrBNwLo/cP7pQCUdopYH563v+6gPjjNk2tjkUNhM24xzbNrEZZYwySmyGbYZsiighHCEbE0QoQDS5uvyXz5eKxZJmuYrp1YCoAVsBjmo1NODo0NGhYyDXRJ6FPQs3LNywcNPCLUBakD4F9CmgLUCbFmsC1gR2QwraDcA8QD1kS4R8IduDzIHMxbxBnCYWDWi7yPYQ3wIP2Q1kN7HdwryFeUO2HUHqQeJ28JMvFgqloqSoVCkXK+VCtVIK5WWxVi3VqsVqpdxpU70Km5VfZfWoy9kCu5OgbjEcYkOeWFjFni2lSrlYLnWoVCqUSsVyqVAqhtXGpFAsyH8L+c7I5QrZbCGdzacyuXQ6m87kUul8IpmJxaIrjzcuLX56dHJx5PSVoZPvDJ14d3Di6sHxpQPji/teXhg4Nr/3yKU9Y5Fdhy6+cOCtYyen8rmsYIQyRClpf3PvfzXPWNBe5HNkU2oTalPm52I7LYOePXmE4K68jDz4GQZ51xdjnHPGmM1Yl9XYoQgtbXdE78zeYB1hM2Yz6nflMibbvrZW8IIVC0YwI5gSSAikCFNEMSIIoMTa8nc354qFvGo5dcMpWbxqiLrBa5arWI4CHAW4KvR06JnQM5FnooaJGiZqWrhpkaZJWhZpAtIAtL0mSxuQeoB5Jm2Y1APMC4MBmQeoC6grncpiDYM4FnMt6kLbQ7YHmQuZi1gTsRZiTWh7gLoWcQH2AHE6+MkV8vliQapQKuZLxXy5VGirWC4VK2WpUtujwmYVlo9cb2VVrwWEBOOwpAGGbwNsJAwdAITuBrQUSsXgVXQpVyzkiv5r9F9sIZ/L5/OFfDaXk8rlc9lcNpPNZLKZdDqbSmeTqUwylUkkM4lkOhZPRmOJjc3Y3e9/Pv3G1UOTV4Ynrwydujp08p3BiaWDE21+js7tOTy7ezSyc+TC8/tfPzL+VqlY4DahFEp+tha4+gSl/lWujJHAmTrI6YrgqtgOcuRvM/SLrtTvorHvxm5iQ4bTuRcjhBESmk/Dj9Lg2hCCMcH+6h1BGCOCESYApjcf/vnji+V8WgW8aoii4Va0VtVwqpaoW0KxHMVyVeBpsKEjz4CeCRsGaujI05Gnk4ZBmyZpmsgD7dLOIg2LeCbxDNIwiGtSFzCvCx6LOIC5yG6atKFj1yCuST2LeoB6FnEt4kLWhLQJaUNOljWkiXv4CStbyOeKhWxIYXcKUrzvOCgFA5DCPHTR1WUsEoMuJwk4CfPQi0rvnICWvsoWctl8LpPPZvLZTD6XzmXS2Uwqm05l0sl0KplKJxLpWCIVT6Rj8eRmNLG+EX3yZGPl8ea7H345Nrkwcubq4OnFoVOXh08uHZxYlPDsPXppz1hk1+jFncMzO4YuPDfwu/HTb5fLVUYpJYjKJeH2InJ/gjBhuE0F7cjdbvY6+QkQkmNKt8VA8tPN4faUhuDumNwz9vmRE9vduoxSiZa/pY0PwThYAscIYwxhLvr4zvWphz//s6zxqiWKhlPWvIrhVE3JjyulAk9Dng49DboaclXkqtDVcUPHDR01DGlNuGEQT5fCnkE8g7gmdSzqAupC6kKfEMfEAlAXsoaBPQ07OvFM2jBIw8Be+7NWE5CmhT2LeCZyDegYyDFgZ/2WzmYyuWw2n5PK5HPpfC6dz2WLhUwhnynkc4V88E7fVQuFs7bXEwL1r69CkPQeOeyKAQzyDCUDfTd2QBK8olw2/AKz+Vw6m0lnM6lMOlAynUqkkr6SyXgiGY3Ho/H4RjS6vrm5tr6+trb+w70HZ966emjy8vDppcGJhYPjswfG5/aPzw8cvbRnLLJ7LLLrUGTnyMUdwzMvDk4/t/vUq29eVOoqJQxjTBBuE9SGBWOM8daYEIKJbIFiRBKwjVF18iN/zERK/h4QQRghJDOzK/t7wdhuAqUUh+LZM0P8MIylaLAl2I4QRYhiTDHGEGGECEIYIYwQKiQ2vrj29sz0/Hs37q9lYBl4ZcOuGLSq86rB64ZTM0TddBTLVS1PgY4CHQU4iuWo0FGhq0BXha4GPQ0FcsLSsTCIY1LHlDaCXdPvr3Mt7OnYVbGjYUfHrpRvNZ0yoCOXpDr4iScTyXRqK5mymWQ2k8xmUrmsVFfyhbOz77t719v/dmXVs71CHjx4ljAJ8nyCacHGsCQevZwEtCTTqUSYmVQynkzEEvFYIh5PxKOx6ObmxvrG+vrG+tqTtdXVx48fr3/wyVdHXpkbm1waPbU0MrEwND574Hhk37HIwNGLew5H9ozN7hqN7By5+OLwzIv7L7w4cGp2/oqqaoQwhGR7E8ZbPRhbjUhbY4QxQhKDADbcLwgmGG/RIn/SJKwgehnoewJdkMhA20TvTIwJxhIMihAJFGzs2g4RBghDiAFEACEMSTEdv/3+9PT07OgrH742+9W39zMFza4Bu2LQim5XdV7VuUSoZoiaKeqmqJmiZvC6LPCAowJXg666JRGWhoSOuY6Fhh0dOTq0dWgbiBuYm1joyFGCmfK7CinkGIi3V6J8aRbv4Ccaj/l5k0zEk4lEKhlPp3xl0ol2zgWJ2Ddfw3ksmQkjFzibnJbN57IhJvti0OUeARVhBVu2IyQYdKoNjFQyEfwFovFYNB7bjEbX19fXn6yvra09fry6srKysrLy0/LDV6feGZu8PPrK5dGTi4dOLA6fmBucmD1wPLL/5dmBY5d2H4rsGo3sHIm8MDTzwr6pvQcmr757TalrCFIIEQIQQ4RgcN0RhBBC5Ge67FNCYQb6AdCdxwhhiALzwe1nwRD1jWccqndacFd2gXScdeehsKT+lwlCiQ0GkEAof2gKQguXM6nb189fuBAZO/vp6Jmbx85+svTxvbU8rIBG1eRljVU0u6LzimZLSZxqhqiZvGbyuiUUS6iWUE2hAqEAoUKhAK4AroIAIa4hriKhQS758RFCXEOOAnjdsuuAt9edhA6EDrkOmQaYZtmqaaumrVlcNTv52YxFpfw0SiZiqWSguHyfDqVjgFOQuzKVg2yWCAWpH073TLa9RX5Y74diXyb7ItQXmw54MunAZAJ+EqmU7zZSiXjwF9jY3Fjf3Fh78mRtbXV1dXVlZeXhwwcPHiw/fPTg1p3vjp6ZHTuzOHx6YeTEwsiJy0Mn54dPzg2fnD84fumlo7O7x2Z3jUZeHIk8Pzjz24Fzg6Nnbn16s1yqQUABQFC+03bkIYRdeflMA0Gohx/Yhx8f1F+MR1f0tiB2tVN1TUAISVf9hfzIrn4LYAsQC1ILYhMg00KVTPqrD2YuvD0zMvnRodc+HTv76cgrH05e/OJPPybzNbtmuWXNrkiKtvjhVYNXDV4zed3gipTJNctWAZeeowBet7gPErRVyFXYwY9ESEPc58fiisU1q9065PNDVZNJflTTVk3Wwc9GdHN9c2N9c2M9urkRi24m4tFkYjMRlwOpWKjOCedikKlhN/j3yqRTYah6CHkGM9vB02aj4/TiXUWadJ5kOp5MxpOJRCohzWczFvX/CBvrT548WV19vLLy6NGjhw8ePnjwYPmf//rp/t9/nlr44NjZubHJ+dHTCyOnLg+fXBg6cWnoxNzQibn9xy/tPTK75/ClnSORF4ZnfnMw8t+73zhy/Mxf796tKaZpEcvCEGAMEA7xInO9lx/ayw/CGBIMuwuqALaAn178fkkErtJ3exc/2xwDI0QQpH0NJ1S2kfbV1NgC1ITEgtQEyDCtWib9p/cjM+emh05dH/rdzdFXbx157ebYmT8cP/vh5evfPdqs1S2nqtGKRssaK2t2TZP82FXDlhYk6zrFEpolNCBUwFXI64DXgF2zbAXYKrI1vxLz+dEA0wHToa1CWwFMAe1q0OI6kP8nn9CBrXbxY9FufgKtx6Ib8ZiEp4OfZCKo7rpACjK4K9fDhtCd+tlMMptJt1EJO1XYzXr5efZHml68A/MMnXM6kUzHE6l4IhlP+jVbP35WVh49fPDwn8vLf/95+cc/fn7nxKuzR87Mjp2eGz19eeTU4tCJ+cGJSwfHZwcnLu17ObL3aGT3WGTHyMwLQxd+s3/mv3a9PnHq9b98911dMQ0Ld/ADIEQItb0iXBRJJPrzgyhB9P+Xn+B5w4OuCT3dvH3859/yEyAEEWlfDIMtQE1ELEQtgE3TqqVTt9+buXBu+uCJ3x985cbImRtHzn7y8ms3xs9+9PKZd189f/3Otz9nikalzsoar2q83suPKWqWUEyhmUJre04d2DXoV2UqtFVoP5Mfu25Jv7J1aMv/01KzmApoUL+pJlPNTn5+jV/j1/gP4ld+fo1f4z+P/wPKr3zfCIprw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144327" y="5063021"/>
            <a:ext cx="2928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ученица 10 А класса Жолшибек Сымбат, занявшая 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место ,</a:t>
            </a:r>
          </a:p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учитель- Хамитова М.</a:t>
            </a:r>
            <a:r>
              <a:rPr lang="kk-KZ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Н.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3" name="Рисунок 1" descr="E:\лог_н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42852"/>
            <a:ext cx="1000100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4" descr="C:\Users\admin\Desktop\IMG_492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7884" y="1714488"/>
            <a:ext cx="3000397" cy="3071834"/>
          </a:xfrm>
          <a:prstGeom prst="rect">
            <a:avLst/>
          </a:prstGeom>
          <a:noFill/>
        </p:spPr>
      </p:pic>
      <p:pic>
        <p:nvPicPr>
          <p:cNvPr id="28677" name="Picture 5" descr="C:\Users\admin\AppData\Local\Temp\Rar$DIa0.280\2014-12-24 04-41-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" y="1643050"/>
            <a:ext cx="3071801" cy="3143272"/>
          </a:xfrm>
          <a:prstGeom prst="rect">
            <a:avLst/>
          </a:prstGeom>
          <a:noFill/>
        </p:spPr>
      </p:pic>
      <p:pic>
        <p:nvPicPr>
          <p:cNvPr id="28678" name="Picture 6" descr="C:\Users\admin\AppData\Local\Temp\Rar$DIa0.530\2014-12-24 04-48-1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1714488"/>
            <a:ext cx="2428892" cy="3071834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0" y="5072074"/>
            <a:ext cx="30718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ученица 11 В класса </a:t>
            </a:r>
          </a:p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Ибрагимова Саида, занявшая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место </a:t>
            </a:r>
          </a:p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учитель- Хан Р.А.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870075" y="5067548"/>
            <a:ext cx="32147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ученица 11 Г класса</a:t>
            </a:r>
          </a:p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Бастарбекова Аиша, занявшая  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3-</a:t>
            </a:r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место ,</a:t>
            </a:r>
          </a:p>
          <a:p>
            <a:pPr algn="ctr"/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учитель- Шайхынова</a:t>
            </a:r>
            <a:r>
              <a:rPr lang="en-US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kk-KZ" b="1" dirty="0" smtClean="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М.Ж.</a:t>
            </a:r>
            <a:endParaRPr lang="ru-RU" b="1" dirty="0">
              <a:solidFill>
                <a:srgbClr val="0033CC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1235</TotalTime>
  <Words>800</Words>
  <Application>Microsoft Office PowerPoint</Application>
  <PresentationFormat>Экран (4:3)</PresentationFormat>
  <Paragraphs>250</Paragraphs>
  <Slides>36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Солнцестояние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Статистика сдачи пробного тестирования  </vt:lpstr>
      <vt:lpstr>НАШИ ДОСТИЖЕНИЯ </vt:lpstr>
      <vt:lpstr>12 сентября 2014 года  Управлением образования и Центром культуры был объявлен конкурс сочинений на тему «Мой любимый город Алматы!» среди учащихся школ г.Алматы. . </vt:lpstr>
      <vt:lpstr>«Человек и мир»</vt:lpstr>
      <vt:lpstr>11-12 декабря   прошел районный, городской  этап олимпиады по общеобразовательным предметам, в котором приняли участие 29 учеников. По результатам районной олимпиады определены следующие победители- участники:  </vt:lpstr>
      <vt:lpstr>Учащиеся профильной школы активно приняли участие  в интеллектуальном марафоне  «Акбота», проходившем среди учащихся 10-х классов. Все участники в количестве 11 учеников были отмечены сертификатами</vt:lpstr>
      <vt:lpstr>Турнир  «Бизнес - акула»</vt:lpstr>
      <vt:lpstr>На городском конкурсе защиты научных проектов были представлены 5 работ по следующим секциям:   1. Биология  2. Физика 3. Математика 4. Прикладная математика 5. Механика </vt:lpstr>
      <vt:lpstr>В отборочный тур прошли 4 работы, которые участвовали в городском конкурсе научных проектов.    Ученики Нурдылда Аружан и Каримов Адиль награждены Почетной грамотой Управления образования г.Алматы в секции: Прикладная математика. Руководитель- Атамбекова Г.К.  </vt:lpstr>
      <vt:lpstr>  О  воспитательной деятельности  </vt:lpstr>
      <vt:lpstr>Презентация PowerPoint</vt:lpstr>
      <vt:lpstr>   Гражданско-патриотическое и общественно-политическое воспитание.</vt:lpstr>
      <vt:lpstr>Прошел семинар в рамках форума  «Новая парадигма устойчивого человеческого развития G-Global – формат глобального диалога», подготовленный преподавателем географии Куанбаевым Н.Ш.</vt:lpstr>
      <vt:lpstr>  18 ноября 2014 года в Профильной школе Каз НУ им. аль-Фараби прошло обсуждение Послания народу Казахстана «Нурлы жол – путь в будущее» Президента нашей страны  Нурсултана Абишевича Назарбаева.</vt:lpstr>
      <vt:lpstr>Презентация PowerPoint</vt:lpstr>
      <vt:lpstr>Презентация PowerPoint</vt:lpstr>
      <vt:lpstr>Презентация PowerPoint</vt:lpstr>
      <vt:lpstr>Презентация PowerPoint</vt:lpstr>
      <vt:lpstr>Экскурсия по кампусу КазНУ  имени аль-Фараби</vt:lpstr>
      <vt:lpstr>День языков народов Казахстана </vt:lpstr>
      <vt:lpstr>30 сентября в профильной школе состоялось праздничное мероприятие  «Посвящение в ученики КазНУ ». </vt:lpstr>
      <vt:lpstr>3 октября 2013года в профильной школе КазНУ им аль-Фараби , в рамках празднования Дня Учителя  прошёл день дублёра.</vt:lpstr>
      <vt:lpstr>  3 октября 2013 года состоялся праздничный концерт, посвящённый Дню Учителя.  </vt:lpstr>
      <vt:lpstr>  10 октября 2014 года учащиеся профильной школы вместе с преподавателями посетили театр М.Ю.Лермонтова.  Спектакль «Ревизор» Н.В.Гоголя </vt:lpstr>
      <vt:lpstr>  Прикоснись к вечному!   4 ноября 2014 года  учащиеся и преподаватели   посетили  выставку  работ заслуженного художника РФ – Никаса Сафронова под названием «Избранное»  в Государственном музее искусств имени А. Кастеева.</vt:lpstr>
      <vt:lpstr>                              31 октября  в профильной  школе прошла встреча капитана полиции Утегенова Чингиза Куанышбековича с учащимися 10-11–х классов.  </vt:lpstr>
      <vt:lpstr>Презентация PowerPoint</vt:lpstr>
      <vt:lpstr>Презентация PowerPoint</vt:lpstr>
      <vt:lpstr> Физическое воспитание, формирование здорового образа жизни. </vt:lpstr>
      <vt:lpstr> В профильной школе КазНУ имени аль-Фараби прошла спартакиада, приуроченная ко Дню Независимости РК. </vt:lpstr>
    </vt:vector>
  </TitlesOfParts>
  <Company>DG Win&amp;Soft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Педагог мәртебесі</dc:title>
  <dc:creator>Admin</dc:creator>
  <cp:lastModifiedBy>Gans</cp:lastModifiedBy>
  <cp:revision>117</cp:revision>
  <dcterms:created xsi:type="dcterms:W3CDTF">2011-07-27T05:44:38Z</dcterms:created>
  <dcterms:modified xsi:type="dcterms:W3CDTF">2015-03-18T09:17:10Z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788786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