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4" r:id="rId4"/>
    <p:sldId id="266" r:id="rId5"/>
    <p:sldId id="267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Books,monographs</c:v>
                </c:pt>
                <c:pt idx="1">
                  <c:v>Scientific articles</c:v>
                </c:pt>
                <c:pt idx="2">
                  <c:v>Works in the collections of 
scientific conferences, 
symposia, seminars</c:v>
                </c:pt>
                <c:pt idx="3">
                  <c:v>Branding articles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216</c:v>
                </c:pt>
                <c:pt idx="2">
                  <c:v>117</c:v>
                </c:pt>
                <c:pt idx="3">
                  <c:v>159</c:v>
                </c:pt>
              </c:numCache>
            </c:numRef>
          </c:val>
        </c:ser>
        <c:gapWidth val="100"/>
        <c:axId val="122676352"/>
        <c:axId val="119675520"/>
      </c:barChart>
      <c:valAx>
        <c:axId val="119675520"/>
        <c:scaling>
          <c:orientation val="minMax"/>
        </c:scaling>
        <c:axPos val="b"/>
        <c:majorGridlines/>
        <c:numFmt formatCode="General" sourceLinked="1"/>
        <c:tickLblPos val="nextTo"/>
        <c:crossAx val="122676352"/>
        <c:crossBetween val="between"/>
      </c:valAx>
      <c:catAx>
        <c:axId val="122676352"/>
        <c:scaling>
          <c:orientation val="minMax"/>
        </c:scaling>
        <c:axPos val="l"/>
        <c:tickLblPos val="nextTo"/>
        <c:crossAx val="119675520"/>
        <c:auto val="1"/>
        <c:lblAlgn val="ctr"/>
        <c:lblOffset val="100"/>
      </c:cat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2016-2017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Shanghai</c:v>
                </c:pt>
                <c:pt idx="1">
                  <c:v>Lanzhou</c:v>
                </c:pt>
                <c:pt idx="2">
                  <c:v>Xi'an</c:v>
                </c:pt>
                <c:pt idx="3">
                  <c:v>Hanzhou</c:v>
                </c:pt>
                <c:pt idx="4">
                  <c:v>Beijing</c:v>
                </c:pt>
                <c:pt idx="5">
                  <c:v>Xinjiang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4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2017-2018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Shanghai</c:v>
                </c:pt>
                <c:pt idx="1">
                  <c:v>Lanzhou</c:v>
                </c:pt>
                <c:pt idx="2">
                  <c:v>Xi'an</c:v>
                </c:pt>
                <c:pt idx="3">
                  <c:v>Hanzhou</c:v>
                </c:pt>
                <c:pt idx="4">
                  <c:v>Beijing</c:v>
                </c:pt>
                <c:pt idx="5">
                  <c:v>Xinjiang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</c:v>
                </c:pt>
                <c:pt idx="1">
                  <c:v>14</c:v>
                </c:pt>
                <c:pt idx="2">
                  <c:v>1</c:v>
                </c:pt>
                <c:pt idx="3">
                  <c:v>5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</c:ser>
        <c:axId val="83236736"/>
        <c:axId val="83238272"/>
      </c:barChart>
      <c:catAx>
        <c:axId val="83236736"/>
        <c:scaling>
          <c:orientation val="minMax"/>
        </c:scaling>
        <c:axPos val="b"/>
        <c:numFmt formatCode="General" sourceLinked="1"/>
        <c:tickLblPos val="nextTo"/>
        <c:crossAx val="83238272"/>
        <c:crosses val="autoZero"/>
        <c:auto val="1"/>
        <c:lblAlgn val="ctr"/>
        <c:lblOffset val="100"/>
      </c:catAx>
      <c:valAx>
        <c:axId val="83238272"/>
        <c:scaling>
          <c:orientation val="minMax"/>
        </c:scaling>
        <c:axPos val="l"/>
        <c:majorGridlines/>
        <c:numFmt formatCode="General" sourceLinked="1"/>
        <c:tickLblPos val="nextTo"/>
        <c:crossAx val="832367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Quantitative</c:v>
                </c:pt>
              </c:strCache>
            </c:strRef>
          </c:tx>
          <c:explosion val="25"/>
          <c:cat>
            <c:strRef>
              <c:f>Sheet1!$A$2:$A$8</c:f>
              <c:strCache>
                <c:ptCount val="7"/>
                <c:pt idx="0">
                  <c:v>PhD </c:v>
                </c:pt>
                <c:pt idx="1">
                  <c:v>Doctors of science</c:v>
                </c:pt>
                <c:pt idx="2">
                  <c:v>Candidates of science</c:v>
                </c:pt>
                <c:pt idx="3">
                  <c:v>Professors</c:v>
                </c:pt>
                <c:pt idx="4">
                  <c:v>Senior lecturers</c:v>
                </c:pt>
                <c:pt idx="5">
                  <c:v>Teachers</c:v>
                </c:pt>
                <c:pt idx="6">
                  <c:v>Assistents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13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4214818"/>
            <a:ext cx="6172200" cy="1894362"/>
          </a:xfrm>
          <a:ln>
            <a:noFill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DEPARTMENT OF CHINESE STUDIES </a:t>
            </a:r>
            <a:endParaRPr lang="ru-RU" sz="4800" cap="none" spc="50" dirty="0">
              <a:ln w="1270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Picture 2" descr="http://tourisminchina.ru/app/uploads/2015/02/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7149" y="2357430"/>
            <a:ext cx="2836851" cy="1889209"/>
          </a:xfrm>
          <a:prstGeom prst="rect">
            <a:avLst/>
          </a:prstGeom>
          <a:noFill/>
        </p:spPr>
      </p:pic>
      <p:pic>
        <p:nvPicPr>
          <p:cNvPr id="25604" name="Picture 4" descr="http://worldsupplier.ru/wp-content/uploads/2015/01/129374993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2597745" cy="2143140"/>
          </a:xfrm>
          <a:prstGeom prst="rect">
            <a:avLst/>
          </a:prstGeom>
          <a:noFill/>
        </p:spPr>
      </p:pic>
      <p:pic>
        <p:nvPicPr>
          <p:cNvPr id="25606" name="Picture 6" descr="http://www.grandars.ru/images/1/review/id/3149/3fe07e09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428736"/>
            <a:ext cx="3048000" cy="2209801"/>
          </a:xfrm>
          <a:prstGeom prst="rect">
            <a:avLst/>
          </a:prstGeom>
          <a:noFill/>
        </p:spPr>
      </p:pic>
      <p:pic>
        <p:nvPicPr>
          <p:cNvPr id="2052" name="Picture 4" descr="D:\Папка\Users\user\Data\My Pictures\48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29000"/>
            <a:ext cx="1440160" cy="143375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Educational-methodical activity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85720" y="2143116"/>
            <a:ext cx="2786082" cy="32301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143240" y="2143116"/>
            <a:ext cx="2786082" cy="294206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000760" y="2143116"/>
            <a:ext cx="2786082" cy="22939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596" y="114298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department conducts training in the following areas of higher and postgraduate education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643182"/>
            <a:ext cx="20717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Bachelor degree</a:t>
            </a:r>
          </a:p>
          <a:p>
            <a:r>
              <a:rPr lang="ru-RU" sz="1400" b="1" dirty="0" smtClean="0"/>
              <a:t>(4 </a:t>
            </a:r>
            <a:r>
              <a:rPr lang="en-US" sz="1400" b="1" dirty="0" smtClean="0"/>
              <a:t>years of study</a:t>
            </a:r>
            <a:r>
              <a:rPr lang="ru-RU" sz="1400" b="1" dirty="0" smtClean="0"/>
              <a:t>)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kk-KZ" sz="1400" dirty="0" smtClean="0"/>
              <a:t>«5В020900 –</a:t>
            </a:r>
            <a:r>
              <a:rPr lang="en-US" sz="1400" dirty="0" smtClean="0"/>
              <a:t>Oriental studies</a:t>
            </a:r>
            <a:r>
              <a:rPr lang="kk-KZ" sz="1400" dirty="0" smtClean="0"/>
              <a:t>»</a:t>
            </a: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kk-KZ" sz="1400" dirty="0" smtClean="0"/>
              <a:t>«5B020700 - </a:t>
            </a:r>
            <a:r>
              <a:rPr lang="en-US" sz="1400" dirty="0" smtClean="0"/>
              <a:t>Translation studies</a:t>
            </a:r>
            <a:r>
              <a:rPr lang="kk-KZ" sz="1400" dirty="0" smtClean="0"/>
              <a:t>»</a:t>
            </a: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kk-KZ" sz="1400" dirty="0" smtClean="0"/>
              <a:t>«5В021000 –</a:t>
            </a:r>
            <a:r>
              <a:rPr lang="en-US" sz="1400" dirty="0" smtClean="0"/>
              <a:t>Foreign philology</a:t>
            </a:r>
            <a:r>
              <a:rPr lang="kk-KZ" sz="1400" dirty="0" smtClean="0"/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«</a:t>
            </a:r>
            <a:r>
              <a:rPr lang="en-US" sz="1400" dirty="0" smtClean="0"/>
              <a:t>5B050500- Regional Studies</a:t>
            </a:r>
            <a:r>
              <a:rPr lang="kk-KZ" sz="1400" dirty="0" smtClean="0"/>
              <a:t>»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500430" y="2643182"/>
            <a:ext cx="20717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Master degree</a:t>
            </a:r>
          </a:p>
          <a:p>
            <a:r>
              <a:rPr lang="ru-RU" sz="1400" b="1" dirty="0" smtClean="0"/>
              <a:t>(2 </a:t>
            </a:r>
            <a:r>
              <a:rPr lang="en-US" sz="1400" b="1" dirty="0" smtClean="0"/>
              <a:t>years of study</a:t>
            </a:r>
            <a:r>
              <a:rPr lang="ru-RU" sz="1400" b="1" dirty="0" smtClean="0"/>
              <a:t>)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kk-KZ" sz="1400" dirty="0" smtClean="0"/>
              <a:t>«6</a:t>
            </a:r>
            <a:r>
              <a:rPr lang="en-US" sz="1400" dirty="0" smtClean="0"/>
              <a:t>M</a:t>
            </a:r>
            <a:r>
              <a:rPr lang="kk-KZ" sz="1400" dirty="0" smtClean="0"/>
              <a:t>020900 -Востоковедение»</a:t>
            </a: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kk-KZ" sz="1400" dirty="0" smtClean="0"/>
              <a:t>«6</a:t>
            </a:r>
            <a:r>
              <a:rPr lang="en-US" sz="1400" dirty="0" smtClean="0"/>
              <a:t>M</a:t>
            </a:r>
            <a:r>
              <a:rPr lang="kk-KZ" sz="1400" dirty="0" smtClean="0"/>
              <a:t>020700 - </a:t>
            </a:r>
            <a:r>
              <a:rPr lang="en-US" sz="1400" dirty="0" smtClean="0"/>
              <a:t>Translation studies</a:t>
            </a:r>
            <a:r>
              <a:rPr lang="kk-KZ" sz="1400" dirty="0" smtClean="0"/>
              <a:t>»</a:t>
            </a: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kk-KZ" sz="1400" dirty="0" smtClean="0"/>
              <a:t>«6</a:t>
            </a:r>
            <a:r>
              <a:rPr lang="en-US" sz="1400" dirty="0" smtClean="0"/>
              <a:t>M</a:t>
            </a:r>
            <a:r>
              <a:rPr lang="kk-KZ" sz="1400" dirty="0" smtClean="0"/>
              <a:t>021000 -</a:t>
            </a:r>
            <a:r>
              <a:rPr lang="en-US" sz="1400" dirty="0" smtClean="0"/>
              <a:t> Foreign philology</a:t>
            </a:r>
            <a:r>
              <a:rPr lang="kk-KZ" sz="1400" dirty="0" smtClean="0"/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«</a:t>
            </a:r>
            <a:r>
              <a:rPr lang="en-US" sz="1400" dirty="0" smtClean="0"/>
              <a:t>6M050500- Regional Studies</a:t>
            </a:r>
            <a:r>
              <a:rPr lang="kk-KZ" sz="1400" dirty="0" smtClean="0"/>
              <a:t>»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2643182"/>
            <a:ext cx="20717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PhD-doctorate</a:t>
            </a:r>
            <a:r>
              <a:rPr lang="ru-RU" sz="1400" b="1" dirty="0" smtClean="0"/>
              <a:t> </a:t>
            </a:r>
            <a:endParaRPr lang="en-US" sz="1400" b="1" dirty="0" smtClean="0"/>
          </a:p>
          <a:p>
            <a:r>
              <a:rPr lang="ru-RU" sz="1400" b="1" dirty="0" smtClean="0"/>
              <a:t>(3 </a:t>
            </a:r>
            <a:r>
              <a:rPr lang="en-US" sz="1400" b="1" dirty="0" smtClean="0"/>
              <a:t>years of study</a:t>
            </a:r>
            <a:r>
              <a:rPr lang="ru-RU" sz="1400" b="1" dirty="0" smtClean="0"/>
              <a:t>)</a:t>
            </a:r>
          </a:p>
          <a:p>
            <a:endParaRPr lang="en-US" sz="1400" dirty="0" smtClean="0"/>
          </a:p>
          <a:p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kk-KZ" sz="1400" dirty="0" smtClean="0"/>
              <a:t>«6</a:t>
            </a:r>
            <a:r>
              <a:rPr lang="en-US" sz="1400" dirty="0" smtClean="0"/>
              <a:t>D</a:t>
            </a:r>
            <a:r>
              <a:rPr lang="kk-KZ" sz="1400" dirty="0" smtClean="0"/>
              <a:t>020900 -</a:t>
            </a:r>
            <a:r>
              <a:rPr lang="en-US" sz="1400" dirty="0" smtClean="0"/>
              <a:t> Oriental studies</a:t>
            </a:r>
            <a:r>
              <a:rPr lang="kk-KZ" sz="1400" dirty="0" smtClean="0"/>
              <a:t>»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ropbox\Нуржаева А\Кафедра\partners\上海外国语大学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564904"/>
            <a:ext cx="2016224" cy="2016224"/>
          </a:xfrm>
          <a:prstGeom prst="rect">
            <a:avLst/>
          </a:prstGeom>
          <a:noFill/>
        </p:spPr>
      </p:pic>
      <p:pic>
        <p:nvPicPr>
          <p:cNvPr id="1028" name="Picture 4" descr="D:\Папка\Users\user\Data\My Pictures\AUjWir0Z5X4YzHmLmXprqHZ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1428750" cy="18764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foreign partners of the department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ropbox\Нуржаева А\Кафедра\partners\jsnu_symb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1872208" cy="1870888"/>
          </a:xfrm>
          <a:prstGeom prst="rect">
            <a:avLst/>
          </a:prstGeom>
          <a:noFill/>
        </p:spPr>
      </p:pic>
      <p:pic>
        <p:nvPicPr>
          <p:cNvPr id="1027" name="Picture 3" descr="C:\Users\user\Dropbox\Нуржаева А\Кафедра\partners\Beijing Waiguoyu Daxu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653136"/>
            <a:ext cx="1584176" cy="1964378"/>
          </a:xfrm>
          <a:prstGeom prst="rect">
            <a:avLst/>
          </a:prstGeom>
          <a:noFill/>
        </p:spPr>
      </p:pic>
      <p:pic>
        <p:nvPicPr>
          <p:cNvPr id="1029" name="Picture 5" descr="D:\Папка\Users\user\Data\My Pictures\Renmin-University-of-China-logo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636912"/>
            <a:ext cx="1872431" cy="1872431"/>
          </a:xfrm>
          <a:prstGeom prst="rect">
            <a:avLst/>
          </a:prstGeom>
          <a:noFill/>
        </p:spPr>
      </p:pic>
      <p:pic>
        <p:nvPicPr>
          <p:cNvPr id="1031" name="Picture 7" descr="D:\Папка\Users\user\Data\My Pictures\20170720165063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653136"/>
            <a:ext cx="2066326" cy="1988840"/>
          </a:xfrm>
          <a:prstGeom prst="rect">
            <a:avLst/>
          </a:prstGeom>
          <a:noFill/>
        </p:spPr>
      </p:pic>
      <p:pic>
        <p:nvPicPr>
          <p:cNvPr id="1032" name="Picture 8" descr="C:\Users\user\Dropbox\Нуржаева А\Кафедра\Site materials\Lanzhou_Univ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797152"/>
            <a:ext cx="1905000" cy="1905000"/>
          </a:xfrm>
          <a:prstGeom prst="rect">
            <a:avLst/>
          </a:prstGeom>
          <a:noFill/>
        </p:spPr>
      </p:pic>
      <p:pic>
        <p:nvPicPr>
          <p:cNvPr id="1033" name="Picture 9" descr="C:\Users\user\Dropbox\Нуржаева А\Кафедра\Site materials\синьцзяньски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2564904"/>
            <a:ext cx="2088232" cy="1979175"/>
          </a:xfrm>
          <a:prstGeom prst="rect">
            <a:avLst/>
          </a:prstGeom>
          <a:noFill/>
        </p:spPr>
      </p:pic>
      <p:pic>
        <p:nvPicPr>
          <p:cNvPr id="1034" name="Picture 10" descr="C:\Users\user\Dropbox\Нуржаева А\Кафедра\Site materials\ECNU_Emblem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725144"/>
            <a:ext cx="1916832" cy="1916832"/>
          </a:xfrm>
          <a:prstGeom prst="rect">
            <a:avLst/>
          </a:prstGeom>
          <a:noFill/>
        </p:spPr>
      </p:pic>
      <p:pic>
        <p:nvPicPr>
          <p:cNvPr id="1035" name="Picture 11" descr="D:\Папка\Users\user\Data\My Pictures\5278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1340768"/>
            <a:ext cx="6669087" cy="1095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68478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Dual diploma program (diploma of domestic university and of a university of the People's Republic China)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2357430"/>
          <a:ext cx="721523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619"/>
                <a:gridCol w="36076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2+2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Within the program of the "2 + 2" students are taught two years in the country, and the next two years - in China and get a double diploma.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1+1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Undergraduates can get a double diploma in a similar program of "1 + 1", signing a contract for training the last year in the universities of China and Taiwan.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Research and innovation work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357298"/>
          <a:ext cx="8329642" cy="511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Number of student who had overseas training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cap="none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Degrees of the teaching staff of the department of Chinese Studies</a:t>
            </a:r>
            <a:endParaRPr lang="ru-RU" b="1" cap="none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513</TotalTime>
  <Words>202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Эркер</vt:lpstr>
      <vt:lpstr>DEPARTMENT OF CHINESE STUDIES </vt:lpstr>
      <vt:lpstr>Educational-methodical activity</vt:lpstr>
      <vt:lpstr>The main foreign partners of the department</vt:lpstr>
      <vt:lpstr>Dual diploma program (diploma of domestic university and of a university of the People's Republic China)</vt:lpstr>
      <vt:lpstr>Research and innovation work</vt:lpstr>
      <vt:lpstr>Number of student who had overseas training</vt:lpstr>
      <vt:lpstr>Degrees of the teaching staff of the department of Chinese Studies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КИТАЕВЕДЕНИЯ</dc:title>
  <dc:creator>admin</dc:creator>
  <cp:lastModifiedBy>user</cp:lastModifiedBy>
  <cp:revision>48</cp:revision>
  <dcterms:created xsi:type="dcterms:W3CDTF">2015-03-20T07:50:33Z</dcterms:created>
  <dcterms:modified xsi:type="dcterms:W3CDTF">2018-04-01T17:29:25Z</dcterms:modified>
</cp:coreProperties>
</file>