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5"/>
  </p:notesMasterIdLst>
  <p:sldIdLst>
    <p:sldId id="263" r:id="rId2"/>
    <p:sldId id="264" r:id="rId3"/>
    <p:sldId id="265" r:id="rId4"/>
    <p:sldId id="266" r:id="rId5"/>
    <p:sldId id="256" r:id="rId6"/>
    <p:sldId id="267" r:id="rId7"/>
    <p:sldId id="268" r:id="rId8"/>
    <p:sldId id="269" r:id="rId9"/>
    <p:sldId id="270" r:id="rId10"/>
    <p:sldId id="271" r:id="rId11"/>
    <p:sldId id="286" r:id="rId12"/>
    <p:sldId id="280" r:id="rId13"/>
    <p:sldId id="284" r:id="rId14"/>
    <p:sldId id="273" r:id="rId15"/>
    <p:sldId id="274" r:id="rId16"/>
    <p:sldId id="275" r:id="rId17"/>
    <p:sldId id="276" r:id="rId18"/>
    <p:sldId id="282" r:id="rId19"/>
    <p:sldId id="283" r:id="rId20"/>
    <p:sldId id="277" r:id="rId21"/>
    <p:sldId id="278" r:id="rId22"/>
    <p:sldId id="279" r:id="rId23"/>
    <p:sldId id="28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D7D0B-1BB2-4FE6-9EA0-D4494395E581}" type="doc">
      <dgm:prSet loTypeId="urn:microsoft.com/office/officeart/2008/layout/VerticalCurved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5ED6711-8FFC-437C-9C99-A756B47A680F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5В051400 - Связь с общественностью 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924789-04E6-449D-B7BE-2C9C20DB75E1}" type="parTrans" cxnId="{AF403DCB-79F7-4319-878C-2C7D6523D16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765EE4-8932-496B-82A8-FE831C0A2923}" type="sibTrans" cxnId="{AF403DCB-79F7-4319-878C-2C7D6523D16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FAF721-0100-432E-B061-C4EAAF206160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6М051600 – Международная журналистика</a:t>
          </a:r>
          <a:endParaRPr lang="ru-RU" sz="2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75B85-394E-4641-823C-06DF7486688C}" type="parTrans" cxnId="{DA2DC3DB-1CB0-4C24-A637-FD4200E24075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6857C-8E85-40D6-B01D-18CD2F17FAC0}" type="sibTrans" cxnId="{DA2DC3DB-1CB0-4C24-A637-FD4200E24075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EA5C00-C4C9-4DD3-BB80-BBD38F085C74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6М051400 - Связь с общественностью</a:t>
          </a:r>
          <a:endParaRPr lang="ru-RU" sz="2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17058-3F70-4372-875F-060D5D8FF62C}" type="sibTrans" cxnId="{32B56627-075A-4951-870B-D53AB7CCA1D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8FF50B-741A-4EE8-B07F-C69B35A1500B}" type="parTrans" cxnId="{32B56627-075A-4951-870B-D53AB7CCA1D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E30F57-0F2A-471C-B097-4DEA1C4D0336}" type="pres">
      <dgm:prSet presAssocID="{112D7D0B-1BB2-4FE6-9EA0-D4494395E5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E2D608F-0449-4DE7-9D02-E6D0E3B10C47}" type="pres">
      <dgm:prSet presAssocID="{112D7D0B-1BB2-4FE6-9EA0-D4494395E581}" presName="Name1" presStyleCnt="0"/>
      <dgm:spPr/>
      <dgm:t>
        <a:bodyPr/>
        <a:lstStyle/>
        <a:p>
          <a:endParaRPr lang="ru-RU"/>
        </a:p>
      </dgm:t>
    </dgm:pt>
    <dgm:pt modelId="{B50A37D9-B3D6-4DDD-A487-4B154B072ADB}" type="pres">
      <dgm:prSet presAssocID="{112D7D0B-1BB2-4FE6-9EA0-D4494395E581}" presName="cycle" presStyleCnt="0"/>
      <dgm:spPr/>
      <dgm:t>
        <a:bodyPr/>
        <a:lstStyle/>
        <a:p>
          <a:endParaRPr lang="ru-RU"/>
        </a:p>
      </dgm:t>
    </dgm:pt>
    <dgm:pt modelId="{7908658C-7A2A-472C-9F7A-D67924AD6D68}" type="pres">
      <dgm:prSet presAssocID="{112D7D0B-1BB2-4FE6-9EA0-D4494395E581}" presName="srcNode" presStyleLbl="node1" presStyleIdx="0" presStyleCnt="3"/>
      <dgm:spPr/>
      <dgm:t>
        <a:bodyPr/>
        <a:lstStyle/>
        <a:p>
          <a:endParaRPr lang="ru-RU"/>
        </a:p>
      </dgm:t>
    </dgm:pt>
    <dgm:pt modelId="{09502C84-CA0C-4CD2-A294-02C8B2565672}" type="pres">
      <dgm:prSet presAssocID="{112D7D0B-1BB2-4FE6-9EA0-D4494395E581}" presName="conn" presStyleLbl="parChTrans1D2" presStyleIdx="0" presStyleCnt="1"/>
      <dgm:spPr/>
      <dgm:t>
        <a:bodyPr/>
        <a:lstStyle/>
        <a:p>
          <a:endParaRPr lang="ru-RU"/>
        </a:p>
      </dgm:t>
    </dgm:pt>
    <dgm:pt modelId="{BD708CF9-F46A-4915-ADAF-14BA493C62F9}" type="pres">
      <dgm:prSet presAssocID="{112D7D0B-1BB2-4FE6-9EA0-D4494395E581}" presName="extraNode" presStyleLbl="node1" presStyleIdx="0" presStyleCnt="3"/>
      <dgm:spPr/>
      <dgm:t>
        <a:bodyPr/>
        <a:lstStyle/>
        <a:p>
          <a:endParaRPr lang="ru-RU"/>
        </a:p>
      </dgm:t>
    </dgm:pt>
    <dgm:pt modelId="{1DA1F811-E896-40C7-9B0D-8A64C22CD1F0}" type="pres">
      <dgm:prSet presAssocID="{112D7D0B-1BB2-4FE6-9EA0-D4494395E581}" presName="dstNode" presStyleLbl="node1" presStyleIdx="0" presStyleCnt="3"/>
      <dgm:spPr/>
      <dgm:t>
        <a:bodyPr/>
        <a:lstStyle/>
        <a:p>
          <a:endParaRPr lang="ru-RU"/>
        </a:p>
      </dgm:t>
    </dgm:pt>
    <dgm:pt modelId="{7AF81E8E-64F1-46DF-909E-177BF4A80562}" type="pres">
      <dgm:prSet presAssocID="{65ED6711-8FFC-437C-9C99-A756B47A680F}" presName="text_1" presStyleLbl="node1" presStyleIdx="0" presStyleCnt="3" custScaleY="10849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34266866-CF0A-4142-8377-BA518A175408}" type="pres">
      <dgm:prSet presAssocID="{65ED6711-8FFC-437C-9C99-A756B47A680F}" presName="accent_1" presStyleCnt="0"/>
      <dgm:spPr/>
      <dgm:t>
        <a:bodyPr/>
        <a:lstStyle/>
        <a:p>
          <a:endParaRPr lang="ru-RU"/>
        </a:p>
      </dgm:t>
    </dgm:pt>
    <dgm:pt modelId="{940E3431-9F8A-49C2-872C-705EB9C67249}" type="pres">
      <dgm:prSet presAssocID="{65ED6711-8FFC-437C-9C99-A756B47A680F}" presName="accentRepeatNode" presStyleLbl="solidFgAcc1" presStyleIdx="0" presStyleCnt="3" custScaleX="136108"/>
      <dgm:spPr/>
      <dgm:t>
        <a:bodyPr/>
        <a:lstStyle/>
        <a:p>
          <a:endParaRPr lang="ru-RU"/>
        </a:p>
      </dgm:t>
    </dgm:pt>
    <dgm:pt modelId="{B9B43289-01A0-48E7-9534-8CB922E298C2}" type="pres">
      <dgm:prSet presAssocID="{BBEA5C00-C4C9-4DD3-BB80-BBD38F085C74}" presName="text_2" presStyleLbl="node1" presStyleIdx="1" presStyleCnt="3" custScaleY="12014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8F1A3125-AAAF-4D6C-93DA-9B8FFA0CA193}" type="pres">
      <dgm:prSet presAssocID="{BBEA5C00-C4C9-4DD3-BB80-BBD38F085C74}" presName="accent_2" presStyleCnt="0"/>
      <dgm:spPr/>
      <dgm:t>
        <a:bodyPr/>
        <a:lstStyle/>
        <a:p>
          <a:endParaRPr lang="ru-RU"/>
        </a:p>
      </dgm:t>
    </dgm:pt>
    <dgm:pt modelId="{2DFCE7AE-D0CD-46A2-9E9B-6A5C49988508}" type="pres">
      <dgm:prSet presAssocID="{BBEA5C00-C4C9-4DD3-BB80-BBD38F085C74}" presName="accentRepeatNode" presStyleLbl="solidFgAcc1" presStyleIdx="1" presStyleCnt="3" custScaleX="140393"/>
      <dgm:spPr/>
      <dgm:t>
        <a:bodyPr/>
        <a:lstStyle/>
        <a:p>
          <a:endParaRPr lang="ru-RU"/>
        </a:p>
      </dgm:t>
    </dgm:pt>
    <dgm:pt modelId="{E290F071-34FD-4DBF-8623-F68E2C1E9694}" type="pres">
      <dgm:prSet presAssocID="{43FAF721-0100-432E-B061-C4EAAF206160}" presName="text_3" presStyleLbl="node1" presStyleIdx="2" presStyleCnt="3" custScaleY="108978" custLinFactNeighborX="-136" custLinFactNeighborY="-1474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EB4A6224-CE86-4C3C-8792-49D3434B26D9}" type="pres">
      <dgm:prSet presAssocID="{43FAF721-0100-432E-B061-C4EAAF206160}" presName="accent_3" presStyleCnt="0"/>
      <dgm:spPr/>
      <dgm:t>
        <a:bodyPr/>
        <a:lstStyle/>
        <a:p>
          <a:endParaRPr lang="ru-RU"/>
        </a:p>
      </dgm:t>
    </dgm:pt>
    <dgm:pt modelId="{B98C746E-7F81-438F-AC88-20EBCBF78ACD}" type="pres">
      <dgm:prSet presAssocID="{43FAF721-0100-432E-B061-C4EAAF206160}" presName="accentRepeatNode" presStyleLbl="solidFgAcc1" presStyleIdx="2" presStyleCnt="3" custScaleX="137633"/>
      <dgm:spPr/>
      <dgm:t>
        <a:bodyPr/>
        <a:lstStyle/>
        <a:p>
          <a:endParaRPr lang="ru-RU"/>
        </a:p>
      </dgm:t>
    </dgm:pt>
  </dgm:ptLst>
  <dgm:cxnLst>
    <dgm:cxn modelId="{DB7EFF02-1B7E-4798-BDAE-6FB82434DBBA}" type="presOf" srcId="{DA765EE4-8932-496B-82A8-FE831C0A2923}" destId="{09502C84-CA0C-4CD2-A294-02C8B2565672}" srcOrd="0" destOrd="0" presId="urn:microsoft.com/office/officeart/2008/layout/VerticalCurvedList"/>
    <dgm:cxn modelId="{AF403DCB-79F7-4319-878C-2C7D6523D166}" srcId="{112D7D0B-1BB2-4FE6-9EA0-D4494395E581}" destId="{65ED6711-8FFC-437C-9C99-A756B47A680F}" srcOrd="0" destOrd="0" parTransId="{DD924789-04E6-449D-B7BE-2C9C20DB75E1}" sibTransId="{DA765EE4-8932-496B-82A8-FE831C0A2923}"/>
    <dgm:cxn modelId="{5D82E1AE-E3C9-47D6-9446-E28BDFC530B9}" type="presOf" srcId="{BBEA5C00-C4C9-4DD3-BB80-BBD38F085C74}" destId="{B9B43289-01A0-48E7-9534-8CB922E298C2}" srcOrd="0" destOrd="0" presId="urn:microsoft.com/office/officeart/2008/layout/VerticalCurvedList"/>
    <dgm:cxn modelId="{E7ECC5CC-3796-4618-9E1F-17925CB92189}" type="presOf" srcId="{65ED6711-8FFC-437C-9C99-A756B47A680F}" destId="{7AF81E8E-64F1-46DF-909E-177BF4A80562}" srcOrd="0" destOrd="0" presId="urn:microsoft.com/office/officeart/2008/layout/VerticalCurvedList"/>
    <dgm:cxn modelId="{DA2DC3DB-1CB0-4C24-A637-FD4200E24075}" srcId="{112D7D0B-1BB2-4FE6-9EA0-D4494395E581}" destId="{43FAF721-0100-432E-B061-C4EAAF206160}" srcOrd="2" destOrd="0" parTransId="{81C75B85-394E-4641-823C-06DF7486688C}" sibTransId="{B466857C-8E85-40D6-B01D-18CD2F17FAC0}"/>
    <dgm:cxn modelId="{32B56627-075A-4951-870B-D53AB7CCA1D4}" srcId="{112D7D0B-1BB2-4FE6-9EA0-D4494395E581}" destId="{BBEA5C00-C4C9-4DD3-BB80-BBD38F085C74}" srcOrd="1" destOrd="0" parTransId="{D28FF50B-741A-4EE8-B07F-C69B35A1500B}" sibTransId="{9A517058-3F70-4372-875F-060D5D8FF62C}"/>
    <dgm:cxn modelId="{F96A16B4-9939-4A41-8F18-7CCA5DC55248}" type="presOf" srcId="{43FAF721-0100-432E-B061-C4EAAF206160}" destId="{E290F071-34FD-4DBF-8623-F68E2C1E9694}" srcOrd="0" destOrd="0" presId="urn:microsoft.com/office/officeart/2008/layout/VerticalCurvedList"/>
    <dgm:cxn modelId="{D3A9E327-FC7F-4B95-8107-39DEC742EA65}" type="presOf" srcId="{112D7D0B-1BB2-4FE6-9EA0-D4494395E581}" destId="{CFE30F57-0F2A-471C-B097-4DEA1C4D0336}" srcOrd="0" destOrd="0" presId="urn:microsoft.com/office/officeart/2008/layout/VerticalCurvedList"/>
    <dgm:cxn modelId="{AB8438BD-14FA-4CAB-B093-FB99F9DFAFC7}" type="presParOf" srcId="{CFE30F57-0F2A-471C-B097-4DEA1C4D0336}" destId="{FE2D608F-0449-4DE7-9D02-E6D0E3B10C47}" srcOrd="0" destOrd="0" presId="urn:microsoft.com/office/officeart/2008/layout/VerticalCurvedList"/>
    <dgm:cxn modelId="{EF50ABBE-6D72-4625-B29B-63E3BDA921C6}" type="presParOf" srcId="{FE2D608F-0449-4DE7-9D02-E6D0E3B10C47}" destId="{B50A37D9-B3D6-4DDD-A487-4B154B072ADB}" srcOrd="0" destOrd="0" presId="urn:microsoft.com/office/officeart/2008/layout/VerticalCurvedList"/>
    <dgm:cxn modelId="{0361E7D2-E60A-463C-9C3B-FFA9D209C81D}" type="presParOf" srcId="{B50A37D9-B3D6-4DDD-A487-4B154B072ADB}" destId="{7908658C-7A2A-472C-9F7A-D67924AD6D68}" srcOrd="0" destOrd="0" presId="urn:microsoft.com/office/officeart/2008/layout/VerticalCurvedList"/>
    <dgm:cxn modelId="{436C04B7-DDE2-428F-A084-8AFC9159FE55}" type="presParOf" srcId="{B50A37D9-B3D6-4DDD-A487-4B154B072ADB}" destId="{09502C84-CA0C-4CD2-A294-02C8B2565672}" srcOrd="1" destOrd="0" presId="urn:microsoft.com/office/officeart/2008/layout/VerticalCurvedList"/>
    <dgm:cxn modelId="{55FD9682-7C63-4448-A567-E80D46422842}" type="presParOf" srcId="{B50A37D9-B3D6-4DDD-A487-4B154B072ADB}" destId="{BD708CF9-F46A-4915-ADAF-14BA493C62F9}" srcOrd="2" destOrd="0" presId="urn:microsoft.com/office/officeart/2008/layout/VerticalCurvedList"/>
    <dgm:cxn modelId="{0FBEF7C5-BE77-49B8-B281-E6E20EAED56E}" type="presParOf" srcId="{B50A37D9-B3D6-4DDD-A487-4B154B072ADB}" destId="{1DA1F811-E896-40C7-9B0D-8A64C22CD1F0}" srcOrd="3" destOrd="0" presId="urn:microsoft.com/office/officeart/2008/layout/VerticalCurvedList"/>
    <dgm:cxn modelId="{760D6DD6-242A-4E72-B3EF-3A358FED2057}" type="presParOf" srcId="{FE2D608F-0449-4DE7-9D02-E6D0E3B10C47}" destId="{7AF81E8E-64F1-46DF-909E-177BF4A80562}" srcOrd="1" destOrd="0" presId="urn:microsoft.com/office/officeart/2008/layout/VerticalCurvedList"/>
    <dgm:cxn modelId="{F24D8018-6C35-4F60-89B6-42C9A2915577}" type="presParOf" srcId="{FE2D608F-0449-4DE7-9D02-E6D0E3B10C47}" destId="{34266866-CF0A-4142-8377-BA518A175408}" srcOrd="2" destOrd="0" presId="urn:microsoft.com/office/officeart/2008/layout/VerticalCurvedList"/>
    <dgm:cxn modelId="{DE2DB9BF-8575-4AA1-9FD3-13759348332B}" type="presParOf" srcId="{34266866-CF0A-4142-8377-BA518A175408}" destId="{940E3431-9F8A-49C2-872C-705EB9C67249}" srcOrd="0" destOrd="0" presId="urn:microsoft.com/office/officeart/2008/layout/VerticalCurvedList"/>
    <dgm:cxn modelId="{68942B83-E7CF-4AFD-AE69-17A410733EB1}" type="presParOf" srcId="{FE2D608F-0449-4DE7-9D02-E6D0E3B10C47}" destId="{B9B43289-01A0-48E7-9534-8CB922E298C2}" srcOrd="3" destOrd="0" presId="urn:microsoft.com/office/officeart/2008/layout/VerticalCurvedList"/>
    <dgm:cxn modelId="{405B48C5-8B3C-409B-A091-902E1F2E587B}" type="presParOf" srcId="{FE2D608F-0449-4DE7-9D02-E6D0E3B10C47}" destId="{8F1A3125-AAAF-4D6C-93DA-9B8FFA0CA193}" srcOrd="4" destOrd="0" presId="urn:microsoft.com/office/officeart/2008/layout/VerticalCurvedList"/>
    <dgm:cxn modelId="{75B3054B-FF94-4509-853B-59E9E76A7B80}" type="presParOf" srcId="{8F1A3125-AAAF-4D6C-93DA-9B8FFA0CA193}" destId="{2DFCE7AE-D0CD-46A2-9E9B-6A5C49988508}" srcOrd="0" destOrd="0" presId="urn:microsoft.com/office/officeart/2008/layout/VerticalCurvedList"/>
    <dgm:cxn modelId="{6AF5714C-572E-47AF-B18B-9566D6A8B30F}" type="presParOf" srcId="{FE2D608F-0449-4DE7-9D02-E6D0E3B10C47}" destId="{E290F071-34FD-4DBF-8623-F68E2C1E9694}" srcOrd="5" destOrd="0" presId="urn:microsoft.com/office/officeart/2008/layout/VerticalCurvedList"/>
    <dgm:cxn modelId="{615CB31D-5B3F-4337-BC1E-596C7550E952}" type="presParOf" srcId="{FE2D608F-0449-4DE7-9D02-E6D0E3B10C47}" destId="{EB4A6224-CE86-4C3C-8792-49D3434B26D9}" srcOrd="6" destOrd="0" presId="urn:microsoft.com/office/officeart/2008/layout/VerticalCurvedList"/>
    <dgm:cxn modelId="{392F31EB-7186-4AA2-882C-C3FDB347D196}" type="presParOf" srcId="{EB4A6224-CE86-4C3C-8792-49D3434B26D9}" destId="{B98C746E-7F81-438F-AC88-20EBCBF78A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EA66DF-AEB1-46BB-B48E-1F7CA06B64DC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</dgm:pt>
    <dgm:pt modelId="{86E80DF7-CD1E-4B5E-BD90-774646DD3B8D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2017 год – Успешная международная аккредитация на 5 лет европейского агентства «FIBAA»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6E4CB-AE74-48E3-AEEF-252BA3459F3E}" type="parTrans" cxnId="{5C920BBB-6D24-466A-96DF-7895EF1C44E4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5B064F-BE2F-4B8C-974F-56A8C0CB6951}" type="sibTrans" cxnId="{5C920BBB-6D24-466A-96DF-7895EF1C44E4}">
      <dgm:prSet custT="1"/>
      <dgm:spPr/>
      <dgm:t>
        <a:bodyPr/>
        <a:lstStyle/>
        <a:p>
          <a:endParaRPr lang="ru-RU" sz="4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C1B00-CA75-47E3-A11D-2B484736C947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 учебные программы прошли согласование у работодателей</a:t>
          </a:r>
        </a:p>
      </dgm:t>
    </dgm:pt>
    <dgm:pt modelId="{F3EF3480-FA5E-4DEE-93EA-38234E4C83C3}" type="parTrans" cxnId="{96CE1C64-1F56-45B1-B3B5-F620A6F2530E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06461-0495-4A25-ABB8-D22CCEE40958}" type="sibTrans" cxnId="{96CE1C64-1F56-45B1-B3B5-F620A6F2530E}">
      <dgm:prSet custT="1"/>
      <dgm:spPr/>
      <dgm:t>
        <a:bodyPr/>
        <a:lstStyle/>
        <a:p>
          <a:endParaRPr lang="ru-RU" sz="4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E4989E-D667-4CC7-8A39-F1596A4DA69D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Практики и стажировки студентов проводятся у работодателей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НАСО и </a:t>
          </a:r>
          <a:r>
            <a:rPr lang="kk-KZ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клуба</a:t>
          </a:r>
          <a:r>
            <a: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</a:t>
          </a:r>
          <a:r>
            <a:rPr lang="kk-KZ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-шы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CA894C-215D-4F61-95D8-1B29CDEDC3D5}" type="parTrans" cxnId="{A47A252C-3094-4BFD-872A-48AB7B167A05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7838CA-E551-4E24-A5D8-B2B5D89FD527}" type="sibTrans" cxnId="{A47A252C-3094-4BFD-872A-48AB7B167A05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3C5A9-EDF5-4EB4-93C9-D034DFA0C98B}" type="pres">
      <dgm:prSet presAssocID="{A5EA66DF-AEB1-46BB-B48E-1F7CA06B64DC}" presName="outerComposite" presStyleCnt="0">
        <dgm:presLayoutVars>
          <dgm:chMax val="5"/>
          <dgm:dir/>
          <dgm:resizeHandles val="exact"/>
        </dgm:presLayoutVars>
      </dgm:prSet>
      <dgm:spPr/>
    </dgm:pt>
    <dgm:pt modelId="{02793B56-1C91-40BF-89C2-A7575C6074BC}" type="pres">
      <dgm:prSet presAssocID="{A5EA66DF-AEB1-46BB-B48E-1F7CA06B64DC}" presName="dummyMaxCanvas" presStyleCnt="0">
        <dgm:presLayoutVars/>
      </dgm:prSet>
      <dgm:spPr/>
    </dgm:pt>
    <dgm:pt modelId="{3681265F-C564-4F78-A781-26256064C3D4}" type="pres">
      <dgm:prSet presAssocID="{A5EA66DF-AEB1-46BB-B48E-1F7CA06B64D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BCC92-BEA4-47E0-84DA-D37691EDD3AA}" type="pres">
      <dgm:prSet presAssocID="{A5EA66DF-AEB1-46BB-B48E-1F7CA06B64D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35EDC-CC12-446C-91E1-4D24B0E2FE60}" type="pres">
      <dgm:prSet presAssocID="{A5EA66DF-AEB1-46BB-B48E-1F7CA06B64D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9012C-CA82-4B95-BC05-82DE0D90FF39}" type="pres">
      <dgm:prSet presAssocID="{A5EA66DF-AEB1-46BB-B48E-1F7CA06B64D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64367-2D2F-49B0-AB46-AAEF3781A374}" type="pres">
      <dgm:prSet presAssocID="{A5EA66DF-AEB1-46BB-B48E-1F7CA06B64D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B095D-1590-4273-9096-10B437EEF726}" type="pres">
      <dgm:prSet presAssocID="{A5EA66DF-AEB1-46BB-B48E-1F7CA06B64D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BF2EB-9999-4AD7-B375-3876429959D9}" type="pres">
      <dgm:prSet presAssocID="{A5EA66DF-AEB1-46BB-B48E-1F7CA06B64D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E6590-6BFE-4F8F-B104-AAE582BF4B7A}" type="pres">
      <dgm:prSet presAssocID="{A5EA66DF-AEB1-46BB-B48E-1F7CA06B64D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5CB808-44D9-43AD-B856-254EF621F94F}" type="presOf" srcId="{BDDC1B00-CA75-47E3-A11D-2B484736C947}" destId="{6A6BCC92-BEA4-47E0-84DA-D37691EDD3AA}" srcOrd="0" destOrd="0" presId="urn:microsoft.com/office/officeart/2005/8/layout/vProcess5"/>
    <dgm:cxn modelId="{0F921C31-080B-4A2A-AE77-B3A4672A4706}" type="presOf" srcId="{BDDC1B00-CA75-47E3-A11D-2B484736C947}" destId="{1C1BF2EB-9999-4AD7-B375-3876429959D9}" srcOrd="1" destOrd="0" presId="urn:microsoft.com/office/officeart/2005/8/layout/vProcess5"/>
    <dgm:cxn modelId="{A47A252C-3094-4BFD-872A-48AB7B167A05}" srcId="{A5EA66DF-AEB1-46BB-B48E-1F7CA06B64DC}" destId="{70E4989E-D667-4CC7-8A39-F1596A4DA69D}" srcOrd="2" destOrd="0" parTransId="{D1CA894C-215D-4F61-95D8-1B29CDEDC3D5}" sibTransId="{2E7838CA-E551-4E24-A5D8-B2B5D89FD527}"/>
    <dgm:cxn modelId="{9DB25C2E-1063-4500-9A7F-BE2C53507F5B}" type="presOf" srcId="{86E80DF7-CD1E-4B5E-BD90-774646DD3B8D}" destId="{537B095D-1590-4273-9096-10B437EEF726}" srcOrd="1" destOrd="0" presId="urn:microsoft.com/office/officeart/2005/8/layout/vProcess5"/>
    <dgm:cxn modelId="{96CE1C64-1F56-45B1-B3B5-F620A6F2530E}" srcId="{A5EA66DF-AEB1-46BB-B48E-1F7CA06B64DC}" destId="{BDDC1B00-CA75-47E3-A11D-2B484736C947}" srcOrd="1" destOrd="0" parTransId="{F3EF3480-FA5E-4DEE-93EA-38234E4C83C3}" sibTransId="{17B06461-0495-4A25-ABB8-D22CCEE40958}"/>
    <dgm:cxn modelId="{416043FA-EBF5-4863-9FFA-DCAEBDE9F3F8}" type="presOf" srcId="{86E80DF7-CD1E-4B5E-BD90-774646DD3B8D}" destId="{3681265F-C564-4F78-A781-26256064C3D4}" srcOrd="0" destOrd="0" presId="urn:microsoft.com/office/officeart/2005/8/layout/vProcess5"/>
    <dgm:cxn modelId="{4826E5A6-D991-416E-ADB9-92576A4545CF}" type="presOf" srcId="{17B06461-0495-4A25-ABB8-D22CCEE40958}" destId="{C0C64367-2D2F-49B0-AB46-AAEF3781A374}" srcOrd="0" destOrd="0" presId="urn:microsoft.com/office/officeart/2005/8/layout/vProcess5"/>
    <dgm:cxn modelId="{83FA40E5-3DF8-4901-84C9-5DFE499686E0}" type="presOf" srcId="{1E5B064F-BE2F-4B8C-974F-56A8C0CB6951}" destId="{4379012C-CA82-4B95-BC05-82DE0D90FF39}" srcOrd="0" destOrd="0" presId="urn:microsoft.com/office/officeart/2005/8/layout/vProcess5"/>
    <dgm:cxn modelId="{E8853E71-D3FA-42A6-ACE2-3737958BE7B9}" type="presOf" srcId="{70E4989E-D667-4CC7-8A39-F1596A4DA69D}" destId="{7B0E6590-6BFE-4F8F-B104-AAE582BF4B7A}" srcOrd="1" destOrd="0" presId="urn:microsoft.com/office/officeart/2005/8/layout/vProcess5"/>
    <dgm:cxn modelId="{5C920BBB-6D24-466A-96DF-7895EF1C44E4}" srcId="{A5EA66DF-AEB1-46BB-B48E-1F7CA06B64DC}" destId="{86E80DF7-CD1E-4B5E-BD90-774646DD3B8D}" srcOrd="0" destOrd="0" parTransId="{71F6E4CB-AE74-48E3-AEEF-252BA3459F3E}" sibTransId="{1E5B064F-BE2F-4B8C-974F-56A8C0CB6951}"/>
    <dgm:cxn modelId="{C531F17E-6D83-47E9-A42F-3A88315AB6FC}" type="presOf" srcId="{70E4989E-D667-4CC7-8A39-F1596A4DA69D}" destId="{AD135EDC-CC12-446C-91E1-4D24B0E2FE60}" srcOrd="0" destOrd="0" presId="urn:microsoft.com/office/officeart/2005/8/layout/vProcess5"/>
    <dgm:cxn modelId="{C383DBD2-55C8-4511-9075-FDA37F2DC0C1}" type="presOf" srcId="{A5EA66DF-AEB1-46BB-B48E-1F7CA06B64DC}" destId="{0993C5A9-EDF5-4EB4-93C9-D034DFA0C98B}" srcOrd="0" destOrd="0" presId="urn:microsoft.com/office/officeart/2005/8/layout/vProcess5"/>
    <dgm:cxn modelId="{4F7BFD94-1FFE-4BB2-BC63-D9D6570A4689}" type="presParOf" srcId="{0993C5A9-EDF5-4EB4-93C9-D034DFA0C98B}" destId="{02793B56-1C91-40BF-89C2-A7575C6074BC}" srcOrd="0" destOrd="0" presId="urn:microsoft.com/office/officeart/2005/8/layout/vProcess5"/>
    <dgm:cxn modelId="{5BD379FE-56FA-4E27-9200-0600C147BF5E}" type="presParOf" srcId="{0993C5A9-EDF5-4EB4-93C9-D034DFA0C98B}" destId="{3681265F-C564-4F78-A781-26256064C3D4}" srcOrd="1" destOrd="0" presId="urn:microsoft.com/office/officeart/2005/8/layout/vProcess5"/>
    <dgm:cxn modelId="{9AE1220B-D28D-4AEA-8B4E-F2FB6451C7D8}" type="presParOf" srcId="{0993C5A9-EDF5-4EB4-93C9-D034DFA0C98B}" destId="{6A6BCC92-BEA4-47E0-84DA-D37691EDD3AA}" srcOrd="2" destOrd="0" presId="urn:microsoft.com/office/officeart/2005/8/layout/vProcess5"/>
    <dgm:cxn modelId="{DEA66775-7D4A-4B98-93DE-772454D504E8}" type="presParOf" srcId="{0993C5A9-EDF5-4EB4-93C9-D034DFA0C98B}" destId="{AD135EDC-CC12-446C-91E1-4D24B0E2FE60}" srcOrd="3" destOrd="0" presId="urn:microsoft.com/office/officeart/2005/8/layout/vProcess5"/>
    <dgm:cxn modelId="{ADDA7BFF-FF45-4E47-BACC-7EB247A2D135}" type="presParOf" srcId="{0993C5A9-EDF5-4EB4-93C9-D034DFA0C98B}" destId="{4379012C-CA82-4B95-BC05-82DE0D90FF39}" srcOrd="4" destOrd="0" presId="urn:microsoft.com/office/officeart/2005/8/layout/vProcess5"/>
    <dgm:cxn modelId="{06C93E75-E2C9-4A5A-934D-BCE1FFBB676E}" type="presParOf" srcId="{0993C5A9-EDF5-4EB4-93C9-D034DFA0C98B}" destId="{C0C64367-2D2F-49B0-AB46-AAEF3781A374}" srcOrd="5" destOrd="0" presId="urn:microsoft.com/office/officeart/2005/8/layout/vProcess5"/>
    <dgm:cxn modelId="{5EA0D2A1-A524-4D3F-A742-9DF8AF325FFA}" type="presParOf" srcId="{0993C5A9-EDF5-4EB4-93C9-D034DFA0C98B}" destId="{537B095D-1590-4273-9096-10B437EEF726}" srcOrd="6" destOrd="0" presId="urn:microsoft.com/office/officeart/2005/8/layout/vProcess5"/>
    <dgm:cxn modelId="{03CCB709-6D87-4BED-8953-2AD1EFFF5CEF}" type="presParOf" srcId="{0993C5A9-EDF5-4EB4-93C9-D034DFA0C98B}" destId="{1C1BF2EB-9999-4AD7-B375-3876429959D9}" srcOrd="7" destOrd="0" presId="urn:microsoft.com/office/officeart/2005/8/layout/vProcess5"/>
    <dgm:cxn modelId="{4DC6541C-6085-4593-A1B6-48971EE51575}" type="presParOf" srcId="{0993C5A9-EDF5-4EB4-93C9-D034DFA0C98B}" destId="{7B0E6590-6BFE-4F8F-B104-AAE582BF4B7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357BF4-8FBD-401B-82AD-F9D6A1E1E322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63B869-D7BC-4204-AC14-D47D858E24AF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совместной деятельности работают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8E5F78-C8F5-446E-8F13-D4A669AFB544}" type="parTrans" cxnId="{79A5AFC6-7E61-4EB2-B3DC-87709A25846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22AA24-D158-43FE-ABDC-8F7D8AA6BC1F}" type="sibTrans" cxnId="{79A5AFC6-7E61-4EB2-B3DC-87709A25846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F64B83-43FD-4411-9DB3-FE5F5A0E589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 повышения квалификации преподавателей вузов и журналистов-практиков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A6738-A934-4EEC-8029-388CE0D848E1}" type="parTrans" cxnId="{E23AE53E-DD53-453B-86C4-DD431374720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CB4220-942F-42E7-8451-EFD29A6E765D}" type="sibTrans" cxnId="{E23AE53E-DD53-453B-86C4-DD431374720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96C7AC-AA97-4C43-88AD-C90B056001B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Летние, Осенние, Весенние школы – «Медиа и PR-коммуникации: стратегия устойчивого развития»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D4619-7142-499B-9B67-409BA772A87B}" type="parTrans" cxnId="{CE965B45-FFE9-4D17-9E5C-EABE60ED14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4721FB-FEC6-4502-8D57-5B02A8009914}" type="sibTrans" cxnId="{CE965B45-FFE9-4D17-9E5C-EABE60ED14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D7D06E-73CA-4EC3-BB14-67197E232FF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Ежегодная международная конференция «Модели обучения международной журналистике в целях устойчивого развития» (2016 г., 2017 г., 2018 г.)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8CED83-1AB9-460D-9DB2-8EB90A791D06}" type="parTrans" cxnId="{1D645446-A9CC-4591-B036-178FB026201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071EDA-84F3-4512-9E44-68CF6F9B59D7}" type="sibTrans" cxnId="{1D645446-A9CC-4591-B036-178FB026201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767F9F-E72F-4697-B693-DB67EF9EC71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Ежегодная международная студенческая конференция «Модель ООН. Новый Шелковый путь».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9414A0-EF82-4F67-A3AD-205066E64788}" type="parTrans" cxnId="{38D672ED-CF23-429A-9DF4-316A16E1508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23783-4AAE-49A1-BDDF-4FDDE50CBBB6}" type="sibTrans" cxnId="{38D672ED-CF23-429A-9DF4-316A16E1508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1DFFEA-5627-4574-A6C9-068968CC01A9}" type="pres">
      <dgm:prSet presAssocID="{10357BF4-8FBD-401B-82AD-F9D6A1E1E32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9A231-4470-4394-A434-EF8B555DE9EB}" type="pres">
      <dgm:prSet presAssocID="{10357BF4-8FBD-401B-82AD-F9D6A1E1E322}" presName="matrix" presStyleCnt="0"/>
      <dgm:spPr/>
    </dgm:pt>
    <dgm:pt modelId="{AEBAA603-C248-4AAA-B2AE-070230FF61C7}" type="pres">
      <dgm:prSet presAssocID="{10357BF4-8FBD-401B-82AD-F9D6A1E1E322}" presName="tile1" presStyleLbl="node1" presStyleIdx="0" presStyleCnt="4"/>
      <dgm:spPr/>
      <dgm:t>
        <a:bodyPr/>
        <a:lstStyle/>
        <a:p>
          <a:endParaRPr lang="ru-RU"/>
        </a:p>
      </dgm:t>
    </dgm:pt>
    <dgm:pt modelId="{02F9A710-56D7-48AD-908E-95F3772250F4}" type="pres">
      <dgm:prSet presAssocID="{10357BF4-8FBD-401B-82AD-F9D6A1E1E32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DF7F0-63EE-405E-A23F-88EB07F7516A}" type="pres">
      <dgm:prSet presAssocID="{10357BF4-8FBD-401B-82AD-F9D6A1E1E322}" presName="tile2" presStyleLbl="node1" presStyleIdx="1" presStyleCnt="4"/>
      <dgm:spPr/>
      <dgm:t>
        <a:bodyPr/>
        <a:lstStyle/>
        <a:p>
          <a:endParaRPr lang="ru-RU"/>
        </a:p>
      </dgm:t>
    </dgm:pt>
    <dgm:pt modelId="{D29AF547-E972-44A3-92D3-A8DE2F4276C0}" type="pres">
      <dgm:prSet presAssocID="{10357BF4-8FBD-401B-82AD-F9D6A1E1E32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EA2E3-C5D5-4F91-94BC-D74D591F3368}" type="pres">
      <dgm:prSet presAssocID="{10357BF4-8FBD-401B-82AD-F9D6A1E1E322}" presName="tile3" presStyleLbl="node1" presStyleIdx="2" presStyleCnt="4"/>
      <dgm:spPr/>
      <dgm:t>
        <a:bodyPr/>
        <a:lstStyle/>
        <a:p>
          <a:endParaRPr lang="ru-RU"/>
        </a:p>
      </dgm:t>
    </dgm:pt>
    <dgm:pt modelId="{9EAE3034-F2AD-425F-AA10-BD874C56BD52}" type="pres">
      <dgm:prSet presAssocID="{10357BF4-8FBD-401B-82AD-F9D6A1E1E32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0D78E-7FEF-4B8D-B507-D6789271864F}" type="pres">
      <dgm:prSet presAssocID="{10357BF4-8FBD-401B-82AD-F9D6A1E1E322}" presName="tile4" presStyleLbl="node1" presStyleIdx="3" presStyleCnt="4"/>
      <dgm:spPr/>
      <dgm:t>
        <a:bodyPr/>
        <a:lstStyle/>
        <a:p>
          <a:endParaRPr lang="ru-RU"/>
        </a:p>
      </dgm:t>
    </dgm:pt>
    <dgm:pt modelId="{2C96C475-38E3-489A-97C6-238D5ABE0C70}" type="pres">
      <dgm:prSet presAssocID="{10357BF4-8FBD-401B-82AD-F9D6A1E1E32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6E464-EA91-49D8-9137-9B5899778B71}" type="pres">
      <dgm:prSet presAssocID="{10357BF4-8FBD-401B-82AD-F9D6A1E1E322}" presName="centerTile" presStyleLbl="fgShp" presStyleIdx="0" presStyleCnt="1" custScaleX="124603" custScaleY="12943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D645446-A9CC-4591-B036-178FB026201A}" srcId="{D963B869-D7BC-4204-AC14-D47D858E24AF}" destId="{A8D7D06E-73CA-4EC3-BB14-67197E232FF7}" srcOrd="2" destOrd="0" parTransId="{E48CED83-1AB9-460D-9DB2-8EB90A791D06}" sibTransId="{C0071EDA-84F3-4512-9E44-68CF6F9B59D7}"/>
    <dgm:cxn modelId="{66A0F35E-D80B-4870-A7A8-3E72909BBB2F}" type="presOf" srcId="{10357BF4-8FBD-401B-82AD-F9D6A1E1E322}" destId="{831DFFEA-5627-4574-A6C9-068968CC01A9}" srcOrd="0" destOrd="0" presId="urn:microsoft.com/office/officeart/2005/8/layout/matrix1"/>
    <dgm:cxn modelId="{04734326-405C-42A1-8508-3A1D7D88AD62}" type="presOf" srcId="{AAF64B83-43FD-4411-9DB3-FE5F5A0E5893}" destId="{02F9A710-56D7-48AD-908E-95F3772250F4}" srcOrd="1" destOrd="0" presId="urn:microsoft.com/office/officeart/2005/8/layout/matrix1"/>
    <dgm:cxn modelId="{7612B205-5BE1-4D92-89F6-C13384E5A79B}" type="presOf" srcId="{F4767F9F-E72F-4697-B693-DB67EF9EC71D}" destId="{2C96C475-38E3-489A-97C6-238D5ABE0C70}" srcOrd="1" destOrd="0" presId="urn:microsoft.com/office/officeart/2005/8/layout/matrix1"/>
    <dgm:cxn modelId="{6799074D-19B2-4D0B-9BD6-B97C17003EC5}" type="presOf" srcId="{AAF64B83-43FD-4411-9DB3-FE5F5A0E5893}" destId="{AEBAA603-C248-4AAA-B2AE-070230FF61C7}" srcOrd="0" destOrd="0" presId="urn:microsoft.com/office/officeart/2005/8/layout/matrix1"/>
    <dgm:cxn modelId="{E23AE53E-DD53-453B-86C4-DD4313747200}" srcId="{D963B869-D7BC-4204-AC14-D47D858E24AF}" destId="{AAF64B83-43FD-4411-9DB3-FE5F5A0E5893}" srcOrd="0" destOrd="0" parTransId="{774A6738-A934-4EEC-8029-388CE0D848E1}" sibTransId="{1BCB4220-942F-42E7-8451-EFD29A6E765D}"/>
    <dgm:cxn modelId="{6EBE55B8-EE2D-4FF0-AC97-7DB70052E51A}" type="presOf" srcId="{4396C7AC-AA97-4C43-88AD-C90B056001B9}" destId="{D29AF547-E972-44A3-92D3-A8DE2F4276C0}" srcOrd="1" destOrd="0" presId="urn:microsoft.com/office/officeart/2005/8/layout/matrix1"/>
    <dgm:cxn modelId="{71440B57-B648-4945-9CEB-553F6EB48FE0}" type="presOf" srcId="{4396C7AC-AA97-4C43-88AD-C90B056001B9}" destId="{E04DF7F0-63EE-405E-A23F-88EB07F7516A}" srcOrd="0" destOrd="0" presId="urn:microsoft.com/office/officeart/2005/8/layout/matrix1"/>
    <dgm:cxn modelId="{E69079BB-999A-4FD4-A69D-3EDA0250135E}" type="presOf" srcId="{A8D7D06E-73CA-4EC3-BB14-67197E232FF7}" destId="{2E0EA2E3-C5D5-4F91-94BC-D74D591F3368}" srcOrd="0" destOrd="0" presId="urn:microsoft.com/office/officeart/2005/8/layout/matrix1"/>
    <dgm:cxn modelId="{EAE7E2F0-B045-4541-962A-F16C4F95E953}" type="presOf" srcId="{D963B869-D7BC-4204-AC14-D47D858E24AF}" destId="{28F6E464-EA91-49D8-9137-9B5899778B71}" srcOrd="0" destOrd="0" presId="urn:microsoft.com/office/officeart/2005/8/layout/matrix1"/>
    <dgm:cxn modelId="{CE965B45-FFE9-4D17-9E5C-EABE60ED1498}" srcId="{D963B869-D7BC-4204-AC14-D47D858E24AF}" destId="{4396C7AC-AA97-4C43-88AD-C90B056001B9}" srcOrd="1" destOrd="0" parTransId="{03AD4619-7142-499B-9B67-409BA772A87B}" sibTransId="{954721FB-FEC6-4502-8D57-5B02A8009914}"/>
    <dgm:cxn modelId="{0943F2E2-5A64-4FF6-8301-F23E98F61FFB}" type="presOf" srcId="{F4767F9F-E72F-4697-B693-DB67EF9EC71D}" destId="{57C0D78E-7FEF-4B8D-B507-D6789271864F}" srcOrd="0" destOrd="0" presId="urn:microsoft.com/office/officeart/2005/8/layout/matrix1"/>
    <dgm:cxn modelId="{90E9ABB4-A759-4E1F-85EF-77DA44BADDFA}" type="presOf" srcId="{A8D7D06E-73CA-4EC3-BB14-67197E232FF7}" destId="{9EAE3034-F2AD-425F-AA10-BD874C56BD52}" srcOrd="1" destOrd="0" presId="urn:microsoft.com/office/officeart/2005/8/layout/matrix1"/>
    <dgm:cxn modelId="{79A5AFC6-7E61-4EB2-B3DC-87709A25846C}" srcId="{10357BF4-8FBD-401B-82AD-F9D6A1E1E322}" destId="{D963B869-D7BC-4204-AC14-D47D858E24AF}" srcOrd="0" destOrd="0" parTransId="{568E5F78-C8F5-446E-8F13-D4A669AFB544}" sibTransId="{8122AA24-D158-43FE-ABDC-8F7D8AA6BC1F}"/>
    <dgm:cxn modelId="{38D672ED-CF23-429A-9DF4-316A16E15085}" srcId="{D963B869-D7BC-4204-AC14-D47D858E24AF}" destId="{F4767F9F-E72F-4697-B693-DB67EF9EC71D}" srcOrd="3" destOrd="0" parTransId="{749414A0-EF82-4F67-A3AD-205066E64788}" sibTransId="{3E223783-4AAE-49A1-BDDF-4FDDE50CBBB6}"/>
    <dgm:cxn modelId="{27E30723-2B6D-4254-BCF5-33AB77E9C153}" type="presParOf" srcId="{831DFFEA-5627-4574-A6C9-068968CC01A9}" destId="{6B79A231-4470-4394-A434-EF8B555DE9EB}" srcOrd="0" destOrd="0" presId="urn:microsoft.com/office/officeart/2005/8/layout/matrix1"/>
    <dgm:cxn modelId="{A27E51A1-909B-4885-A785-02CF98E1FE4A}" type="presParOf" srcId="{6B79A231-4470-4394-A434-EF8B555DE9EB}" destId="{AEBAA603-C248-4AAA-B2AE-070230FF61C7}" srcOrd="0" destOrd="0" presId="urn:microsoft.com/office/officeart/2005/8/layout/matrix1"/>
    <dgm:cxn modelId="{A378A33C-ACB3-4E67-A917-3E6215B7F5BA}" type="presParOf" srcId="{6B79A231-4470-4394-A434-EF8B555DE9EB}" destId="{02F9A710-56D7-48AD-908E-95F3772250F4}" srcOrd="1" destOrd="0" presId="urn:microsoft.com/office/officeart/2005/8/layout/matrix1"/>
    <dgm:cxn modelId="{7A017BE9-4A35-41E2-8483-06317892542C}" type="presParOf" srcId="{6B79A231-4470-4394-A434-EF8B555DE9EB}" destId="{E04DF7F0-63EE-405E-A23F-88EB07F7516A}" srcOrd="2" destOrd="0" presId="urn:microsoft.com/office/officeart/2005/8/layout/matrix1"/>
    <dgm:cxn modelId="{872535B4-5E6D-454D-9F18-0CFA6EDBECBB}" type="presParOf" srcId="{6B79A231-4470-4394-A434-EF8B555DE9EB}" destId="{D29AF547-E972-44A3-92D3-A8DE2F4276C0}" srcOrd="3" destOrd="0" presId="urn:microsoft.com/office/officeart/2005/8/layout/matrix1"/>
    <dgm:cxn modelId="{BF840AD6-757A-4F34-9675-E962E518C590}" type="presParOf" srcId="{6B79A231-4470-4394-A434-EF8B555DE9EB}" destId="{2E0EA2E3-C5D5-4F91-94BC-D74D591F3368}" srcOrd="4" destOrd="0" presId="urn:microsoft.com/office/officeart/2005/8/layout/matrix1"/>
    <dgm:cxn modelId="{DA981263-0812-40D5-8557-6806F5F1982B}" type="presParOf" srcId="{6B79A231-4470-4394-A434-EF8B555DE9EB}" destId="{9EAE3034-F2AD-425F-AA10-BD874C56BD52}" srcOrd="5" destOrd="0" presId="urn:microsoft.com/office/officeart/2005/8/layout/matrix1"/>
    <dgm:cxn modelId="{58784E28-6C4D-408F-9E63-1696EC736327}" type="presParOf" srcId="{6B79A231-4470-4394-A434-EF8B555DE9EB}" destId="{57C0D78E-7FEF-4B8D-B507-D6789271864F}" srcOrd="6" destOrd="0" presId="urn:microsoft.com/office/officeart/2005/8/layout/matrix1"/>
    <dgm:cxn modelId="{628F8D60-09C5-4E45-A3F5-EFD8AC07FEF6}" type="presParOf" srcId="{6B79A231-4470-4394-A434-EF8B555DE9EB}" destId="{2C96C475-38E3-489A-97C6-238D5ABE0C70}" srcOrd="7" destOrd="0" presId="urn:microsoft.com/office/officeart/2005/8/layout/matrix1"/>
    <dgm:cxn modelId="{3606059D-9E9B-4B9A-96DA-8994B1EEC41E}" type="presParOf" srcId="{831DFFEA-5627-4574-A6C9-068968CC01A9}" destId="{28F6E464-EA91-49D8-9137-9B5899778B7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207CAB-1784-4A36-BA0E-2E02DDEE8C5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EF967-C883-4DA8-82BF-16A7CC51F43F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стажировок магистрантов в Школе журналистики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Вайомингского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университета</a:t>
          </a:r>
        </a:p>
        <a:p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714B13-ECA3-4B66-B3FD-68DC3BD452DC}" type="parTrans" cxnId="{2BD006B9-BAAE-4053-80C4-DC0511486D9D}">
      <dgm:prSet/>
      <dgm:spPr/>
      <dgm:t>
        <a:bodyPr/>
        <a:lstStyle/>
        <a:p>
          <a:endParaRPr lang="ru-RU"/>
        </a:p>
      </dgm:t>
    </dgm:pt>
    <dgm:pt modelId="{CF1CF8CD-8F4E-4EBD-B8A2-FCA4EB21DB06}" type="sibTrans" cxnId="{2BD006B9-BAAE-4053-80C4-DC0511486D9D}">
      <dgm:prSet/>
      <dgm:spPr/>
      <dgm:t>
        <a:bodyPr/>
        <a:lstStyle/>
        <a:p>
          <a:endParaRPr lang="ru-RU"/>
        </a:p>
      </dgm:t>
    </dgm:pt>
    <dgm:pt modelId="{16FBECB0-2974-49FF-94AC-3B913D2024D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ежегодных научных онлайн конференций «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Global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Fusion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», совместно со Школой медиа искусств и дизайна. Идет работа с профессором, директором Школы, господином Мак Даниэль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Дрэу</a:t>
          </a:r>
          <a:endParaRPr lang="ru-RU" sz="2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C2203E-E397-47C2-B883-45853BE60F12}" type="parTrans" cxnId="{B07B4D1E-5B42-46F3-A6DF-BB9789F80ED2}">
      <dgm:prSet/>
      <dgm:spPr/>
      <dgm:t>
        <a:bodyPr/>
        <a:lstStyle/>
        <a:p>
          <a:endParaRPr lang="ru-RU"/>
        </a:p>
      </dgm:t>
    </dgm:pt>
    <dgm:pt modelId="{4FEDE5E5-A4A1-4FD4-81B8-87821F0EAC87}" type="sibTrans" cxnId="{B07B4D1E-5B42-46F3-A6DF-BB9789F80ED2}">
      <dgm:prSet/>
      <dgm:spPr/>
      <dgm:t>
        <a:bodyPr/>
        <a:lstStyle/>
        <a:p>
          <a:endParaRPr lang="ru-RU"/>
        </a:p>
      </dgm:t>
    </dgm:pt>
    <dgm:pt modelId="{3C2184FA-5A7E-498C-BD9B-92D5510B049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онлайн конференции и совместных студенческих проектов со  Школой им. Е. 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Скриппс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факультетом журналистики университета Огайо</a:t>
          </a:r>
        </a:p>
        <a:p>
          <a:pPr algn="just"/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4FA258-FE0C-4231-9862-72F57C338417}" type="parTrans" cxnId="{CC730782-0EC6-4FB2-B062-E97790996698}">
      <dgm:prSet/>
      <dgm:spPr/>
      <dgm:t>
        <a:bodyPr/>
        <a:lstStyle/>
        <a:p>
          <a:endParaRPr lang="ru-RU"/>
        </a:p>
      </dgm:t>
    </dgm:pt>
    <dgm:pt modelId="{BCC95BE1-EA17-40B3-B9FF-1651DF328B8C}" type="sibTrans" cxnId="{CC730782-0EC6-4FB2-B062-E97790996698}">
      <dgm:prSet/>
      <dgm:spPr/>
      <dgm:t>
        <a:bodyPr/>
        <a:lstStyle/>
        <a:p>
          <a:endParaRPr lang="ru-RU"/>
        </a:p>
      </dgm:t>
    </dgm:pt>
    <dgm:pt modelId="{0549BB42-8D31-40B7-B320-03BAD5E8883E}" type="pres">
      <dgm:prSet presAssocID="{1F207CAB-1784-4A36-BA0E-2E02DDEE8C5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C14566-9DA1-4DE5-898A-C24890491E7E}" type="pres">
      <dgm:prSet presAssocID="{1F207CAB-1784-4A36-BA0E-2E02DDEE8C5D}" presName="arrow" presStyleLbl="bgShp" presStyleIdx="0" presStyleCnt="1" custLinFactNeighborX="-134" custLinFactNeighborY="-2787"/>
      <dgm:spPr/>
    </dgm:pt>
    <dgm:pt modelId="{DFB763CE-D199-440D-B0A3-F660D17D734B}" type="pres">
      <dgm:prSet presAssocID="{1F207CAB-1784-4A36-BA0E-2E02DDEE8C5D}" presName="arrowDiagram3" presStyleCnt="0"/>
      <dgm:spPr/>
    </dgm:pt>
    <dgm:pt modelId="{D226A680-C772-4BF8-A94A-5383BF8A013F}" type="pres">
      <dgm:prSet presAssocID="{366EF967-C883-4DA8-82BF-16A7CC51F43F}" presName="bullet3a" presStyleLbl="node1" presStyleIdx="0" presStyleCnt="3" custLinFactY="-33969" custLinFactNeighborX="41221" custLinFactNeighborY="-100000"/>
      <dgm:spPr/>
    </dgm:pt>
    <dgm:pt modelId="{5D1BF6A7-B5DC-415D-8414-0B8EAB974EEA}" type="pres">
      <dgm:prSet presAssocID="{366EF967-C883-4DA8-82BF-16A7CC51F43F}" presName="textBox3a" presStyleLbl="revTx" presStyleIdx="0" presStyleCnt="3" custScaleX="453460" custScaleY="76522" custLinFactNeighborX="52322" custLinFactNeighborY="-20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75922-6E94-4CED-9B2F-154861716721}" type="pres">
      <dgm:prSet presAssocID="{16FBECB0-2974-49FF-94AC-3B913D2024D9}" presName="bullet3b" presStyleLbl="node1" presStyleIdx="1" presStyleCnt="3" custLinFactNeighborX="17102" custLinFactNeighborY="-48457"/>
      <dgm:spPr/>
    </dgm:pt>
    <dgm:pt modelId="{407E55A3-1F39-411E-948B-64733E65E4D9}" type="pres">
      <dgm:prSet presAssocID="{16FBECB0-2974-49FF-94AC-3B913D2024D9}" presName="textBox3b" presStyleLbl="revTx" presStyleIdx="1" presStyleCnt="3" custScaleX="524502" custScaleY="40108" custLinFactNeighborX="17304" custLinFactNeighborY="-40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B244E-B205-4E9F-A27D-F8698021C2A5}" type="pres">
      <dgm:prSet presAssocID="{3C2184FA-5A7E-498C-BD9B-92D5510B0493}" presName="bullet3c" presStyleLbl="node1" presStyleIdx="2" presStyleCnt="3" custLinFactY="-100000" custLinFactNeighborX="26794" custLinFactNeighborY="-116410"/>
      <dgm:spPr/>
    </dgm:pt>
    <dgm:pt modelId="{BC8AFC39-E4E8-4A63-BD2A-0D071B37C479}" type="pres">
      <dgm:prSet presAssocID="{3C2184FA-5A7E-498C-BD9B-92D5510B0493}" presName="textBox3c" presStyleLbl="revTx" presStyleIdx="2" presStyleCnt="3" custScaleX="555894" custScaleY="29931" custLinFactNeighborX="-59728" custLinFactNeighborY="-5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CD949-290D-415B-9D3D-A40413D4F0A4}" type="presOf" srcId="{16FBECB0-2974-49FF-94AC-3B913D2024D9}" destId="{407E55A3-1F39-411E-948B-64733E65E4D9}" srcOrd="0" destOrd="0" presId="urn:microsoft.com/office/officeart/2005/8/layout/arrow2"/>
    <dgm:cxn modelId="{CC730782-0EC6-4FB2-B062-E97790996698}" srcId="{1F207CAB-1784-4A36-BA0E-2E02DDEE8C5D}" destId="{3C2184FA-5A7E-498C-BD9B-92D5510B0493}" srcOrd="2" destOrd="0" parTransId="{894FA258-FE0C-4231-9862-72F57C338417}" sibTransId="{BCC95BE1-EA17-40B3-B9FF-1651DF328B8C}"/>
    <dgm:cxn modelId="{B07B4D1E-5B42-46F3-A6DF-BB9789F80ED2}" srcId="{1F207CAB-1784-4A36-BA0E-2E02DDEE8C5D}" destId="{16FBECB0-2974-49FF-94AC-3B913D2024D9}" srcOrd="1" destOrd="0" parTransId="{EEC2203E-E397-47C2-B883-45853BE60F12}" sibTransId="{4FEDE5E5-A4A1-4FD4-81B8-87821F0EAC87}"/>
    <dgm:cxn modelId="{3A08977D-3796-4197-B1BE-DAC19C850D41}" type="presOf" srcId="{366EF967-C883-4DA8-82BF-16A7CC51F43F}" destId="{5D1BF6A7-B5DC-415D-8414-0B8EAB974EEA}" srcOrd="0" destOrd="0" presId="urn:microsoft.com/office/officeart/2005/8/layout/arrow2"/>
    <dgm:cxn modelId="{2BD006B9-BAAE-4053-80C4-DC0511486D9D}" srcId="{1F207CAB-1784-4A36-BA0E-2E02DDEE8C5D}" destId="{366EF967-C883-4DA8-82BF-16A7CC51F43F}" srcOrd="0" destOrd="0" parTransId="{5D714B13-ECA3-4B66-B3FD-68DC3BD452DC}" sibTransId="{CF1CF8CD-8F4E-4EBD-B8A2-FCA4EB21DB06}"/>
    <dgm:cxn modelId="{7F2AF3C7-9602-40F7-8B2B-525535872147}" type="presOf" srcId="{3C2184FA-5A7E-498C-BD9B-92D5510B0493}" destId="{BC8AFC39-E4E8-4A63-BD2A-0D071B37C479}" srcOrd="0" destOrd="0" presId="urn:microsoft.com/office/officeart/2005/8/layout/arrow2"/>
    <dgm:cxn modelId="{3955BE5B-E1F4-46D2-80AE-A4831C759916}" type="presOf" srcId="{1F207CAB-1784-4A36-BA0E-2E02DDEE8C5D}" destId="{0549BB42-8D31-40B7-B320-03BAD5E8883E}" srcOrd="0" destOrd="0" presId="urn:microsoft.com/office/officeart/2005/8/layout/arrow2"/>
    <dgm:cxn modelId="{C91CE9C5-1AA8-4ADC-831F-23E9D2F06E86}" type="presParOf" srcId="{0549BB42-8D31-40B7-B320-03BAD5E8883E}" destId="{1CC14566-9DA1-4DE5-898A-C24890491E7E}" srcOrd="0" destOrd="0" presId="urn:microsoft.com/office/officeart/2005/8/layout/arrow2"/>
    <dgm:cxn modelId="{9FAD09DC-4A26-436C-8088-A4DE5A6573B5}" type="presParOf" srcId="{0549BB42-8D31-40B7-B320-03BAD5E8883E}" destId="{DFB763CE-D199-440D-B0A3-F660D17D734B}" srcOrd="1" destOrd="0" presId="urn:microsoft.com/office/officeart/2005/8/layout/arrow2"/>
    <dgm:cxn modelId="{C1EF6B55-9644-486F-B837-C757443AD07D}" type="presParOf" srcId="{DFB763CE-D199-440D-B0A3-F660D17D734B}" destId="{D226A680-C772-4BF8-A94A-5383BF8A013F}" srcOrd="0" destOrd="0" presId="urn:microsoft.com/office/officeart/2005/8/layout/arrow2"/>
    <dgm:cxn modelId="{11615720-639F-4B32-A4FF-DB399D88C5CB}" type="presParOf" srcId="{DFB763CE-D199-440D-B0A3-F660D17D734B}" destId="{5D1BF6A7-B5DC-415D-8414-0B8EAB974EEA}" srcOrd="1" destOrd="0" presId="urn:microsoft.com/office/officeart/2005/8/layout/arrow2"/>
    <dgm:cxn modelId="{5BF15169-D377-49AE-8800-8D887E5E83CB}" type="presParOf" srcId="{DFB763CE-D199-440D-B0A3-F660D17D734B}" destId="{27675922-6E94-4CED-9B2F-154861716721}" srcOrd="2" destOrd="0" presId="urn:microsoft.com/office/officeart/2005/8/layout/arrow2"/>
    <dgm:cxn modelId="{1D713402-D16C-428C-B9A8-9BF869DC5903}" type="presParOf" srcId="{DFB763CE-D199-440D-B0A3-F660D17D734B}" destId="{407E55A3-1F39-411E-948B-64733E65E4D9}" srcOrd="3" destOrd="0" presId="urn:microsoft.com/office/officeart/2005/8/layout/arrow2"/>
    <dgm:cxn modelId="{88ED69CB-9B4D-490E-9767-3B76A54886F7}" type="presParOf" srcId="{DFB763CE-D199-440D-B0A3-F660D17D734B}" destId="{649B244E-B205-4E9F-A27D-F8698021C2A5}" srcOrd="4" destOrd="0" presId="urn:microsoft.com/office/officeart/2005/8/layout/arrow2"/>
    <dgm:cxn modelId="{8EFE13E4-EDC2-4355-8802-3FE4876F1831}" type="presParOf" srcId="{DFB763CE-D199-440D-B0A3-F660D17D734B}" destId="{BC8AFC39-E4E8-4A63-BD2A-0D071B37C47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E8CCE-43AF-440B-BAA8-91F61EC43830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3CE38-CBC4-4454-AE3A-88C98EE82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2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F9B4-6D6B-45EC-9AAC-F32B8B1DFBEB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4C09-9906-44D7-AFD7-4DD21B3E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5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F9B4-6D6B-45EC-9AAC-F32B8B1DFBEB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4C09-9906-44D7-AFD7-4DD21B3E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1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F9B4-6D6B-45EC-9AAC-F32B8B1DFBEB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4C09-9906-44D7-AFD7-4DD21B3EECD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66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F9B4-6D6B-45EC-9AAC-F32B8B1DFBEB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4C09-9906-44D7-AFD7-4DD21B3E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298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F9B4-6D6B-45EC-9AAC-F32B8B1DFBEB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4C09-9906-44D7-AFD7-4DD21B3EECD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037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F9B4-6D6B-45EC-9AAC-F32B8B1DFBEB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4C09-9906-44D7-AFD7-4DD21B3E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9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F9B4-6D6B-45EC-9AAC-F32B8B1DFBEB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4C09-9906-44D7-AFD7-4DD21B3E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653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F9B4-6D6B-45EC-9AAC-F32B8B1DFBEB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4C09-9906-44D7-AFD7-4DD21B3E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F9B4-6D6B-45EC-9AAC-F32B8B1DFBEB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4C09-9906-44D7-AFD7-4DD21B3E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6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F9B4-6D6B-45EC-9AAC-F32B8B1DFBEB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4C09-9906-44D7-AFD7-4DD21B3E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01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F9B4-6D6B-45EC-9AAC-F32B8B1DFBEB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4C09-9906-44D7-AFD7-4DD21B3E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8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F9B4-6D6B-45EC-9AAC-F32B8B1DFBEB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4C09-9906-44D7-AFD7-4DD21B3E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7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F9B4-6D6B-45EC-9AAC-F32B8B1DFBEB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4C09-9906-44D7-AFD7-4DD21B3E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08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F9B4-6D6B-45EC-9AAC-F32B8B1DFBEB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4C09-9906-44D7-AFD7-4DD21B3E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8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F9B4-6D6B-45EC-9AAC-F32B8B1DFBEB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4C09-9906-44D7-AFD7-4DD21B3E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4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4C09-9906-44D7-AFD7-4DD21B3EECD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F9B4-6D6B-45EC-9AAC-F32B8B1DFBEB}" type="datetimeFigureOut">
              <a:rPr lang="ru-RU" smtClean="0"/>
              <a:t>26.12.2018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96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9F9B4-6D6B-45EC-9AAC-F32B8B1DFBEB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A84C09-9906-44D7-AFD7-4DD21B3E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8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us.com/sourceid/21100231100?origin=recordpage" TargetMode="External"/><Relationship Id="rId2" Type="http://schemas.openxmlformats.org/officeDocument/2006/relationships/hyperlink" Target="https://www.scopus.com/sourceid/19900191761?origin=recordp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copus.com/sourceid/19700187607?origin=sbrows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658122287777673/" TargetMode="External"/><Relationship Id="rId2" Type="http://schemas.openxmlformats.org/officeDocument/2006/relationships/hyperlink" Target="https://www.facebook.com/groups/84495459554388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club45880263" TargetMode="External"/><Relationship Id="rId5" Type="http://schemas.openxmlformats.org/officeDocument/2006/relationships/hyperlink" Target="https://www.facebook.com/groups/249912905382591/" TargetMode="External"/><Relationship Id="rId4" Type="http://schemas.openxmlformats.org/officeDocument/2006/relationships/hyperlink" Target="https://www.facebook.com/groups/249912905382591/?ref=group_header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puniversities.com/blog/five-keys-summer-school-success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254" y="125128"/>
            <a:ext cx="7849850" cy="14919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 ИМЕНИ АЛЬ-ФАРАБИ</a:t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ЖУРНАЛИСТИКИ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9253" y="2709228"/>
            <a:ext cx="7849849" cy="21099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ПО ПРОДВИЖЕНИЮ КАФЕДРЫ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ЮНЕСКО, МЕЖДУНАРОДНОЙ ЖУРНАЛИСТИКИ И МЕДИА В ОБЩЕСТВЕ 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QS SUBJECT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RANKING</a:t>
            </a:r>
          </a:p>
          <a:p>
            <a:pPr marL="0" indent="0" algn="ctr">
              <a:buNone/>
            </a:pPr>
            <a:r>
              <a:rPr lang="ru-RU" sz="2400" i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ru-RU" sz="2400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ru-RU" sz="2400" i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ru-RU" sz="2400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endParaRPr lang="ru-RU" sz="2400" i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9254" cy="19346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83705" y="513676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кафедрой – д.ф.н., профессор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Шынгысова Н.Т.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253" y="5911315"/>
            <a:ext cx="2383743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139" y="330467"/>
            <a:ext cx="8763863" cy="1055571"/>
          </a:xfrm>
          <a:prstGeom prst="roundRect">
            <a:avLst/>
          </a:prstGeom>
          <a:ln>
            <a:solidFill>
              <a:srgbClr val="939393"/>
            </a:solidFill>
          </a:ln>
        </p:spPr>
        <p:txBody>
          <a:bodyPr>
            <a:normAutofit/>
          </a:bodyPr>
          <a:lstStyle/>
          <a:p>
            <a:r>
              <a:rPr lang="ru-RU" sz="4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Научные проекты кафедры МОН РК 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79133" y="1597794"/>
            <a:ext cx="9442384" cy="5034011"/>
          </a:xfrm>
          <a:prstGeom prst="verticalScroll">
            <a:avLst>
              <a:gd name="adj" fmla="val 90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24990" y="1597794"/>
            <a:ext cx="9096527" cy="4673348"/>
          </a:xfrm>
          <a:prstGeom prst="verticalScroll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4438/ГФ4 «Стратегия, интегративная миссия и методы информационной поддержки феномена «Казахстанского Пути» как государственной идеологии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медийном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пространстве, 2015-2017 гг. декабрь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1833/ГФ4 «Формирование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медийной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информационной грамотности в молодежной среде в контексте обеспечения национальной безопасности и реализации Государственной программы «Информационный Казахстан – 2020», 2015-2017 гг. декабрь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1774/ГФ4 «Внедрение международных стандартов журналистики ЮНЕСКО в контексте реализации стратегических приоритетов Болонского процесса в Казахстане», 2015-2017 гг. декабрь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«Разработка национальной модели казахстанского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контексте модернизации общественного сознания и реализации приоритетов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ел"», 2018-2020 гг.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2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562986"/>
            <a:ext cx="10175358" cy="48590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role of media in civic unity and unrest under semi-authoritarian transitional regimes in Central Asia»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Александрийским институтом университета Хельсинки, Финляндия. Срок: 2014-2018 гг.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leader: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Dr.Jukka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Pietiläinen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Aleksanteri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-Institute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«СМИ стран СНГ» совместно с факультетом журналистики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освещения войны и мира “СМИ Центральной Азии” с участием университетов Узбекистана, Таджикистана, Кыргызстана и Казахстана, декабрь 2017 г.- март 2018 г.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МПРК по обучению гендерной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журналистике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гранта посольства США в Казахстане 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Internet Generation in Kazakhstan: How and What They Trust. How they evaluate the World, and What values They Bring to the Future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7334" y="240632"/>
            <a:ext cx="8354728" cy="1155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36983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35" y="1521089"/>
            <a:ext cx="1884391" cy="1946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1" y="3962459"/>
            <a:ext cx="2858528" cy="7620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847" y="1466946"/>
            <a:ext cx="2380952" cy="2380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865" y="1452141"/>
            <a:ext cx="2296134" cy="22961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28" y="4183857"/>
            <a:ext cx="2561195" cy="6783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74" y="5516914"/>
            <a:ext cx="2925378" cy="12257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45404"/>
            <a:ext cx="1381958" cy="13819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6" y="1078787"/>
            <a:ext cx="2228986" cy="22289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0" r="15512"/>
          <a:stretch/>
        </p:blipFill>
        <p:spPr>
          <a:xfrm>
            <a:off x="2434280" y="5516914"/>
            <a:ext cx="2809103" cy="7872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21" y="3944669"/>
            <a:ext cx="1493345" cy="14933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04" y="5836383"/>
            <a:ext cx="2437790" cy="3737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1653056" y="251516"/>
            <a:ext cx="7289496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связи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881" y="697875"/>
            <a:ext cx="8796275" cy="9852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Наши</a:t>
            </a:r>
            <a:r>
              <a:rPr lang="kk-KZ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kk-KZ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официальные</a:t>
            </a:r>
            <a:r>
              <a:rPr lang="kk-KZ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kk-KZ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партнеры</a:t>
            </a:r>
            <a:endParaRPr lang="ru-RU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4558" r="9221" b="18378"/>
          <a:stretch/>
        </p:blipFill>
        <p:spPr>
          <a:xfrm>
            <a:off x="198824" y="2099907"/>
            <a:ext cx="4117975" cy="16161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ii_jg90514s0_162e6e322ca3575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6" y="5706668"/>
            <a:ext cx="2642158" cy="6426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i_jg9028aj0_162e6e12a81b8cc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4" t="3857" r="10201" b="59365"/>
          <a:stretch/>
        </p:blipFill>
        <p:spPr bwMode="auto">
          <a:xfrm>
            <a:off x="5740986" y="5221655"/>
            <a:ext cx="2751438" cy="10544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800" y="1818115"/>
            <a:ext cx="2532294" cy="18979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1404" y="2093974"/>
            <a:ext cx="3326329" cy="9132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73" y="4079501"/>
            <a:ext cx="2955022" cy="12844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2096" y="4331151"/>
            <a:ext cx="2512989" cy="20182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5326" y="3716018"/>
            <a:ext cx="3257550" cy="904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3760" y="4398356"/>
            <a:ext cx="2307767" cy="22539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146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719812"/>
              </p:ext>
            </p:extLst>
          </p:nvPr>
        </p:nvGraphicFramePr>
        <p:xfrm>
          <a:off x="81516" y="0"/>
          <a:ext cx="11982893" cy="682391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901730"/>
                <a:gridCol w="819426"/>
                <a:gridCol w="2805328"/>
                <a:gridCol w="5456409"/>
              </a:tblGrid>
              <a:tr h="3910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Текущее состояние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 выполнению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/>
                    </a:solidFill>
                  </a:tcPr>
                </a:tc>
              </a:tr>
              <a:tr h="19551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Учебно-методическая работа</a:t>
                      </a:r>
                      <a:endParaRPr lang="ru-RU" sz="13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7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программы с английском языком обучения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759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контингента обучающихся англоязычных ОП в общей структуре ОП-не менее 20% (В)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20 %-</a:t>
                      </a: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65 %-магистратура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5963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Совместные образовательные или программы двойного диплома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сентября 2018 года стартует совместная магистерская программа по мультимедийной журналистике с Университетом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Лестер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(Великобритания), рассчитанная на период с 2019 по 2022 годы. 8 магистрантов и 5 преподавателей будут включены в программу обучения данного профиля.  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о намерениях с университетом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Кастамону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(Турция) о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двухдипломной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магистерской программе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Заключено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Соглашение о годовом обучении с   директором регионального проекта Мареком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Бекерманом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совместной бакалаврской программе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Albany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Associates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(Великобритания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Завершаются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переговоры с факультетом и школой журналистики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Вайомингского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университета о совместной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двухдипломной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программе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34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трудоустроенных выпускников по данным ГЦВП (процент от общего количества выпускников предыдущего года выпуска) более 80 %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90 %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Постоянный контакт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казахстанскими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PR-агентствами, отделами связей с общественностью и имиджу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нацкомпаний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пресс-службами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акиматов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рекламными агентствами, PR-департаментами банков и др.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310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преподаватели, привлеченные не за счет средств университета сроком на 1 семестр и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2017 году были приглашены 8 зарубежных профессоров для чтения двухнедельных курсов для студентов и магистрантов кафедры: Юсуф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Кальянго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Эрик Фридман,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Шакира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Фахми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Майкл Браун, Элен Мицкевич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следующий год планируется пригласить 4 зарубежных профессоров из ведущих университетов  мира (Вайоминг, Огайо, Аризона, Мичиган).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641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Позиция специальности в национальном рейтинге </a:t>
                      </a: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НААР/НКАОКО)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254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программа «Связь с общественностью» заняла I место в рейтингах НААР и НКАОКО в 2015, 2016 и 2017 гг.</a:t>
                      </a:r>
                    </a:p>
                    <a:p>
                      <a:pPr marL="21590" marR="254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Международная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журналистика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заняла I место в рейтингах НААР и НКАОКО в 2015, 2016 и 2017 гг.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Рейтинга 2018 года ожидаются</a:t>
                      </a:r>
                      <a:endParaRPr lang="ru-RU" sz="1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38" marR="174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6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211896"/>
              </p:ext>
            </p:extLst>
          </p:nvPr>
        </p:nvGraphicFramePr>
        <p:xfrm>
          <a:off x="0" y="-197708"/>
          <a:ext cx="12075041" cy="6989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6434"/>
                <a:gridCol w="884567"/>
                <a:gridCol w="4015304"/>
                <a:gridCol w="1093947"/>
                <a:gridCol w="3174789"/>
              </a:tblGrid>
              <a:tr h="4261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Текущее состояние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 выполнению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</a:tr>
              <a:tr h="212602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Учебно-методическая работа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78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МООК, соответствующие установленным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требованиям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совместного МООК с факультетом журналистики и Школы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Мичиганского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государственного университета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</a:tr>
              <a:tr h="10547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средств, привлеченных через центры оказания образовательных услуг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млн.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млн.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действующего Центра повышения квалификации и сертификации кадров связей с общественностью и пресс-служб PR планируется проведение очередных курсов: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27-28 апреля 2018 года в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Талдыкургане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Весенная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школа;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2018, в Атырау - Летняя школа. </a:t>
                      </a:r>
                    </a:p>
                  </a:txBody>
                  <a:tcPr marL="15904" marR="15904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</a:tr>
              <a:tr h="85040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набора по сравнению с предыдущим годом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2017 года усилиями кафедры внедрен новый формат приема абитуриентов на основании творческого конкурса. В итоге -  рост контингента более чем на 200%. 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Регулярно проводятся выездные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профориентационные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мероприятия в регионах, а также Дни открытых дверей, профориентация в школах.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</a:tr>
              <a:tr h="222815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из индустрии, привлеченный для преподавания дисциплины по специальности (не менее чем на 1 семестр)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Ырыс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Болашак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University of Sheffield (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“Informational Resource”)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Кайымова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Болашак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University of Newcastle upon Tyne (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Эйр Астана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Вескина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 по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Болашак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Boston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Боранбаева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- University of Wales Institute, Cardiff  (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 Астаны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Домбай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- Chartered management institute (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Пионер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capitally invest,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директор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Мырзаханова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А., руководитель пресс-службы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Абушахман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Т.,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PR-агентство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Калым</a:t>
                      </a:r>
                      <a:r>
                        <a:rPr lang="kk-KZ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Ж., газета «Түркістан»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Аширбаев</a:t>
                      </a:r>
                      <a:r>
                        <a:rPr lang="kk-KZ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Бекжан «Қазақ газеттері»</a:t>
                      </a:r>
                    </a:p>
                  </a:txBody>
                  <a:tcPr marL="15904" marR="1590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</a:tr>
              <a:tr h="2233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студенты, привлеченные не по программам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обмена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</a:tr>
              <a:tr h="6378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обучающиеся в рамках летней школы, стажировки и практики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04" marR="1590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1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512582"/>
              </p:ext>
            </p:extLst>
          </p:nvPr>
        </p:nvGraphicFramePr>
        <p:xfrm>
          <a:off x="74429" y="0"/>
          <a:ext cx="12117571" cy="6744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7507"/>
                <a:gridCol w="999460"/>
                <a:gridCol w="3795823"/>
                <a:gridCol w="4674781"/>
              </a:tblGrid>
              <a:tr h="499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Текущее состояние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 выполнению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</a:tr>
              <a:tr h="21215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Научно-исследовательская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46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грантового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программно-целевого финансирования научных исследований, проходящих через счета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ДГП НИИ,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млн.тг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млн.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«Разработка национальной модели казахстанского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медиаобразования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контексте модернизации общественного сознания и реализации приоритетов 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Мәңгілік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ел»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– 2018 г. - 5 695 456,33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</a:tr>
              <a:tr h="3624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Увеличить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обьем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международных научных проектов и программ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Эразмус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4-8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октября, 2017 г.  были выиграны 2 гранта (проф. Ибраева Г., проф. Шынгысова Н.Т.)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Washington University, Seattle, USA The Central Eurasian Studies Society (CESS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k-KZ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магистранта (Голубцов Д.,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Толеген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Э, 1 курс) специальности «Связь с общественностью» обучаются в университете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Бабеш-Бойяи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(Румыния) по программе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Эраcмус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Сданы два проекта по программе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Эразмус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Разработка программы для магистрантов «Предпринимательская журналистика» совместно с университетами Тампере (Финляндия),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Перуджи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(Италия), 4 университетами Украины, 2 университетами Армении, 2 университетами Казахстана –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 аль-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Фараби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Костанайский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университет им. А.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Байтурсынова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(факультеты журналистики).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Обмен магистрантами (10), докторантами (2), преподавателями (5), администраторами (2) с университетом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Leicester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Великобритания. Проект прошел конкурс.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Ведутся переговоры с факультетом журналистики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Бабеш-Бойяи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совместных научных проектах по программе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Эразмус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7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512459"/>
              </p:ext>
            </p:extLst>
          </p:nvPr>
        </p:nvGraphicFramePr>
        <p:xfrm>
          <a:off x="85059" y="236160"/>
          <a:ext cx="12021880" cy="6117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8246"/>
                <a:gridCol w="485235"/>
                <a:gridCol w="4546444"/>
                <a:gridCol w="4331955"/>
              </a:tblGrid>
              <a:tr h="14593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количества научных монографий, рекомендованные РИСО, утвержденных Ученым советом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им. аль-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Фараби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изданных в издательском доме 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университеті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3" marR="237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3" marR="23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3" marR="237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3" marR="23793" marT="0" marB="0"/>
                </a:tc>
              </a:tr>
              <a:tr h="7096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количества статей, опубликованных в научных изданиях, рекомендованных ККСОН к числу ППС кафедры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3" marR="237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3" marR="23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3" marR="237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3" marR="23793" marT="0" marB="0"/>
                </a:tc>
              </a:tr>
              <a:tr h="39262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научных статей, опубликованных в журналах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3" marR="237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3" marR="237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Мысаева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- Radio and the Development of Kazakh as a National Language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Перейти на страницу информации об этом источнике"/>
                        </a:rPr>
                        <a:t>Journal of Radio and Audio Media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SJR: 0.279. Volume 24, Issue 1, 2 2017. Pages 161-175. h-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:1.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Мамырова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k-KZ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Дауренбекова</a:t>
                      </a: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 «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 convergence as a conversion factor system of training of specialists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Перейти на страницу информации об этом источнике"/>
                        </a:rPr>
                        <a:t>Journal of Engineering and Applied Sciences</a:t>
                      </a:r>
                      <a:r>
                        <a:rPr lang="kk-KZ" sz="16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 12, Issue 9, 2017, Pages 2446-2448. SJR: 0.145. h-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0. (2017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Ниязгулова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 of cognitive activity among students in professional competence formation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Перейти на страницу информации об этом источнике"/>
                        </a:rPr>
                        <a:t>Journal of Engineering and Applied Sciences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 12, Issue 3, 2017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Pages 769-774 SJR: 0.145.  h-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автора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0.  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3" marR="237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«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 Study Journalism: Perspectives of Future Kazakh Journalists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 В </a:t>
                      </a:r>
                      <a:r>
                        <a:rPr lang="kk-KZ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журнале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Просмотреть профиль журнала Journalism Studies"/>
                        </a:rPr>
                        <a:t>Journalism Studies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».SJR:1.144  (Ибраева Г.Ж.)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we living through a ‘golden age’ of tabloid journalism in Kazakhstan?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kk-KZ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журнале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</a:t>
                      </a:r>
                      <a:r>
                        <a:rPr lang="kk-KZ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kk-KZ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Society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 SJR:  2.084. (Шынгысова Н.Т</a:t>
                      </a: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 3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«International news in Kazakhstan Mass media as systemic determinants of informing and propaganda»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журнале 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Journal of Press/Politics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SJR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1.982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(Дудинова 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Е.И.)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«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Involvement of social and new media in the process of spiritual modernization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 В </a:t>
                      </a:r>
                      <a:r>
                        <a:rPr lang="kk-KZ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журнале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Media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Society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. SJR:  2.084.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(Негизбаева М.О.)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93" marR="2379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0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255" y="528566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</a:t>
            </a:r>
            <a:r>
              <a:rPr lang="kk-KZ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журналы </a:t>
            </a:r>
            <a:r>
              <a:rPr lang="kk-KZ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kk-KZ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публикаций</a:t>
            </a:r>
            <a:r>
              <a:rPr lang="kk-KZ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ППС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554" y="2135011"/>
            <a:ext cx="4216302" cy="4276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Journalism &amp; Mass Communication Quarterly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Journalism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Journalism Practice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International Journal of Press/Politics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Journal of Broadcasting and Electronic Media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Communication Law and Policy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Visual Communication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Quarterly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Journal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of Consumer Research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Journal of Marketing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0"/>
            <a:endParaRPr lang="kk-KZ" sz="6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6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185663" y="2428731"/>
            <a:ext cx="4184034" cy="3880773"/>
          </a:xfrm>
        </p:spPr>
        <p:txBody>
          <a:bodyPr>
            <a:noAutofit/>
          </a:bodyPr>
          <a:lstStyle/>
          <a:p>
            <a:pPr lvl="1"/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Journal of Advertising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Journal of Marketing Research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Journal of Advertising Research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Psychology &amp; Marketing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Journal of Consumer Psychology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Journal of Current Issues in Research in Advertising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Journal of Consumer Affairs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Journal of Interactive Marketing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International Journal of Advertising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243" y="236538"/>
            <a:ext cx="3771757" cy="10334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363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526" y="393405"/>
            <a:ext cx="8710476" cy="153699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Планируемые</a:t>
            </a:r>
            <a:r>
              <a:rPr lang="kk-KZ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журналы </a:t>
            </a:r>
            <a:r>
              <a:rPr lang="kk-KZ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для</a:t>
            </a:r>
            <a:r>
              <a:rPr lang="kk-KZ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kk-KZ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публикаций</a:t>
            </a:r>
            <a:r>
              <a:rPr lang="kk-KZ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ППС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71113" cy="4569820"/>
          </a:xfrm>
        </p:spPr>
        <p:txBody>
          <a:bodyPr>
            <a:noAutofit/>
          </a:bodyPr>
          <a:lstStyle/>
          <a:p>
            <a:pPr lvl="0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Public Relations Research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Relations Review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Computer-Mediated Communication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Media &amp; Society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 in Human Behavior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Information, Communication &amp; Society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Science Computer Review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Society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883370" cy="4399699"/>
          </a:xfrm>
        </p:spPr>
        <p:txBody>
          <a:bodyPr>
            <a:noAutofit/>
          </a:bodyPr>
          <a:lstStyle/>
          <a:p>
            <a:pPr lvl="0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Information, Communication &amp; Society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Research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Information Technology &amp; Politics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Monday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Journal of Communication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African Journalism Studies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Asian Journal of Communication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Journal of Communication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243" y="236538"/>
            <a:ext cx="3771757" cy="10334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079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833" y="272715"/>
            <a:ext cx="8596668" cy="80531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Штатный состав на 2017-2018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327540"/>
              </p:ext>
            </p:extLst>
          </p:nvPr>
        </p:nvGraphicFramePr>
        <p:xfrm>
          <a:off x="677333" y="1193534"/>
          <a:ext cx="9900831" cy="5344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877"/>
                <a:gridCol w="3081761"/>
                <a:gridCol w="2503515"/>
                <a:gridCol w="1551249"/>
                <a:gridCol w="1992429"/>
              </a:tblGrid>
              <a:tr h="606045">
                <a:tc row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ППС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Совместителей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57">
                <a:tc rowSpan="4">
                  <a:txBody>
                    <a:bodyPr/>
                    <a:lstStyle/>
                    <a:p>
                      <a:pPr marL="0" lvl="0" indent="0" algn="just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остепененности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Докторов наук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Кандидатов наук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045">
                <a:tc rowSpan="3">
                  <a:txBody>
                    <a:bodyPr/>
                    <a:lstStyle/>
                    <a:p>
                      <a:pPr marL="0" lvl="0" indent="0" algn="just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преподаватели с дипломами зарубежных университетов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Доктора наук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7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Кандидаты наук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683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Преподаватели, привлеченные из индустрии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7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043754"/>
              </p:ext>
            </p:extLst>
          </p:nvPr>
        </p:nvGraphicFramePr>
        <p:xfrm>
          <a:off x="85060" y="30880"/>
          <a:ext cx="12106940" cy="6834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6437"/>
                <a:gridCol w="445588"/>
                <a:gridCol w="3325604"/>
                <a:gridCol w="4749311"/>
              </a:tblGrid>
              <a:tr h="6283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научных монографий/глав в коллективной монографии 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Ведется работа в данном направлении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</a:tr>
              <a:tr h="727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публикаций, опубликованных в материалах международных конференций, индексируемых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Поданы 3 статьи (Ибраева Г.Ж., Оразбекова З.С., Мысаева К.Н.)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</a:tr>
              <a:tr h="29231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количества статей, опубликованных в англоязычных научных журналах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совместно с авторами из дальнего зарубежья с Индексом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Хирша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менее 3 по базе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числу ППС кафедры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«Elite Students in Kazakhstan:  Attitudes Toward States in the International Arena»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журнале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«Slavic Review: an Interdisciplinary Quarterly of Russia, Eurasian, and East European Studies».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публикации в международной базе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Scopus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соавторстве с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Ellen Mickiewicz James R.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Shepley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Emeritus Professor of Public Policy and Political Science Duke University.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Готовятся статьи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проф.Ахметовой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Л.С. 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доц.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Дудиновой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“The information campaign "The Childhood without Cruelty and Violence" during the period from November 1 to November 19, 2015 in Kazakhstan»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(Ахметова Л.С.)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</a:tr>
              <a:tr h="9877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научных статей (студентов, магистрантов и докторантов), опубликованных в журналах, индексируемых 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ненулевым SJR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Готовятся к публикации статьи Г.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Жакупбаевой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Гизатова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</a:tr>
              <a:tr h="12083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свидетельство, правообладателем которого является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№ 0033, 5 января 2018 г.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№2035, 18 августа 2017 г.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№2034,  18 августа 2017г..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№1127, 29 июня 2017 г.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3" marR="2720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8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434179"/>
              </p:ext>
            </p:extLst>
          </p:nvPr>
        </p:nvGraphicFramePr>
        <p:xfrm>
          <a:off x="95694" y="0"/>
          <a:ext cx="11968716" cy="678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0241"/>
                <a:gridCol w="2144243"/>
                <a:gridCol w="6171988"/>
                <a:gridCol w="1082244"/>
              </a:tblGrid>
              <a:tr h="18892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kk-KZ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Социально-воспитательная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</a:t>
                      </a:r>
                    </a:p>
                  </a:txBody>
                  <a:tcPr marL="41542" marR="415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/>
                </a:tc>
              </a:tr>
              <a:tr h="18892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имиджевых публикаций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/>
                </a:tc>
              </a:tr>
              <a:tr h="377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показателей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Пороговый показатель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Текущее состояние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/>
                </a:tc>
              </a:tr>
              <a:tr h="900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в газете «Қазақ университеті» и     журнале «Аль-Фараби»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Штат/5=25/5=5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  <a:p>
                      <a:pPr marL="30480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 anchor="ctr"/>
                </a:tc>
              </a:tr>
              <a:tr h="377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СМИ страны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Штат/5=27/5=5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 anchor="ctr"/>
                </a:tc>
                <a:tc>
                  <a:txBody>
                    <a:bodyPr/>
                    <a:lstStyle/>
                    <a:p>
                      <a:pPr marL="26670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 anchor="ctr"/>
                </a:tc>
              </a:tr>
              <a:tr h="591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зарубежных СМИ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Штат/10=27/10=3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5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 anchor="ctr"/>
                </a:tc>
              </a:tr>
              <a:tr h="2686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пост в социальных сетях на казахском и русском языках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Штат*5*22=110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ЮНЕСКО по журналистике и коммуникации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46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https://www.facebook.com/groups/844954595543881/</a:t>
                      </a:r>
                      <a:endParaRPr lang="ru-RU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Журфак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им. аль-</a:t>
                      </a:r>
                      <a:r>
                        <a:rPr lang="ru-RU" sz="15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Фараби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62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https://www.facebook.com/groups/1658122287777673/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Нұрлы</a:t>
                      </a:r>
                      <a:r>
                        <a:rPr lang="ru-RU" sz="15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 </a:t>
                      </a:r>
                      <a:r>
                        <a:rPr lang="ru-RU" sz="1500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Әлем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193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https://www.facebook.com/groups/249912905382591/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молодого лидера </a:t>
                      </a:r>
                      <a:r>
                        <a:rPr lang="ru-RU" sz="15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имени аль-</a:t>
                      </a:r>
                      <a:r>
                        <a:rPr lang="ru-RU" sz="15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Фараби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vk.com/club45880263</a:t>
                      </a:r>
                      <a:endParaRPr lang="ru-RU" sz="15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lang="kk-KZ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Жазғы мектебі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Посты на личных страницах преподавателей –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публикаций –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+363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/>
                </a:tc>
              </a:tr>
              <a:tr h="900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пост в социальных сетях на английском и других языках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Штат*3*22=66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2" marR="4154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4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283958"/>
              </p:ext>
            </p:extLst>
          </p:nvPr>
        </p:nvGraphicFramePr>
        <p:xfrm>
          <a:off x="95693" y="1"/>
          <a:ext cx="12096307" cy="6806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0499"/>
                <a:gridCol w="1664241"/>
                <a:gridCol w="6469106"/>
                <a:gridCol w="862461"/>
              </a:tblGrid>
              <a:tr h="27079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выступлений в СМИ о </a:t>
                      </a:r>
                      <a:r>
                        <a:rPr lang="ru-RU" sz="16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КазНУ</a:t>
                      </a: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зарубежных студентов, ученых, выпускников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СМИ и интернет-ресурсах страны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Штат/5=27/5=5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</a:tr>
              <a:tr h="1030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зарубежных СМИ и интернет-ресурсах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Штат/10=27/10=3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Five Keys to Summer School Success // QS </a:t>
                      </a:r>
                      <a:r>
                        <a:rPr lang="en-US" sz="16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topuniversities</a:t>
                      </a:r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30.08.2017.</a:t>
                      </a:r>
                      <a:r>
                        <a:rPr lang="en-US" sz="16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https://www.topuniversities.com/blog/five-keys-summer-school-success</a:t>
                      </a:r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ИТОГО-1             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</a:tr>
              <a:tr h="541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социальных сетях, на каз, рус, англ и других языках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Штат*3*22=66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-64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</a:tr>
              <a:tr h="25757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Заполнить сайт kaznu.kz и сайт biotech-kaznu.kz качественным контентом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казахском языке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</a:tr>
              <a:tr h="270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русском языке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</a:tr>
              <a:tr h="270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английском языке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</a:tr>
              <a:tr h="25757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Увеличить количество опубликованных новостей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новости на сайте kaznu.kz факультетского уровня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Штат*2*22=66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u="non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</a:tr>
              <a:tr h="541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новости на сайте kaznu.kz университетского уровня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Штат/5=27/5=5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u="non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</a:tr>
              <a:tr h="515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публикации в</a:t>
                      </a:r>
                      <a:r>
                        <a:rPr lang="en-US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«Al-Farabi News Letter»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Штат/10=27/10=3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/>
                </a:tc>
              </a:tr>
              <a:tr h="1489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внешних ссылок на интернет ресурсах работодателей и зарубежных партнеров (не менее 10 ссылок от кафедры за учебный год)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публикаций – 3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12" marR="309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2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4291" y="2143641"/>
            <a:ext cx="8596668" cy="1320800"/>
          </a:xfrm>
        </p:spPr>
        <p:txBody>
          <a:bodyPr>
            <a:normAutofit/>
          </a:bodyPr>
          <a:lstStyle/>
          <a:p>
            <a:r>
              <a:rPr lang="kk-KZ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kk-KZ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kk-KZ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kk-KZ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153" y="349456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4590"/>
            <a:ext cx="9480884" cy="150795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кафедры ЮНЕСКО, международной журналистики и медиа в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86250325"/>
              </p:ext>
            </p:extLst>
          </p:nvPr>
        </p:nvGraphicFramePr>
        <p:xfrm>
          <a:off x="519764" y="1696177"/>
          <a:ext cx="9066998" cy="4492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0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27247351"/>
              </p:ext>
            </p:extLst>
          </p:nvPr>
        </p:nvGraphicFramePr>
        <p:xfrm>
          <a:off x="356135" y="558265"/>
          <a:ext cx="9432758" cy="5503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54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246" t="22367" r="26195" b="24511"/>
          <a:stretch/>
        </p:blipFill>
        <p:spPr>
          <a:xfrm>
            <a:off x="770020" y="290956"/>
            <a:ext cx="10285953" cy="6013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050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433136" y="154004"/>
            <a:ext cx="8941869" cy="160741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академической репутации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095316"/>
              </p:ext>
            </p:extLst>
          </p:nvPr>
        </p:nvGraphicFramePr>
        <p:xfrm>
          <a:off x="433135" y="2021302"/>
          <a:ext cx="10327909" cy="4546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6596"/>
                <a:gridCol w="3185962"/>
                <a:gridCol w="1722922"/>
                <a:gridCol w="1992429"/>
              </a:tblGrid>
              <a:tr h="11165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академических экспертов на сайте QS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академических экспертов</a:t>
                      </a: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работодателей (пороговое)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по факту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70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зарубежные</a:t>
                      </a:r>
                      <a:endParaRPr lang="ru-RU" sz="18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70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казахстанские</a:t>
                      </a:r>
                      <a:endParaRPr lang="ru-RU" sz="18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8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260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экспертов работодателей на сайте QS</a:t>
                      </a:r>
                      <a:endParaRPr lang="ru-RU" sz="18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70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зарубежные</a:t>
                      </a:r>
                      <a:endParaRPr lang="ru-RU" sz="18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70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казахстанские </a:t>
                      </a:r>
                      <a:endParaRPr lang="ru-RU" sz="18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8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0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298408"/>
              </p:ext>
            </p:extLst>
          </p:nvPr>
        </p:nvGraphicFramePr>
        <p:xfrm>
          <a:off x="808522" y="2426268"/>
          <a:ext cx="11097930" cy="418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Горизонтальный свиток 3"/>
          <p:cNvSpPr/>
          <p:nvPr/>
        </p:nvSpPr>
        <p:spPr>
          <a:xfrm>
            <a:off x="115504" y="0"/>
            <a:ext cx="11790948" cy="2743200"/>
          </a:xfrm>
          <a:prstGeom prst="horizontalScroll">
            <a:avLst>
              <a:gd name="adj" fmla="val 1875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Приоритетная задача кафедры – создание необходимых условий для подготовки высококвалифицированного и конкурентоспособного специалиста. С этой целью мы отслеживаем и внедряем передовые методики, сотрудничаем с ведущими школами журнализма и PR. Являясь единственной в Казахстане кафедрой ЮНЕСКО по журналистике и коммуникации плотно работаем с Кластерным бюро ЮНЕСКО в Алматы, презентовавшим недавно Сборник новых учебных планов и программ по журналистике, а также с другими международными организациями.</a:t>
            </a:r>
          </a:p>
        </p:txBody>
      </p:sp>
    </p:spTree>
    <p:extLst>
      <p:ext uri="{BB962C8B-B14F-4D97-AF65-F5344CB8AC3E}">
        <p14:creationId xmlns:p14="http://schemas.microsoft.com/office/powerpoint/2010/main" val="1451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57" y="173255"/>
            <a:ext cx="11656194" cy="17999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активно участвует в мировой трансформации образовательного процесса путем разработки международных проектов и участия в международных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программах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634904"/>
              </p:ext>
            </p:extLst>
          </p:nvPr>
        </p:nvGraphicFramePr>
        <p:xfrm>
          <a:off x="687488" y="1973179"/>
          <a:ext cx="10939830" cy="449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1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270" y="584791"/>
            <a:ext cx="9827395" cy="5837274"/>
          </a:xfrm>
          <a:prstGeom prst="snip2DiagRect">
            <a:avLst>
              <a:gd name="adj1" fmla="val 1951"/>
              <a:gd name="adj2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кафедре функционирует лаборатория, новая цифровая платформа медиа коммуникации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Иммерсивная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журналистика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кафедры активно участвуют в международных конкурсах и занимают призовые места. Международный конкурс студентов «Сиреневый прорыв», 16 апреля, 2018 г.  - 1-3 места (Нургалиев Ж,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Мажитова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Д., 2 курс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фактчекингу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освещению международных новостей для редакций Центральной Азии, 27 марта, 2018 г. - 3 место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Казтай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Г., 3 курс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772</TotalTime>
  <Words>2305</Words>
  <Application>Microsoft Office PowerPoint</Application>
  <PresentationFormat>Широкоэкранный</PresentationFormat>
  <Paragraphs>384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Грань</vt:lpstr>
      <vt:lpstr>КАЗАХСКИЙ НАЦИОНАЛЬНЫЙ УНИВЕРСИТЕТ ИМЕНИ АЛЬ-ФАРАБИ ФАКУЛЬТЕТ ЖУРНАЛИСТИКИ </vt:lpstr>
      <vt:lpstr>Штатный состав на 2017-2018 уч.год</vt:lpstr>
      <vt:lpstr>Образовательные программы кафедры ЮНЕСКО, международной журналистики и медиа в обществе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Кафедра активно участвует в мировой трансформации образовательного процесса путем разработки международных проектов и участия в международных программах</vt:lpstr>
      <vt:lpstr>Презентация PowerPoint</vt:lpstr>
      <vt:lpstr> Научные проекты кафедры МОН РК </vt:lpstr>
      <vt:lpstr>Презентация PowerPoint</vt:lpstr>
      <vt:lpstr>Презентация PowerPoint</vt:lpstr>
      <vt:lpstr>Наши официальные партнеры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Планируемые журналы для публикаций ППС</vt:lpstr>
      <vt:lpstr>Планируемые журналы для публикаций ППС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Шынгысова Назгуль</dc:creator>
  <cp:lastModifiedBy>Абжанов Косылган</cp:lastModifiedBy>
  <cp:revision>68</cp:revision>
  <cp:lastPrinted>2018-04-22T07:47:58Z</cp:lastPrinted>
  <dcterms:created xsi:type="dcterms:W3CDTF">2018-04-21T06:31:06Z</dcterms:created>
  <dcterms:modified xsi:type="dcterms:W3CDTF">2018-12-26T11:03:23Z</dcterms:modified>
</cp:coreProperties>
</file>