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7" r:id="rId3"/>
    <p:sldId id="290" r:id="rId4"/>
    <p:sldId id="279" r:id="rId5"/>
    <p:sldId id="291" r:id="rId6"/>
    <p:sldId id="300" r:id="rId7"/>
    <p:sldId id="301" r:id="rId8"/>
    <p:sldId id="298" r:id="rId9"/>
    <p:sldId id="29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EAEAEA"/>
    <a:srgbClr val="99CCFF"/>
    <a:srgbClr val="FFFFFF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81" autoAdjust="0"/>
    <p:restoredTop sz="94792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0" name="Oval 38"/>
          <p:cNvSpPr>
            <a:spLocks noChangeArrowheads="1"/>
          </p:cNvSpPr>
          <p:nvPr/>
        </p:nvSpPr>
        <p:spPr bwMode="gray">
          <a:xfrm>
            <a:off x="684213" y="333375"/>
            <a:ext cx="5905500" cy="5761038"/>
          </a:xfrm>
          <a:prstGeom prst="ellipse">
            <a:avLst/>
          </a:prstGeom>
          <a:gradFill rotWithShape="1">
            <a:gsLst>
              <a:gs pos="0">
                <a:schemeClr val="bg2">
                  <a:alpha val="48000"/>
                </a:schemeClr>
              </a:gs>
              <a:gs pos="100000">
                <a:schemeClr val="bg2">
                  <a:gamma/>
                  <a:tint val="0"/>
                  <a:invGamma/>
                  <a:alpha val="80000"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ltGray">
          <a:xfrm>
            <a:off x="0" y="4437063"/>
            <a:ext cx="9144000" cy="17287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2" name="Oval 40" descr="a"/>
          <p:cNvSpPr>
            <a:spLocks noChangeArrowheads="1"/>
          </p:cNvSpPr>
          <p:nvPr/>
        </p:nvSpPr>
        <p:spPr bwMode="gray">
          <a:xfrm>
            <a:off x="971550" y="1628775"/>
            <a:ext cx="3529013" cy="3671888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3" name="Oval 41" descr="b"/>
          <p:cNvSpPr>
            <a:spLocks noChangeArrowheads="1"/>
          </p:cNvSpPr>
          <p:nvPr/>
        </p:nvSpPr>
        <p:spPr bwMode="gray">
          <a:xfrm>
            <a:off x="323850" y="1268413"/>
            <a:ext cx="1438275" cy="151130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4" name="Oval 42" descr="d"/>
          <p:cNvSpPr>
            <a:spLocks noChangeArrowheads="1"/>
          </p:cNvSpPr>
          <p:nvPr/>
        </p:nvSpPr>
        <p:spPr bwMode="gray">
          <a:xfrm>
            <a:off x="1258888" y="260350"/>
            <a:ext cx="935037" cy="936625"/>
          </a:xfrm>
          <a:prstGeom prst="ellips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5" name="Oval 43"/>
          <p:cNvSpPr>
            <a:spLocks noChangeArrowheads="1"/>
          </p:cNvSpPr>
          <p:nvPr/>
        </p:nvSpPr>
        <p:spPr bwMode="gray">
          <a:xfrm>
            <a:off x="4211638" y="2636838"/>
            <a:ext cx="1223962" cy="1223962"/>
          </a:xfrm>
          <a:prstGeom prst="ellipse">
            <a:avLst/>
          </a:prstGeom>
          <a:solidFill>
            <a:srgbClr val="1BABE5">
              <a:alpha val="10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6" name="Oval 44" descr="c"/>
          <p:cNvSpPr>
            <a:spLocks noChangeArrowheads="1"/>
          </p:cNvSpPr>
          <p:nvPr/>
        </p:nvSpPr>
        <p:spPr bwMode="gray">
          <a:xfrm>
            <a:off x="3851275" y="3500438"/>
            <a:ext cx="1582738" cy="1582737"/>
          </a:xfrm>
          <a:prstGeom prst="ellipse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581400" y="6400800"/>
            <a:ext cx="2209800" cy="24447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934075" y="6391275"/>
            <a:ext cx="1933575" cy="244475"/>
          </a:xfrm>
        </p:spPr>
        <p:txBody>
          <a:bodyPr/>
          <a:lstStyle>
            <a:lvl1pPr>
              <a:defRPr sz="1200" b="1" i="1">
                <a:solidFill>
                  <a:schemeClr val="tx2"/>
                </a:solidFill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81000" y="6400800"/>
            <a:ext cx="2133600" cy="244475"/>
          </a:xfrm>
        </p:spPr>
        <p:txBody>
          <a:bodyPr/>
          <a:lstStyle>
            <a:lvl1pPr algn="l">
              <a:defRPr sz="1200"/>
            </a:lvl1pPr>
          </a:lstStyle>
          <a:p>
            <a:fld id="{787466F9-62FA-47F0-916B-246FCAF9B86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7762875" y="62865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i="1"/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67200" y="1219200"/>
            <a:ext cx="4495800" cy="1752600"/>
          </a:xfrm>
        </p:spPr>
        <p:txBody>
          <a:bodyPr/>
          <a:lstStyle>
            <a:lvl1pPr algn="r">
              <a:defRPr sz="48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486400"/>
            <a:ext cx="7620000" cy="304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2ABDBC-15F9-4E48-844C-B97543CE5C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57975" y="609600"/>
            <a:ext cx="2066925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48375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9567EA-F8DE-4B9A-87E1-E4FBDB4392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0198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267700" cy="46482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553200" y="65532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4191000" y="6534150"/>
            <a:ext cx="838200" cy="261938"/>
          </a:xfrm>
        </p:spPr>
        <p:txBody>
          <a:bodyPr/>
          <a:lstStyle>
            <a:lvl1pPr>
              <a:defRPr/>
            </a:lvl1pPr>
          </a:lstStyle>
          <a:p>
            <a:fld id="{1483E22C-883A-4AA9-8883-5B432F78BA3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381000" y="6534150"/>
            <a:ext cx="1905000" cy="26193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1FCD91-B62F-433C-936B-08B1ECC5127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F25D9D-91CE-4A5C-851F-F1ACF1DE834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576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67250" y="1676400"/>
            <a:ext cx="40576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46D369-579E-42E4-B503-DD9BCC13D93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3E017A-021B-45F5-9DB6-85CBA28847E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C38FA5B-59A7-4E6F-90FD-C92547BB2F5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D4BB98-EF86-4A82-99FC-6425428C54F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F1E9EE-AF0B-401A-9F13-2C8EC2D35AA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ED1056-852D-4C7E-8955-15924E3A06A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Oval 105"/>
          <p:cNvSpPr>
            <a:spLocks noChangeArrowheads="1"/>
          </p:cNvSpPr>
          <p:nvPr/>
        </p:nvSpPr>
        <p:spPr bwMode="gray">
          <a:xfrm>
            <a:off x="179388" y="0"/>
            <a:ext cx="6804025" cy="6858000"/>
          </a:xfrm>
          <a:prstGeom prst="ellipse">
            <a:avLst/>
          </a:prstGeom>
          <a:gradFill rotWithShape="1">
            <a:gsLst>
              <a:gs pos="0">
                <a:schemeClr val="bg2">
                  <a:alpha val="44000"/>
                </a:schemeClr>
              </a:gs>
              <a:gs pos="100000">
                <a:schemeClr val="bg2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0" name="Rectangle 106"/>
          <p:cNvSpPr>
            <a:spLocks noChangeArrowheads="1"/>
          </p:cNvSpPr>
          <p:nvPr/>
        </p:nvSpPr>
        <p:spPr bwMode="gray">
          <a:xfrm>
            <a:off x="0" y="549275"/>
            <a:ext cx="9144000" cy="6477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" name="Oval 107" descr="b"/>
          <p:cNvSpPr>
            <a:spLocks noChangeArrowheads="1"/>
          </p:cNvSpPr>
          <p:nvPr/>
        </p:nvSpPr>
        <p:spPr bwMode="gray">
          <a:xfrm>
            <a:off x="1116013" y="58738"/>
            <a:ext cx="865187" cy="892175"/>
          </a:xfrm>
          <a:prstGeom prst="ellipse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32" name="Oval 108" descr="c"/>
          <p:cNvSpPr>
            <a:spLocks noChangeArrowheads="1"/>
          </p:cNvSpPr>
          <p:nvPr/>
        </p:nvSpPr>
        <p:spPr bwMode="gray">
          <a:xfrm>
            <a:off x="8101013" y="106363"/>
            <a:ext cx="790575" cy="830262"/>
          </a:xfrm>
          <a:prstGeom prst="ellipse">
            <a:avLst/>
          </a:prstGeom>
          <a:blipFill dpi="0" rotWithShape="1">
            <a:blip r:embed="rId15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33" name="Oval 109" descr="a"/>
          <p:cNvSpPr>
            <a:spLocks noChangeArrowheads="1"/>
          </p:cNvSpPr>
          <p:nvPr/>
        </p:nvSpPr>
        <p:spPr bwMode="gray">
          <a:xfrm>
            <a:off x="179388" y="333375"/>
            <a:ext cx="1152525" cy="1223963"/>
          </a:xfrm>
          <a:prstGeom prst="ellipse">
            <a:avLst/>
          </a:prstGeom>
          <a:blipFill dpi="0" rotWithShape="1">
            <a:blip r:embed="rId16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76400"/>
            <a:ext cx="82677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5532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534150"/>
            <a:ext cx="838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/>
            </a:lvl1pPr>
          </a:lstStyle>
          <a:p>
            <a:fld id="{06C38B87-D963-479E-8045-0F3643DBC37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2057400" y="609600"/>
            <a:ext cx="6019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81000" y="6534150"/>
            <a:ext cx="1905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56" y="642918"/>
            <a:ext cx="6019800" cy="487363"/>
          </a:xfrm>
        </p:spPr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кафедра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b="0" dirty="0"/>
          </a:p>
        </p:txBody>
      </p:sp>
      <p:sp>
        <p:nvSpPr>
          <p:cNvPr id="40998" name="AutoShape 38"/>
          <p:cNvSpPr>
            <a:spLocks noChangeArrowheads="1"/>
          </p:cNvSpPr>
          <p:nvPr/>
        </p:nvSpPr>
        <p:spPr bwMode="ltGray">
          <a:xfrm rot="5400000">
            <a:off x="-2427287" y="1603375"/>
            <a:ext cx="4824412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grpSp>
        <p:nvGrpSpPr>
          <p:cNvPr id="41005" name="Group 45"/>
          <p:cNvGrpSpPr>
            <a:grpSpLocks/>
          </p:cNvGrpSpPr>
          <p:nvPr/>
        </p:nvGrpSpPr>
        <p:grpSpPr bwMode="auto">
          <a:xfrm>
            <a:off x="1785918" y="5072074"/>
            <a:ext cx="5010150" cy="508000"/>
            <a:chOff x="891" y="1175"/>
            <a:chExt cx="3156" cy="320"/>
          </a:xfrm>
        </p:grpSpPr>
        <p:grpSp>
          <p:nvGrpSpPr>
            <p:cNvPr id="41006" name="Group 46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07" name="Oval 47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41008" name="AutoShape 48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</p:grpSp>
        <p:sp>
          <p:nvSpPr>
            <p:cNvPr id="41009" name="Oval 49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41010" name="Oval 50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41016" name="Group 56"/>
          <p:cNvGrpSpPr>
            <a:grpSpLocks/>
          </p:cNvGrpSpPr>
          <p:nvPr/>
        </p:nvGrpSpPr>
        <p:grpSpPr bwMode="auto">
          <a:xfrm>
            <a:off x="2143108" y="3857628"/>
            <a:ext cx="5010150" cy="508000"/>
            <a:chOff x="1258" y="1081"/>
            <a:chExt cx="3156" cy="320"/>
          </a:xfrm>
        </p:grpSpPr>
        <p:sp>
          <p:nvSpPr>
            <p:cNvPr id="41017" name="Oval 57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41018" name="AutoShape 58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ru-RU" sz="2400" b="0" dirty="0" smtClean="0"/>
                <a:t>Учебно-методическая деятельность</a:t>
              </a:r>
              <a:endParaRPr lang="en-US" sz="2400" b="0" dirty="0" smtClean="0"/>
            </a:p>
            <a:p>
              <a:endParaRPr lang="ru-RU" dirty="0"/>
            </a:p>
          </p:txBody>
        </p:sp>
      </p:grpSp>
      <p:sp>
        <p:nvSpPr>
          <p:cNvPr id="41019" name="Oval 59"/>
          <p:cNvSpPr>
            <a:spLocks noChangeArrowheads="1"/>
          </p:cNvSpPr>
          <p:nvPr/>
        </p:nvSpPr>
        <p:spPr bwMode="gray">
          <a:xfrm>
            <a:off x="2214546" y="3929066"/>
            <a:ext cx="334962" cy="334962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41020" name="Oval 60"/>
          <p:cNvSpPr>
            <a:spLocks noChangeArrowheads="1"/>
          </p:cNvSpPr>
          <p:nvPr/>
        </p:nvSpPr>
        <p:spPr bwMode="gray">
          <a:xfrm>
            <a:off x="2285984" y="4143380"/>
            <a:ext cx="241300" cy="242887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grpSp>
        <p:nvGrpSpPr>
          <p:cNvPr id="41021" name="Group 61"/>
          <p:cNvGrpSpPr>
            <a:grpSpLocks/>
          </p:cNvGrpSpPr>
          <p:nvPr/>
        </p:nvGrpSpPr>
        <p:grpSpPr bwMode="auto">
          <a:xfrm>
            <a:off x="1928794" y="2714620"/>
            <a:ext cx="5010150" cy="508000"/>
            <a:chOff x="891" y="1175"/>
            <a:chExt cx="3156" cy="320"/>
          </a:xfrm>
        </p:grpSpPr>
        <p:grpSp>
          <p:nvGrpSpPr>
            <p:cNvPr id="41022" name="Group 62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23" name="Oval 63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41024" name="AutoShape 64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ru-RU" sz="2400" b="0" dirty="0" smtClean="0"/>
                  <a:t>Научно-исследовательская деятельность</a:t>
                </a:r>
                <a:endParaRPr lang="en-US" sz="2400" b="0" dirty="0" smtClean="0"/>
              </a:p>
              <a:p>
                <a:endParaRPr lang="ru-RU" dirty="0"/>
              </a:p>
            </p:txBody>
          </p:sp>
        </p:grpSp>
        <p:sp>
          <p:nvSpPr>
            <p:cNvPr id="41025" name="Oval 65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41026" name="Oval 66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</p:grp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2819400" y="2819400"/>
            <a:ext cx="184731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ru-RU" sz="2400" b="0" dirty="0" smtClean="0"/>
          </a:p>
          <a:p>
            <a:pPr eaLnBrk="0" hangingPunct="0"/>
            <a:endParaRPr lang="en-US" sz="2400" b="0" dirty="0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2214546" y="4929198"/>
            <a:ext cx="619342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b="0" dirty="0" smtClean="0"/>
              <a:t>Социально-воспитательная деятельность</a:t>
            </a:r>
            <a:endParaRPr lang="en-US" sz="2400" b="0" dirty="0" smtClean="0"/>
          </a:p>
          <a:p>
            <a:pPr eaLnBrk="0" hangingPunct="0"/>
            <a:endParaRPr lang="en-US" sz="2400" b="0" dirty="0"/>
          </a:p>
        </p:txBody>
      </p:sp>
      <p:sp>
        <p:nvSpPr>
          <p:cNvPr id="41031" name="Text Box 71"/>
          <p:cNvSpPr txBox="1">
            <a:spLocks noChangeArrowheads="1"/>
          </p:cNvSpPr>
          <p:nvPr/>
        </p:nvSpPr>
        <p:spPr bwMode="gray">
          <a:xfrm>
            <a:off x="214282" y="3581400"/>
            <a:ext cx="185738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400" i="1" dirty="0" smtClean="0"/>
              <a:t>Кафедра иностранных языков естественных факультетов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www.themegallery.com</a:t>
            </a:r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0" dirty="0" smtClean="0"/>
              <a:t>Учебно-методическая деятельность</a:t>
            </a:r>
            <a:endParaRPr lang="en-US" sz="2400" dirty="0"/>
          </a:p>
        </p:txBody>
      </p:sp>
      <p:grpSp>
        <p:nvGrpSpPr>
          <p:cNvPr id="105475" name="Group 3"/>
          <p:cNvGrpSpPr>
            <a:grpSpLocks/>
          </p:cNvGrpSpPr>
          <p:nvPr/>
        </p:nvGrpSpPr>
        <p:grpSpPr bwMode="auto">
          <a:xfrm>
            <a:off x="1219200" y="1831975"/>
            <a:ext cx="2170113" cy="4035425"/>
            <a:chOff x="720" y="1296"/>
            <a:chExt cx="1367" cy="2542"/>
          </a:xfrm>
        </p:grpSpPr>
        <p:sp>
          <p:nvSpPr>
            <p:cNvPr id="105476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477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478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479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480" name="AutoShape 8"/>
            <p:cNvSpPr>
              <a:spLocks noChangeArrowheads="1"/>
            </p:cNvSpPr>
            <p:nvPr/>
          </p:nvSpPr>
          <p:spPr bwMode="gray">
            <a:xfrm>
              <a:off x="724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729EB4"/>
                </a:gs>
                <a:gs pos="100000">
                  <a:srgbClr val="EAEAEA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481" name="AutoShape 9"/>
            <p:cNvSpPr>
              <a:spLocks noChangeArrowheads="1"/>
            </p:cNvSpPr>
            <p:nvPr/>
          </p:nvSpPr>
          <p:spPr bwMode="gray">
            <a:xfrm>
              <a:off x="752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DAFD4"/>
                </a:gs>
                <a:gs pos="100000">
                  <a:srgbClr val="EAEAEA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grpSp>
          <p:nvGrpSpPr>
            <p:cNvPr id="105482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105483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 dirty="0"/>
              </a:p>
            </p:txBody>
          </p:sp>
          <p:sp>
            <p:nvSpPr>
              <p:cNvPr id="105484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dirty="0"/>
              </a:p>
            </p:txBody>
          </p:sp>
          <p:sp>
            <p:nvSpPr>
              <p:cNvPr id="105485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dirty="0"/>
              </a:p>
            </p:txBody>
          </p:sp>
          <p:sp>
            <p:nvSpPr>
              <p:cNvPr id="105486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dirty="0"/>
              </a:p>
            </p:txBody>
          </p:sp>
          <p:sp>
            <p:nvSpPr>
              <p:cNvPr id="105487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dirty="0"/>
              </a:p>
            </p:txBody>
          </p:sp>
        </p:grpSp>
        <p:sp>
          <p:nvSpPr>
            <p:cNvPr id="105488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 dirty="0">
                  <a:solidFill>
                    <a:srgbClr val="000000"/>
                  </a:solidFill>
                </a:rPr>
                <a:t>1</a:t>
              </a:r>
              <a:endParaRPr lang="en-US" b="0" dirty="0"/>
            </a:p>
          </p:txBody>
        </p:sp>
        <p:sp>
          <p:nvSpPr>
            <p:cNvPr id="105489" name="Text Box 17"/>
            <p:cNvSpPr txBox="1">
              <a:spLocks noChangeArrowheads="1"/>
            </p:cNvSpPr>
            <p:nvPr/>
          </p:nvSpPr>
          <p:spPr bwMode="gray">
            <a:xfrm>
              <a:off x="768" y="1776"/>
              <a:ext cx="1296" cy="3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1400" b="0" dirty="0" smtClean="0"/>
                <a:t>Количество открытых уроков-13</a:t>
              </a:r>
              <a:endParaRPr lang="en-US" sz="1400" b="0" dirty="0"/>
            </a:p>
          </p:txBody>
        </p: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3581400" y="1831975"/>
            <a:ext cx="2166938" cy="4035425"/>
            <a:chOff x="2208" y="1296"/>
            <a:chExt cx="1365" cy="2542"/>
          </a:xfrm>
        </p:grpSpPr>
        <p:sp>
          <p:nvSpPr>
            <p:cNvPr id="105491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492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493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494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495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 dirty="0"/>
            </a:p>
          </p:txBody>
        </p:sp>
        <p:sp>
          <p:nvSpPr>
            <p:cNvPr id="105496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dirty="0"/>
            </a:p>
          </p:txBody>
        </p:sp>
        <p:sp>
          <p:nvSpPr>
            <p:cNvPr id="105497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dirty="0"/>
            </a:p>
          </p:txBody>
        </p:sp>
        <p:sp>
          <p:nvSpPr>
            <p:cNvPr id="105498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dirty="0"/>
            </a:p>
          </p:txBody>
        </p:sp>
        <p:sp>
          <p:nvSpPr>
            <p:cNvPr id="105499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dirty="0"/>
            </a:p>
          </p:txBody>
        </p:sp>
        <p:sp>
          <p:nvSpPr>
            <p:cNvPr id="105500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 dirty="0">
                  <a:solidFill>
                    <a:srgbClr val="000000"/>
                  </a:solidFill>
                </a:rPr>
                <a:t>2</a:t>
              </a:r>
              <a:endParaRPr lang="en-US" b="0" dirty="0"/>
            </a:p>
          </p:txBody>
        </p:sp>
        <p:sp>
          <p:nvSpPr>
            <p:cNvPr id="105501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6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400" b="0" dirty="0" smtClean="0"/>
                <a:t>Количество изданных методических </a:t>
              </a:r>
              <a:r>
                <a:rPr lang="ru-RU" sz="1400" b="0" dirty="0" smtClean="0"/>
                <a:t>пособии-</a:t>
              </a:r>
              <a:r>
                <a:rPr lang="en-US" sz="1400" b="0" smtClean="0"/>
                <a:t>6</a:t>
              </a:r>
              <a:endParaRPr lang="en-US" sz="1400" b="0" dirty="0" smtClean="0"/>
            </a:p>
            <a:p>
              <a:endParaRPr lang="en-US" b="0" dirty="0"/>
            </a:p>
          </p:txBody>
        </p:sp>
        <p:sp>
          <p:nvSpPr>
            <p:cNvPr id="105502" name="AutoShape 30"/>
            <p:cNvSpPr>
              <a:spLocks noChangeArrowheads="1"/>
            </p:cNvSpPr>
            <p:nvPr/>
          </p:nvSpPr>
          <p:spPr bwMode="gray">
            <a:xfrm>
              <a:off x="2210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58A4AE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503" name="AutoShape 31"/>
            <p:cNvSpPr>
              <a:spLocks noChangeArrowheads="1"/>
            </p:cNvSpPr>
            <p:nvPr/>
          </p:nvSpPr>
          <p:spPr bwMode="gray">
            <a:xfrm>
              <a:off x="2238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2B2BB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105504" name="Group 32"/>
          <p:cNvGrpSpPr>
            <a:grpSpLocks/>
          </p:cNvGrpSpPr>
          <p:nvPr/>
        </p:nvGrpSpPr>
        <p:grpSpPr bwMode="auto">
          <a:xfrm>
            <a:off x="5857884" y="1785926"/>
            <a:ext cx="2170113" cy="4035425"/>
            <a:chOff x="3692" y="1296"/>
            <a:chExt cx="1367" cy="2542"/>
          </a:xfrm>
        </p:grpSpPr>
        <p:sp>
          <p:nvSpPr>
            <p:cNvPr id="105505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506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322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507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508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grpSp>
          <p:nvGrpSpPr>
            <p:cNvPr id="105509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105510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 dirty="0"/>
              </a:p>
            </p:txBody>
          </p:sp>
          <p:sp>
            <p:nvSpPr>
              <p:cNvPr id="105511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dirty="0"/>
              </a:p>
            </p:txBody>
          </p:sp>
          <p:sp>
            <p:nvSpPr>
              <p:cNvPr id="105512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dirty="0"/>
              </a:p>
            </p:txBody>
          </p:sp>
          <p:sp>
            <p:nvSpPr>
              <p:cNvPr id="105513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dirty="0"/>
              </a:p>
            </p:txBody>
          </p:sp>
          <p:sp>
            <p:nvSpPr>
              <p:cNvPr id="105514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 dirty="0"/>
              </a:p>
            </p:txBody>
          </p:sp>
        </p:grpSp>
        <p:sp>
          <p:nvSpPr>
            <p:cNvPr id="105515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 dirty="0">
                  <a:solidFill>
                    <a:srgbClr val="000000"/>
                  </a:solidFill>
                </a:rPr>
                <a:t>3</a:t>
              </a:r>
              <a:endParaRPr lang="en-US" b="0" dirty="0"/>
            </a:p>
          </p:txBody>
        </p:sp>
        <p:sp>
          <p:nvSpPr>
            <p:cNvPr id="105516" name="Text Box 44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5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400" b="0" dirty="0" smtClean="0"/>
                <a:t>Количество проектных работ - 15</a:t>
              </a:r>
              <a:endParaRPr lang="en-US" sz="1400" b="0" dirty="0" smtClean="0"/>
            </a:p>
            <a:p>
              <a:endParaRPr lang="en-US" b="0" dirty="0"/>
            </a:p>
          </p:txBody>
        </p:sp>
        <p:sp>
          <p:nvSpPr>
            <p:cNvPr id="105517" name="AutoShape 45"/>
            <p:cNvSpPr>
              <a:spLocks noChangeArrowheads="1"/>
            </p:cNvSpPr>
            <p:nvPr/>
          </p:nvSpPr>
          <p:spPr bwMode="gray">
            <a:xfrm>
              <a:off x="3692" y="3290"/>
              <a:ext cx="1363" cy="548"/>
            </a:xfrm>
            <a:prstGeom prst="roundRect">
              <a:avLst>
                <a:gd name="adj" fmla="val 40389"/>
              </a:avLst>
            </a:prstGeom>
            <a:gradFill rotWithShape="1">
              <a:gsLst>
                <a:gs pos="0">
                  <a:srgbClr val="99BACC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5518" name="AutoShape 46"/>
            <p:cNvSpPr>
              <a:spLocks noChangeArrowheads="1"/>
            </p:cNvSpPr>
            <p:nvPr/>
          </p:nvSpPr>
          <p:spPr bwMode="gray">
            <a:xfrm>
              <a:off x="3720" y="3305"/>
              <a:ext cx="1304" cy="48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C8DAD4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32" y="642918"/>
            <a:ext cx="6019800" cy="487363"/>
          </a:xfrm>
        </p:spPr>
        <p:txBody>
          <a:bodyPr/>
          <a:lstStyle/>
          <a:p>
            <a:r>
              <a:rPr lang="ru-RU" sz="2400" dirty="0" smtClean="0"/>
              <a:t>Научно-исследовательская деятельность</a:t>
            </a:r>
            <a:endParaRPr lang="en-US" sz="2400" dirty="0"/>
          </a:p>
        </p:txBody>
      </p:sp>
      <p:grpSp>
        <p:nvGrpSpPr>
          <p:cNvPr id="88067" name="Group 3"/>
          <p:cNvGrpSpPr>
            <a:grpSpLocks/>
          </p:cNvGrpSpPr>
          <p:nvPr/>
        </p:nvGrpSpPr>
        <p:grpSpPr bwMode="auto">
          <a:xfrm>
            <a:off x="1000100" y="2000240"/>
            <a:ext cx="7430943" cy="2262674"/>
            <a:chOff x="478" y="1200"/>
            <a:chExt cx="5149" cy="1552"/>
          </a:xfrm>
        </p:grpSpPr>
        <p:sp>
          <p:nvSpPr>
            <p:cNvPr id="88068" name="AutoShape 4"/>
            <p:cNvSpPr>
              <a:spLocks noChangeArrowheads="1"/>
            </p:cNvSpPr>
            <p:nvPr/>
          </p:nvSpPr>
          <p:spPr bwMode="gray">
            <a:xfrm>
              <a:off x="3746" y="1739"/>
              <a:ext cx="1881" cy="1013"/>
            </a:xfrm>
            <a:prstGeom prst="chevron">
              <a:avLst>
                <a:gd name="adj" fmla="val 16468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tint val="69804"/>
                    <a:invGamma/>
                  </a:schemeClr>
                </a:gs>
              </a:gsLst>
              <a:lin ang="0" scaled="1"/>
            </a:gradFill>
            <a:ln w="38100">
              <a:solidFill>
                <a:srgbClr val="EAEAEA"/>
              </a:solidFill>
              <a:miter lim="800000"/>
              <a:headEnd/>
              <a:tailEnd/>
            </a:ln>
            <a:effectLst>
              <a:outerShdw dist="109250" dir="3267739" algn="ctr" rotWithShape="0">
                <a:srgbClr val="333333">
                  <a:alpha val="50000"/>
                </a:srgbClr>
              </a:outerShdw>
            </a:effectLst>
          </p:spPr>
          <p:txBody>
            <a:bodyPr wrap="square" anchor="ctr">
              <a:spAutoFit/>
            </a:bodyPr>
            <a:lstStyle/>
            <a:p>
              <a:r>
                <a:rPr lang="ru-RU" dirty="0" smtClean="0"/>
                <a:t>Количество статей, опубликованных в материалах конференции - 10</a:t>
              </a:r>
              <a:endParaRPr lang="ru-RU" dirty="0"/>
            </a:p>
          </p:txBody>
        </p:sp>
        <p:sp>
          <p:nvSpPr>
            <p:cNvPr id="88069" name="AutoShape 5"/>
            <p:cNvSpPr>
              <a:spLocks noChangeArrowheads="1"/>
            </p:cNvSpPr>
            <p:nvPr/>
          </p:nvSpPr>
          <p:spPr bwMode="gray">
            <a:xfrm>
              <a:off x="2069" y="1728"/>
              <a:ext cx="1819" cy="1013"/>
            </a:xfrm>
            <a:prstGeom prst="chevron">
              <a:avLst>
                <a:gd name="adj" fmla="val 17842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tint val="69804"/>
                    <a:invGamma/>
                  </a:schemeClr>
                </a:gs>
              </a:gsLst>
              <a:lin ang="0" scaled="1"/>
            </a:gradFill>
            <a:ln w="38100">
              <a:solidFill>
                <a:srgbClr val="EAEAEA"/>
              </a:solidFill>
              <a:miter lim="800000"/>
              <a:headEnd/>
              <a:tailEnd/>
            </a:ln>
            <a:effectLst>
              <a:outerShdw dist="109250" dir="3267739" algn="ctr" rotWithShape="0">
                <a:srgbClr val="333333">
                  <a:alpha val="50000"/>
                </a:srgbClr>
              </a:outerShdw>
            </a:effectLst>
          </p:spPr>
          <p:txBody>
            <a:bodyPr wrap="square" anchor="ctr">
              <a:spAutoFit/>
            </a:bodyPr>
            <a:lstStyle/>
            <a:p>
              <a:r>
                <a:rPr lang="ru-RU" dirty="0" smtClean="0"/>
                <a:t>Количество статей, опубликованных в странах СНГ - 14</a:t>
              </a:r>
              <a:endParaRPr lang="ru-RU" dirty="0"/>
            </a:p>
          </p:txBody>
        </p:sp>
        <p:sp>
          <p:nvSpPr>
            <p:cNvPr id="88070" name="AutoShape 6"/>
            <p:cNvSpPr>
              <a:spLocks noChangeArrowheads="1"/>
            </p:cNvSpPr>
            <p:nvPr/>
          </p:nvSpPr>
          <p:spPr bwMode="gray">
            <a:xfrm>
              <a:off x="478" y="1739"/>
              <a:ext cx="1640" cy="1013"/>
            </a:xfrm>
            <a:prstGeom prst="chevron">
              <a:avLst>
                <a:gd name="adj" fmla="val 17842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9804"/>
                    <a:invGamma/>
                  </a:schemeClr>
                </a:gs>
              </a:gsLst>
              <a:lin ang="0" scaled="1"/>
            </a:gradFill>
            <a:ln w="38100">
              <a:solidFill>
                <a:srgbClr val="EAEAEA"/>
              </a:solidFill>
              <a:miter lim="800000"/>
              <a:headEnd/>
              <a:tailEnd/>
            </a:ln>
            <a:effectLst>
              <a:outerShdw dist="109250" dir="3267739" algn="ctr" rotWithShape="0">
                <a:srgbClr val="333333">
                  <a:alpha val="50000"/>
                </a:srgbClr>
              </a:outerShdw>
            </a:effectLst>
          </p:spPr>
          <p:txBody>
            <a:bodyPr wrap="square" anchor="ctr">
              <a:spAutoFit/>
            </a:bodyPr>
            <a:lstStyle/>
            <a:p>
              <a:r>
                <a:rPr lang="ru-RU" dirty="0" smtClean="0"/>
                <a:t>Количество статей «Вестник» - 4</a:t>
              </a:r>
            </a:p>
            <a:p>
              <a:endParaRPr lang="ru-RU" dirty="0"/>
            </a:p>
            <a:p>
              <a:r>
                <a:rPr lang="ru-RU" dirty="0" smtClean="0"/>
                <a:t> </a:t>
              </a:r>
              <a:endParaRPr lang="ru-RU" dirty="0"/>
            </a:p>
          </p:txBody>
        </p:sp>
        <p:sp>
          <p:nvSpPr>
            <p:cNvPr id="88071" name="AutoShape 7"/>
            <p:cNvSpPr>
              <a:spLocks noChangeArrowheads="1"/>
            </p:cNvSpPr>
            <p:nvPr/>
          </p:nvSpPr>
          <p:spPr bwMode="gray">
            <a:xfrm>
              <a:off x="672" y="1200"/>
              <a:ext cx="1296" cy="36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9804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rgbClr val="001D3A"/>
              </a:outerShdw>
            </a:effectLst>
          </p:spPr>
          <p:txBody>
            <a:bodyPr wrap="none" anchor="ctr"/>
            <a:lstStyle/>
            <a:p>
              <a:pPr algn="ctr" eaLnBrk="0" hangingPunct="0"/>
              <a:r>
                <a:rPr lang="en-US" sz="2000" dirty="0" smtClean="0">
                  <a:solidFill>
                    <a:schemeClr val="bg1"/>
                  </a:solidFill>
                </a:rPr>
                <a:t>1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88072" name="AutoShape 8"/>
            <p:cNvSpPr>
              <a:spLocks noChangeArrowheads="1"/>
            </p:cNvSpPr>
            <p:nvPr/>
          </p:nvSpPr>
          <p:spPr bwMode="gray">
            <a:xfrm>
              <a:off x="2133" y="1200"/>
              <a:ext cx="1296" cy="36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tint val="69804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rgbClr val="001D3A"/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2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88073" name="AutoShape 9"/>
            <p:cNvSpPr>
              <a:spLocks noChangeArrowheads="1"/>
            </p:cNvSpPr>
            <p:nvPr/>
          </p:nvSpPr>
          <p:spPr bwMode="gray">
            <a:xfrm>
              <a:off x="3600" y="1200"/>
              <a:ext cx="1296" cy="36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tint val="69804"/>
                    <a:invGamma/>
                  </a:schemeClr>
                </a:gs>
              </a:gsLst>
              <a:lin ang="0" scaled="1"/>
            </a:gradFill>
            <a:ln w="38100" algn="ctr">
              <a:solidFill>
                <a:srgbClr val="FFFFFF"/>
              </a:solidFill>
              <a:round/>
              <a:headEnd/>
              <a:tailEnd/>
            </a:ln>
            <a:effectLst>
              <a:outerShdw dist="63500" dir="3187806" algn="ctr" rotWithShape="0">
                <a:srgbClr val="001D3A"/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3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/>
              <a:t>Социально-воспитательная деятельность</a:t>
            </a:r>
            <a:endParaRPr lang="en-US" sz="2000" dirty="0"/>
          </a:p>
        </p:txBody>
      </p:sp>
      <p:sp>
        <p:nvSpPr>
          <p:cNvPr id="76803" name="AutoShape 3"/>
          <p:cNvSpPr>
            <a:spLocks noChangeArrowheads="1"/>
          </p:cNvSpPr>
          <p:nvPr/>
        </p:nvSpPr>
        <p:spPr bwMode="auto">
          <a:xfrm>
            <a:off x="5562600" y="3505200"/>
            <a:ext cx="2286000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b="0" dirty="0">
              <a:latin typeface="Verdana" pitchFamily="34" charset="0"/>
            </a:endParaRP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1143000" y="3505200"/>
            <a:ext cx="2286000" cy="26670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b="0" dirty="0">
              <a:latin typeface="Verdana" pitchFamily="34" charset="0"/>
            </a:endParaRP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1238250" y="3705225"/>
            <a:ext cx="219074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2000" dirty="0" smtClean="0">
                <a:solidFill>
                  <a:srgbClr val="000000"/>
                </a:solidFill>
              </a:rPr>
              <a:t>Научно-методические: 10 </a:t>
            </a:r>
            <a:endParaRPr lang="en-US" sz="1400" b="0" dirty="0">
              <a:solidFill>
                <a:srgbClr val="000000"/>
              </a:solidFill>
            </a:endParaRPr>
          </a:p>
        </p:txBody>
      </p:sp>
      <p:sp>
        <p:nvSpPr>
          <p:cNvPr id="76807" name="Freeform 7"/>
          <p:cNvSpPr>
            <a:spLocks/>
          </p:cNvSpPr>
          <p:nvPr/>
        </p:nvSpPr>
        <p:spPr bwMode="gray">
          <a:xfrm>
            <a:off x="3222625" y="3408363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76808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4051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sp>
        <p:nvSpPr>
          <p:cNvPr id="76809" name="Freeform 9"/>
          <p:cNvSpPr>
            <a:spLocks/>
          </p:cNvSpPr>
          <p:nvPr/>
        </p:nvSpPr>
        <p:spPr bwMode="gray">
          <a:xfrm flipH="1">
            <a:off x="4875213" y="3408363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 dirty="0"/>
          </a:p>
        </p:txBody>
      </p:sp>
      <p:grpSp>
        <p:nvGrpSpPr>
          <p:cNvPr id="76810" name="Group 10"/>
          <p:cNvGrpSpPr>
            <a:grpSpLocks/>
          </p:cNvGrpSpPr>
          <p:nvPr/>
        </p:nvGrpSpPr>
        <p:grpSpPr bwMode="auto">
          <a:xfrm>
            <a:off x="3048000" y="1781175"/>
            <a:ext cx="2998788" cy="1601788"/>
            <a:chOff x="1997" y="1314"/>
            <a:chExt cx="1889" cy="1009"/>
          </a:xfrm>
        </p:grpSpPr>
        <p:grpSp>
          <p:nvGrpSpPr>
            <p:cNvPr id="76811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6812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76813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</p:grpSp>
        <p:sp>
          <p:nvSpPr>
            <p:cNvPr id="76814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dirty="0"/>
            </a:p>
          </p:txBody>
        </p:sp>
        <p:sp>
          <p:nvSpPr>
            <p:cNvPr id="76815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dirty="0"/>
            </a:p>
          </p:txBody>
        </p:sp>
        <p:sp>
          <p:nvSpPr>
            <p:cNvPr id="76816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dirty="0"/>
            </a:p>
          </p:txBody>
        </p:sp>
        <p:sp>
          <p:nvSpPr>
            <p:cNvPr id="76817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dirty="0"/>
            </a:p>
          </p:txBody>
        </p:sp>
      </p:grpSp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3886200" y="1981200"/>
            <a:ext cx="134363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ru-RU" sz="2400" dirty="0" smtClean="0">
                <a:solidFill>
                  <a:srgbClr val="000000"/>
                </a:solidFill>
              </a:rPr>
              <a:t>Статьи </a:t>
            </a:r>
            <a:endParaRPr lang="en-US" sz="1400" b="0" dirty="0">
              <a:solidFill>
                <a:srgbClr val="000000"/>
              </a:solidFill>
            </a:endParaRPr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5791200" y="3733800"/>
            <a:ext cx="20383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 dirty="0" err="1" smtClean="0">
                <a:solidFill>
                  <a:srgbClr val="000000"/>
                </a:solidFill>
              </a:rPr>
              <a:t>Имидживые</a:t>
            </a:r>
            <a:r>
              <a:rPr lang="ru-RU" sz="2000" dirty="0" smtClean="0">
                <a:solidFill>
                  <a:srgbClr val="000000"/>
                </a:solidFill>
              </a:rPr>
              <a:t>: 12 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Проекты воспитательного характера</a:t>
            </a:r>
            <a:endParaRPr lang="en-US" sz="2400" dirty="0"/>
          </a:p>
        </p:txBody>
      </p:sp>
      <p:sp>
        <p:nvSpPr>
          <p:cNvPr id="89091" name="AutoShape 3"/>
          <p:cNvSpPr>
            <a:spLocks noChangeArrowheads="1"/>
          </p:cNvSpPr>
          <p:nvPr/>
        </p:nvSpPr>
        <p:spPr bwMode="auto">
          <a:xfrm>
            <a:off x="6151563" y="3433763"/>
            <a:ext cx="1620837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9092" name="AutoShape 4"/>
          <p:cNvSpPr>
            <a:spLocks noChangeArrowheads="1"/>
          </p:cNvSpPr>
          <p:nvPr/>
        </p:nvSpPr>
        <p:spPr bwMode="auto">
          <a:xfrm>
            <a:off x="4456113" y="3433763"/>
            <a:ext cx="1611312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9093" name="AutoShape 5"/>
          <p:cNvSpPr>
            <a:spLocks noChangeArrowheads="1"/>
          </p:cNvSpPr>
          <p:nvPr/>
        </p:nvSpPr>
        <p:spPr bwMode="auto">
          <a:xfrm>
            <a:off x="2773363" y="3433763"/>
            <a:ext cx="1563687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9094" name="AutoShape 6"/>
          <p:cNvSpPr>
            <a:spLocks noChangeArrowheads="1"/>
          </p:cNvSpPr>
          <p:nvPr/>
        </p:nvSpPr>
        <p:spPr bwMode="auto">
          <a:xfrm>
            <a:off x="1066800" y="3433763"/>
            <a:ext cx="1620838" cy="2738437"/>
          </a:xfrm>
          <a:prstGeom prst="roundRect">
            <a:avLst>
              <a:gd name="adj" fmla="val 13745"/>
            </a:avLst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89095" name="Group 7"/>
          <p:cNvGrpSpPr>
            <a:grpSpLocks/>
          </p:cNvGrpSpPr>
          <p:nvPr/>
        </p:nvGrpSpPr>
        <p:grpSpPr bwMode="auto">
          <a:xfrm>
            <a:off x="1285852" y="2071678"/>
            <a:ext cx="5786478" cy="936625"/>
            <a:chOff x="624" y="1152"/>
            <a:chExt cx="4080" cy="720"/>
          </a:xfrm>
        </p:grpSpPr>
        <p:sp>
          <p:nvSpPr>
            <p:cNvPr id="89096" name="Rectangle 8"/>
            <p:cNvSpPr>
              <a:spLocks noChangeArrowheads="1"/>
            </p:cNvSpPr>
            <p:nvPr/>
          </p:nvSpPr>
          <p:spPr bwMode="gray">
            <a:xfrm rot="3419336">
              <a:off x="624" y="1200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89097" name="Group 9"/>
            <p:cNvGrpSpPr>
              <a:grpSpLocks/>
            </p:cNvGrpSpPr>
            <p:nvPr/>
          </p:nvGrpSpPr>
          <p:grpSpPr bwMode="auto">
            <a:xfrm>
              <a:off x="1296" y="1296"/>
              <a:ext cx="624" cy="96"/>
              <a:chOff x="2003" y="3439"/>
              <a:chExt cx="468" cy="244"/>
            </a:xfrm>
          </p:grpSpPr>
          <p:sp>
            <p:nvSpPr>
              <p:cNvPr id="89098" name="Oval 10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099" name="Rectangle 11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100" name="Oval 12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101" name="Oval 13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9102" name="Rectangle 14"/>
            <p:cNvSpPr>
              <a:spLocks noChangeArrowheads="1"/>
            </p:cNvSpPr>
            <p:nvPr/>
          </p:nvSpPr>
          <p:spPr bwMode="gray">
            <a:xfrm rot="3419336">
              <a:off x="1776" y="1152"/>
              <a:ext cx="672" cy="672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89103" name="Group 15"/>
            <p:cNvGrpSpPr>
              <a:grpSpLocks/>
            </p:cNvGrpSpPr>
            <p:nvPr/>
          </p:nvGrpSpPr>
          <p:grpSpPr bwMode="auto">
            <a:xfrm>
              <a:off x="2448" y="1296"/>
              <a:ext cx="624" cy="96"/>
              <a:chOff x="2003" y="3439"/>
              <a:chExt cx="468" cy="244"/>
            </a:xfrm>
          </p:grpSpPr>
          <p:sp>
            <p:nvSpPr>
              <p:cNvPr id="89104" name="Oval 16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105" name="Rectangle 17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106" name="Oval 18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107" name="Oval 19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9108" name="Rectangle 20"/>
            <p:cNvSpPr>
              <a:spLocks noChangeArrowheads="1"/>
            </p:cNvSpPr>
            <p:nvPr/>
          </p:nvSpPr>
          <p:spPr bwMode="gray">
            <a:xfrm rot="3419336">
              <a:off x="2880" y="1152"/>
              <a:ext cx="672" cy="672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89109" name="Group 21"/>
            <p:cNvGrpSpPr>
              <a:grpSpLocks/>
            </p:cNvGrpSpPr>
            <p:nvPr/>
          </p:nvGrpSpPr>
          <p:grpSpPr bwMode="auto">
            <a:xfrm>
              <a:off x="3600" y="1296"/>
              <a:ext cx="816" cy="96"/>
              <a:chOff x="2003" y="3439"/>
              <a:chExt cx="468" cy="244"/>
            </a:xfrm>
          </p:grpSpPr>
          <p:sp>
            <p:nvSpPr>
              <p:cNvPr id="89110" name="Oval 22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111" name="Rectangle 23"/>
              <p:cNvSpPr>
                <a:spLocks noChangeArrowheads="1"/>
              </p:cNvSpPr>
              <p:nvPr/>
            </p:nvSpPr>
            <p:spPr bwMode="gray">
              <a:xfrm>
                <a:off x="2048" y="3441"/>
                <a:ext cx="388" cy="24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112" name="Oval 24"/>
              <p:cNvSpPr>
                <a:spLocks noChangeArrowheads="1"/>
              </p:cNvSpPr>
              <p:nvPr/>
            </p:nvSpPr>
            <p:spPr bwMode="gray">
              <a:xfrm>
                <a:off x="2400" y="3443"/>
                <a:ext cx="71" cy="234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127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113" name="Oval 25"/>
              <p:cNvSpPr>
                <a:spLocks noChangeArrowheads="1"/>
              </p:cNvSpPr>
              <p:nvPr/>
            </p:nvSpPr>
            <p:spPr bwMode="gray">
              <a:xfrm>
                <a:off x="2438" y="3519"/>
                <a:ext cx="20" cy="69"/>
              </a:xfrm>
              <a:prstGeom prst="ellipse">
                <a:avLst/>
              </a:prstGeom>
              <a:gradFill rotWithShape="0">
                <a:gsLst>
                  <a:gs pos="0">
                    <a:schemeClr val="bg1">
                      <a:gamma/>
                      <a:shade val="46275"/>
                      <a:invGamma/>
                    </a:schemeClr>
                  </a:gs>
                  <a:gs pos="5000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9114" name="Rectangle 26"/>
            <p:cNvSpPr>
              <a:spLocks noChangeArrowheads="1"/>
            </p:cNvSpPr>
            <p:nvPr/>
          </p:nvSpPr>
          <p:spPr bwMode="gray">
            <a:xfrm rot="3419336">
              <a:off x="4032" y="1152"/>
              <a:ext cx="672" cy="672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</p:grpSp>
      <p:sp>
        <p:nvSpPr>
          <p:cNvPr id="89119" name="Rectangle 31"/>
          <p:cNvSpPr>
            <a:spLocks noChangeArrowheads="1"/>
          </p:cNvSpPr>
          <p:nvPr/>
        </p:nvSpPr>
        <p:spPr bwMode="auto">
          <a:xfrm>
            <a:off x="1142976" y="3651250"/>
            <a:ext cx="142876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400" dirty="0" err="1" smtClean="0">
                <a:solidFill>
                  <a:schemeClr val="tx2"/>
                </a:solidFill>
              </a:rPr>
              <a:t>«Айналаңды Нұрландыр!</a:t>
            </a:r>
            <a:r>
              <a:rPr lang="ru-RU" sz="1400" dirty="0" smtClean="0">
                <a:solidFill>
                  <a:schemeClr val="tx2"/>
                </a:solidFill>
              </a:rPr>
              <a:t> » - 49 мероприятии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89120" name="Rectangle 32"/>
          <p:cNvSpPr>
            <a:spLocks noChangeArrowheads="1"/>
          </p:cNvSpPr>
          <p:nvPr/>
        </p:nvSpPr>
        <p:spPr bwMode="auto">
          <a:xfrm>
            <a:off x="2857488" y="3651250"/>
            <a:ext cx="142876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/>
                </a:solidFill>
              </a:rPr>
              <a:t>«</a:t>
            </a:r>
            <a:r>
              <a:rPr lang="kk-KZ" sz="1400" dirty="0" smtClean="0">
                <a:solidFill>
                  <a:schemeClr val="tx2"/>
                </a:solidFill>
              </a:rPr>
              <a:t>100 – книг</a:t>
            </a:r>
            <a:r>
              <a:rPr lang="ru-RU" sz="1400" dirty="0" smtClean="0">
                <a:solidFill>
                  <a:schemeClr val="tx2"/>
                </a:solidFill>
              </a:rPr>
              <a:t>» - 27 мероприятии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89121" name="Rectangle 33"/>
          <p:cNvSpPr>
            <a:spLocks noChangeArrowheads="1"/>
          </p:cNvSpPr>
          <p:nvPr/>
        </p:nvSpPr>
        <p:spPr bwMode="auto">
          <a:xfrm>
            <a:off x="4500562" y="3651250"/>
            <a:ext cx="15001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/>
                </a:solidFill>
              </a:rPr>
              <a:t>«Культ здорового тела» - 10 мероприятии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89122" name="Rectangle 34"/>
          <p:cNvSpPr>
            <a:spLocks noChangeArrowheads="1"/>
          </p:cNvSpPr>
          <p:nvPr/>
        </p:nvSpPr>
        <p:spPr bwMode="auto">
          <a:xfrm>
            <a:off x="6143636" y="3651250"/>
            <a:ext cx="157163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/>
                </a:solidFill>
              </a:rPr>
              <a:t>«</a:t>
            </a:r>
            <a:r>
              <a:rPr lang="en-US" sz="1400" dirty="0" err="1" smtClean="0">
                <a:solidFill>
                  <a:schemeClr val="tx2"/>
                </a:solidFill>
              </a:rPr>
              <a:t>greencampus</a:t>
            </a:r>
            <a:r>
              <a:rPr lang="ru-RU" sz="1400" dirty="0" smtClean="0">
                <a:solidFill>
                  <a:schemeClr val="tx2"/>
                </a:solidFill>
              </a:rPr>
              <a:t>» - 11 мероприятии</a:t>
            </a:r>
            <a:endParaRPr lang="en-US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642918"/>
            <a:ext cx="6019800" cy="487363"/>
          </a:xfrm>
        </p:spPr>
        <p:txBody>
          <a:bodyPr/>
          <a:lstStyle/>
          <a:p>
            <a:r>
              <a:rPr lang="ru-RU" sz="2400" dirty="0" smtClean="0"/>
              <a:t>Фестиваль «</a:t>
            </a:r>
            <a:r>
              <a:rPr lang="kk-KZ" sz="2400" dirty="0" smtClean="0"/>
              <a:t>Айналаңды Нұрландыр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pic>
        <p:nvPicPr>
          <p:cNvPr id="5" name="Содержимое 4" descr="IMG_692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04900" y="1676400"/>
            <a:ext cx="3252786" cy="2895608"/>
          </a:xfrm>
        </p:spPr>
      </p:pic>
      <p:pic>
        <p:nvPicPr>
          <p:cNvPr id="1026" name="Picture 2" descr="C:\Users\Muldagalieva\Desktop\Айналанды нурландыр\IMG_68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3214686"/>
            <a:ext cx="3643338" cy="2547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Фестиваль «</a:t>
            </a:r>
            <a:r>
              <a:rPr lang="kk-KZ" sz="2400" dirty="0" smtClean="0"/>
              <a:t>Айналаңды Нұрландыр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Цель</a:t>
            </a:r>
            <a:r>
              <a:rPr lang="en-US" b="1" dirty="0" smtClean="0"/>
              <a:t>:</a:t>
            </a:r>
            <a:endParaRPr lang="ru-RU" dirty="0" smtClean="0"/>
          </a:p>
          <a:p>
            <a:pPr lvl="0"/>
            <a:r>
              <a:rPr lang="ru-RU" dirty="0" smtClean="0"/>
              <a:t>Воспитание гражданской ответственности, достоинства, уважения к истории, культуре и традициям страны, развитие чувства гордости и любви к Родине.</a:t>
            </a:r>
          </a:p>
          <a:p>
            <a:pPr lvl="0"/>
            <a:r>
              <a:rPr lang="ru-RU" dirty="0" smtClean="0"/>
              <a:t>Развитие музыкальных, поэтических способностей детей, эстетического вкуса.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Дополнительное образование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Языковой центр английского языка </a:t>
            </a:r>
            <a:r>
              <a:rPr lang="en-US" sz="2000" dirty="0" smtClean="0"/>
              <a:t>“</a:t>
            </a:r>
            <a:r>
              <a:rPr lang="en-US" sz="2000" dirty="0" err="1" smtClean="0"/>
              <a:t>iLC</a:t>
            </a:r>
            <a:r>
              <a:rPr lang="en-US" sz="2000" dirty="0" smtClean="0"/>
              <a:t> </a:t>
            </a:r>
            <a:r>
              <a:rPr lang="en-US" sz="2000" dirty="0" err="1" smtClean="0"/>
              <a:t>KazNU</a:t>
            </a:r>
            <a:r>
              <a:rPr lang="en-US" sz="2000" dirty="0" smtClean="0"/>
              <a:t>” </a:t>
            </a:r>
            <a:r>
              <a:rPr lang="ru-RU" sz="2000" dirty="0" smtClean="0"/>
              <a:t>для студентов, магистрантов, докторантов</a:t>
            </a:r>
            <a:r>
              <a:rPr lang="en-US" sz="2000" dirty="0" smtClean="0"/>
              <a:t> PhD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Предметом деятельности Центра является организация и проведения практических занятий, консультаций, тестирований, тренингов, лекций, семинаров, конференций, издание сборников научно-методических статей и осуществление экспертиз разработанных методических материалов по обучению иностранным языкам.</a:t>
            </a:r>
          </a:p>
          <a:p>
            <a:r>
              <a:rPr lang="ru-RU" sz="2000" dirty="0" smtClean="0"/>
              <a:t>Целью Центра является осуществление дополнительной образовательной деятельности, а именно обучение иностранным языкам в русле языковой политике Республики Казахстан, направленный на формирование </a:t>
            </a:r>
            <a:r>
              <a:rPr lang="ru-RU" sz="2000" dirty="0" err="1" smtClean="0"/>
              <a:t>полиязычного</a:t>
            </a:r>
            <a:r>
              <a:rPr lang="ru-RU" sz="2000" dirty="0" smtClean="0"/>
              <a:t> общества с применением достижений современной методики и передовых технологий. </a:t>
            </a:r>
            <a:endParaRPr lang="ru-RU" sz="20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Дополнительное образование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данный момент в Центре работают 20 квалифицированных преподавателей и обучаются 20 докторантов </a:t>
            </a:r>
            <a:r>
              <a:rPr lang="en-US" dirty="0" smtClean="0"/>
              <a:t>PhD</a:t>
            </a:r>
            <a:r>
              <a:rPr lang="ru-RU" dirty="0" smtClean="0"/>
              <a:t>50, магистрантов и 200 бакалавров.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шаблон для брошюры">
  <a:themeElements>
    <a:clrScheme name="Тема Office 3">
      <a:dk1>
        <a:srgbClr val="000000"/>
      </a:dk1>
      <a:lt1>
        <a:srgbClr val="FFFFFF"/>
      </a:lt1>
      <a:dk2>
        <a:srgbClr val="003399"/>
      </a:dk2>
      <a:lt2>
        <a:srgbClr val="C0C0C0"/>
      </a:lt2>
      <a:accent1>
        <a:srgbClr val="5E9CDA"/>
      </a:accent1>
      <a:accent2>
        <a:srgbClr val="93C052"/>
      </a:accent2>
      <a:accent3>
        <a:srgbClr val="FFFFFF"/>
      </a:accent3>
      <a:accent4>
        <a:srgbClr val="000000"/>
      </a:accent4>
      <a:accent5>
        <a:srgbClr val="B6CBEA"/>
      </a:accent5>
      <a:accent6>
        <a:srgbClr val="85AE49"/>
      </a:accent6>
      <a:hlink>
        <a:srgbClr val="FF9933"/>
      </a:hlink>
      <a:folHlink>
        <a:srgbClr val="855ADA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142288"/>
        </a:dk2>
        <a:lt2>
          <a:srgbClr val="C0C0C0"/>
        </a:lt2>
        <a:accent1>
          <a:srgbClr val="39998E"/>
        </a:accent1>
        <a:accent2>
          <a:srgbClr val="14CAEE"/>
        </a:accent2>
        <a:accent3>
          <a:srgbClr val="FFFFFF"/>
        </a:accent3>
        <a:accent4>
          <a:srgbClr val="000000"/>
        </a:accent4>
        <a:accent5>
          <a:srgbClr val="AECAC6"/>
        </a:accent5>
        <a:accent6>
          <a:srgbClr val="11B7D8"/>
        </a:accent6>
        <a:hlink>
          <a:srgbClr val="8963E9"/>
        </a:hlink>
        <a:folHlink>
          <a:srgbClr val="3067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124458"/>
        </a:dk2>
        <a:lt2>
          <a:srgbClr val="C0C0C0"/>
        </a:lt2>
        <a:accent1>
          <a:srgbClr val="76CA2A"/>
        </a:accent1>
        <a:accent2>
          <a:srgbClr val="40BAD2"/>
        </a:accent2>
        <a:accent3>
          <a:srgbClr val="FFFFFF"/>
        </a:accent3>
        <a:accent4>
          <a:srgbClr val="000000"/>
        </a:accent4>
        <a:accent5>
          <a:srgbClr val="BDE1AC"/>
        </a:accent5>
        <a:accent6>
          <a:srgbClr val="39A8BE"/>
        </a:accent6>
        <a:hlink>
          <a:srgbClr val="715EE6"/>
        </a:hlink>
        <a:folHlink>
          <a:srgbClr val="238D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3399"/>
        </a:dk2>
        <a:lt2>
          <a:srgbClr val="C0C0C0"/>
        </a:lt2>
        <a:accent1>
          <a:srgbClr val="5E9CDA"/>
        </a:accent1>
        <a:accent2>
          <a:srgbClr val="93C052"/>
        </a:accent2>
        <a:accent3>
          <a:srgbClr val="FFFFFF"/>
        </a:accent3>
        <a:accent4>
          <a:srgbClr val="000000"/>
        </a:accent4>
        <a:accent5>
          <a:srgbClr val="B6CBEA"/>
        </a:accent5>
        <a:accent6>
          <a:srgbClr val="85AE49"/>
        </a:accent6>
        <a:hlink>
          <a:srgbClr val="FF9933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для брошюры</Template>
  <TotalTime>100</TotalTime>
  <Words>262</Words>
  <Application>Microsoft PowerPoint</Application>
  <PresentationFormat>Экран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шаблон для брошюры</vt:lpstr>
      <vt:lpstr>кафедра</vt:lpstr>
      <vt:lpstr>Учебно-методическая деятельность</vt:lpstr>
      <vt:lpstr>Научно-исследовательская деятельность</vt:lpstr>
      <vt:lpstr>Социально-воспитательная деятельность</vt:lpstr>
      <vt:lpstr>Проекты воспитательного характера</vt:lpstr>
      <vt:lpstr>Фестиваль «Айналаңды Нұрландыр»</vt:lpstr>
      <vt:lpstr>Фестиваль «Айналаңды Нұрландыр»</vt:lpstr>
      <vt:lpstr>Дополнительное образование</vt:lpstr>
      <vt:lpstr>Дополнительное образование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Мулдагалиева Айжан</dc:creator>
  <cp:lastModifiedBy>Muldagalieva</cp:lastModifiedBy>
  <cp:revision>14</cp:revision>
  <dcterms:created xsi:type="dcterms:W3CDTF">2015-02-23T10:22:35Z</dcterms:created>
  <dcterms:modified xsi:type="dcterms:W3CDTF">2015-02-24T08:14:53Z</dcterms:modified>
</cp:coreProperties>
</file>