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7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01E2D-2698-4E92-9506-B1396D18A213}" type="datetimeFigureOut">
              <a:rPr lang="en-US" smtClean="0"/>
              <a:pPr/>
              <a:t>4/22/2023</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EC2C0-FF76-4CBD-B0DF-0ED5A4F4F9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22.04.2023</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22.04.2023</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22.04.2023</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22.04.2023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endParaRPr lang="kk-KZ" dirty="0"/>
          </a:p>
          <a:p>
            <a:pPr>
              <a:buNone/>
            </a:pPr>
            <a:endParaRPr lang="kk-KZ" dirty="0"/>
          </a:p>
          <a:p>
            <a:pPr>
              <a:buNone/>
            </a:pPr>
            <a:r>
              <a:rPr lang="kk-KZ" sz="4000" b="1" dirty="0"/>
              <a:t> </a:t>
            </a:r>
            <a:endParaRPr lang="en-US" sz="4000" dirty="0"/>
          </a:p>
          <a:p>
            <a:r>
              <a:rPr lang="kk-KZ" sz="4000" b="1" dirty="0">
                <a:solidFill>
                  <a:srgbClr val="FFC000"/>
                </a:solidFill>
              </a:rPr>
              <a:t>Мақсаты: </a:t>
            </a:r>
            <a:r>
              <a:rPr lang="kk-KZ" sz="4000" i="1" dirty="0"/>
              <a:t>Студенттерге мәдениет ұғымы, оның өркениетпен ара-қатынасы және атқаратын қызметі туралы түсіндіру.</a:t>
            </a:r>
            <a:endParaRPr lang="en-US" sz="4000" dirty="0"/>
          </a:p>
          <a:p>
            <a:r>
              <a:rPr lang="kk-KZ" sz="4000" b="1" dirty="0">
                <a:solidFill>
                  <a:srgbClr val="FFC000"/>
                </a:solidFill>
              </a:rPr>
              <a:t>Жоспар:</a:t>
            </a:r>
            <a:endParaRPr lang="en-US" sz="4000" dirty="0">
              <a:solidFill>
                <a:srgbClr val="FFC000"/>
              </a:solidFill>
            </a:endParaRPr>
          </a:p>
          <a:p>
            <a:r>
              <a:rPr lang="kk-KZ" sz="4000" i="1" dirty="0"/>
              <a:t>1. Мәдениет ұғымы</a:t>
            </a:r>
            <a:endParaRPr lang="en-US" sz="4000" dirty="0"/>
          </a:p>
          <a:p>
            <a:r>
              <a:rPr lang="kk-KZ" sz="4000" i="1" dirty="0"/>
              <a:t>2. Мәдениет пен өркениет  ара-қатынасы</a:t>
            </a:r>
          </a:p>
          <a:p>
            <a:endParaRPr lang="kk-KZ" sz="4000" b="1" i="1" dirty="0">
              <a:solidFill>
                <a:srgbClr val="FFC000"/>
              </a:solidFill>
            </a:endParaRPr>
          </a:p>
          <a:p>
            <a:pPr marL="0" indent="0">
              <a:buNone/>
            </a:pPr>
            <a:r>
              <a:rPr lang="kk-KZ" sz="4000" b="1" i="1" dirty="0">
                <a:solidFill>
                  <a:srgbClr val="FFC000"/>
                </a:solidFill>
              </a:rPr>
              <a:t>  </a:t>
            </a:r>
            <a:r>
              <a:rPr lang="kk-KZ" sz="4000" b="1" i="1" dirty="0">
                <a:solidFill>
                  <a:srgbClr val="C00000"/>
                </a:solidFill>
              </a:rPr>
              <a:t>аға оқытушы                      Жанатаева К.Б.</a:t>
            </a:r>
            <a:endParaRPr lang="en-US" sz="4000" b="1" dirty="0">
              <a:solidFill>
                <a:srgbClr val="C00000"/>
              </a:solidFill>
            </a:endParaRPr>
          </a:p>
        </p:txBody>
      </p:sp>
      <p:sp>
        <p:nvSpPr>
          <p:cNvPr id="2" name="Заголовок 1"/>
          <p:cNvSpPr>
            <a:spLocks noGrp="1"/>
          </p:cNvSpPr>
          <p:nvPr>
            <p:ph type="title"/>
          </p:nvPr>
        </p:nvSpPr>
        <p:spPr>
          <a:xfrm>
            <a:off x="457200" y="357166"/>
            <a:ext cx="8229600" cy="1500198"/>
          </a:xfrm>
        </p:spPr>
        <p:txBody>
          <a:bodyPr>
            <a:normAutofit/>
          </a:bodyPr>
          <a:lstStyle/>
          <a:p>
            <a:pPr algn="ctr"/>
            <a:r>
              <a:rPr lang="kk-KZ" sz="2800" b="1" dirty="0">
                <a:solidFill>
                  <a:srgbClr val="C00000"/>
                </a:solidFill>
                <a:latin typeface="Times New Roman" pitchFamily="18" charset="0"/>
                <a:cs typeface="Times New Roman" pitchFamily="18" charset="0"/>
              </a:rPr>
              <a:t>1 дәріс. Кіріспе. Мәдениет пен өркениет  ара-қатынасы</a:t>
            </a:r>
            <a:endParaRPr lang="en-US" sz="2800" b="1" dirty="0">
              <a:solidFill>
                <a:srgbClr val="C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lgn="just"/>
            <a:r>
              <a:rPr lang="ru-RU" dirty="0">
                <a:solidFill>
                  <a:schemeClr val="bg1"/>
                </a:solidFill>
              </a:rPr>
              <a:t> 	</a:t>
            </a:r>
            <a:r>
              <a:rPr lang="ru-RU" dirty="0" err="1">
                <a:solidFill>
                  <a:schemeClr val="bg1"/>
                </a:solidFill>
              </a:rPr>
              <a:t>Қайсы бір</a:t>
            </a:r>
            <a:r>
              <a:rPr lang="ru-RU" dirty="0">
                <a:solidFill>
                  <a:schemeClr val="bg1"/>
                </a:solidFill>
              </a:rPr>
              <a:t> </a:t>
            </a:r>
            <a:r>
              <a:rPr lang="ru-RU" dirty="0" err="1">
                <a:solidFill>
                  <a:schemeClr val="bg1"/>
                </a:solidFill>
              </a:rPr>
              <a:t>ұлттық мәдениетті алсақ </a:t>
            </a:r>
            <a:r>
              <a:rPr lang="ru-RU" dirty="0">
                <a:solidFill>
                  <a:schemeClr val="bg1"/>
                </a:solidFill>
              </a:rPr>
              <a:t>та, </a:t>
            </a:r>
            <a:r>
              <a:rPr lang="ru-RU" dirty="0" err="1">
                <a:solidFill>
                  <a:schemeClr val="bg1"/>
                </a:solidFill>
              </a:rPr>
              <a:t>ондағы салт-дәстүрлер жүйесіне бірден</a:t>
            </a:r>
            <a:r>
              <a:rPr lang="ru-RU" dirty="0">
                <a:solidFill>
                  <a:schemeClr val="bg1"/>
                </a:solidFill>
              </a:rPr>
              <a:t> </a:t>
            </a:r>
            <a:r>
              <a:rPr lang="ru-RU" dirty="0" err="1">
                <a:solidFill>
                  <a:schemeClr val="bg1"/>
                </a:solidFill>
              </a:rPr>
              <a:t>назарымыз</a:t>
            </a:r>
            <a:r>
              <a:rPr lang="ru-RU" dirty="0">
                <a:solidFill>
                  <a:schemeClr val="bg1"/>
                </a:solidFill>
              </a:rPr>
              <a:t> </a:t>
            </a:r>
            <a:r>
              <a:rPr lang="ru-RU" dirty="0" err="1">
                <a:solidFill>
                  <a:schemeClr val="bg1"/>
                </a:solidFill>
              </a:rPr>
              <a:t>ауады</a:t>
            </a:r>
            <a:r>
              <a:rPr lang="ru-RU" dirty="0">
                <a:solidFill>
                  <a:schemeClr val="bg1"/>
                </a:solidFill>
              </a:rPr>
              <a:t>. </a:t>
            </a:r>
            <a:r>
              <a:rPr lang="ru-RU" dirty="0" err="1">
                <a:solidFill>
                  <a:schemeClr val="bg1"/>
                </a:solidFill>
              </a:rPr>
              <a:t>«Салт-дәстүр </a:t>
            </a:r>
            <a:r>
              <a:rPr lang="ru-RU" dirty="0">
                <a:solidFill>
                  <a:schemeClr val="bg1"/>
                </a:solidFill>
              </a:rPr>
              <a:t>– </a:t>
            </a:r>
            <a:r>
              <a:rPr lang="ru-RU" dirty="0" err="1">
                <a:solidFill>
                  <a:schemeClr val="bg1"/>
                </a:solidFill>
              </a:rPr>
              <a:t>дейді</a:t>
            </a:r>
            <a:r>
              <a:rPr lang="ru-RU" dirty="0">
                <a:solidFill>
                  <a:schemeClr val="bg1"/>
                </a:solidFill>
              </a:rPr>
              <a:t> </a:t>
            </a:r>
            <a:r>
              <a:rPr lang="ru-RU" dirty="0" err="1">
                <a:solidFill>
                  <a:schemeClr val="bg1"/>
                </a:solidFill>
              </a:rPr>
              <a:t>белгілі</a:t>
            </a:r>
            <a:r>
              <a:rPr lang="ru-RU" dirty="0">
                <a:solidFill>
                  <a:schemeClr val="bg1"/>
                </a:solidFill>
              </a:rPr>
              <a:t> философ Гердер, - </a:t>
            </a:r>
            <a:r>
              <a:rPr lang="ru-RU" dirty="0" err="1">
                <a:solidFill>
                  <a:schemeClr val="bg1"/>
                </a:solidFill>
              </a:rPr>
              <a:t>тіл</a:t>
            </a:r>
            <a:r>
              <a:rPr lang="ru-RU" dirty="0">
                <a:solidFill>
                  <a:schemeClr val="bg1"/>
                </a:solidFill>
              </a:rPr>
              <a:t> мен </a:t>
            </a:r>
            <a:r>
              <a:rPr lang="ru-RU" dirty="0" err="1">
                <a:solidFill>
                  <a:schemeClr val="bg1"/>
                </a:solidFill>
              </a:rPr>
              <a:t>әдениет бастауларының </a:t>
            </a:r>
            <a:r>
              <a:rPr lang="ru-RU" dirty="0">
                <a:solidFill>
                  <a:schemeClr val="bg1"/>
                </a:solidFill>
              </a:rPr>
              <a:t>анасы».</a:t>
            </a:r>
            <a:r>
              <a:rPr lang="ru-RU" dirty="0" err="1">
                <a:solidFill>
                  <a:schemeClr val="bg1"/>
                </a:solidFill>
              </a:rPr>
              <a:t>Мәдениеттің тәсілі болғандықтан</a:t>
            </a:r>
            <a:r>
              <a:rPr lang="ru-RU" dirty="0">
                <a:solidFill>
                  <a:schemeClr val="bg1"/>
                </a:solidFill>
              </a:rPr>
              <a:t>, осы </a:t>
            </a:r>
            <a:r>
              <a:rPr lang="ru-RU" dirty="0" err="1">
                <a:solidFill>
                  <a:schemeClr val="bg1"/>
                </a:solidFill>
              </a:rPr>
              <a:t>жалғастықты</a:t>
            </a:r>
            <a:r>
              <a:rPr lang="ru-RU" dirty="0">
                <a:solidFill>
                  <a:schemeClr val="bg1"/>
                </a:solidFill>
              </a:rPr>
              <a:t>, </a:t>
            </a:r>
            <a:r>
              <a:rPr lang="ru-RU" dirty="0" err="1">
                <a:solidFill>
                  <a:schemeClr val="bg1"/>
                </a:solidFill>
              </a:rPr>
              <a:t>мұрагерлікті жүзеге асыратын</a:t>
            </a:r>
            <a:r>
              <a:rPr lang="ru-RU" dirty="0">
                <a:solidFill>
                  <a:schemeClr val="bg1"/>
                </a:solidFill>
              </a:rPr>
              <a:t> </a:t>
            </a:r>
            <a:r>
              <a:rPr lang="ru-RU" dirty="0" err="1">
                <a:solidFill>
                  <a:schemeClr val="bg1"/>
                </a:solidFill>
              </a:rPr>
              <a:t>салт</a:t>
            </a:r>
            <a:r>
              <a:rPr lang="ru-RU" dirty="0">
                <a:solidFill>
                  <a:schemeClr val="bg1"/>
                </a:solidFill>
              </a:rPr>
              <a:t> – </a:t>
            </a:r>
            <a:r>
              <a:rPr lang="ru-RU" dirty="0" err="1">
                <a:solidFill>
                  <a:schemeClr val="bg1"/>
                </a:solidFill>
              </a:rPr>
              <a:t>дәстүрлер жүйесі мәдениет өзегін құрастырады</a:t>
            </a:r>
            <a:r>
              <a:rPr lang="ru-RU" dirty="0">
                <a:solidFill>
                  <a:schemeClr val="bg1"/>
                </a:solidFill>
              </a:rPr>
              <a:t>. </a:t>
            </a:r>
            <a:r>
              <a:rPr lang="ru-RU" dirty="0" err="1">
                <a:solidFill>
                  <a:schemeClr val="bg1"/>
                </a:solidFill>
              </a:rPr>
              <a:t>Әсіресе жазу</a:t>
            </a:r>
            <a:r>
              <a:rPr lang="ru-RU" dirty="0">
                <a:solidFill>
                  <a:schemeClr val="bg1"/>
                </a:solidFill>
              </a:rPr>
              <a:t> – </a:t>
            </a:r>
            <a:r>
              <a:rPr lang="ru-RU" dirty="0" err="1">
                <a:solidFill>
                  <a:schemeClr val="bg1"/>
                </a:solidFill>
              </a:rPr>
              <a:t>сызу</a:t>
            </a:r>
            <a:r>
              <a:rPr lang="ru-RU" dirty="0">
                <a:solidFill>
                  <a:schemeClr val="bg1"/>
                </a:solidFill>
              </a:rPr>
              <a:t> </a:t>
            </a:r>
            <a:r>
              <a:rPr lang="ru-RU" dirty="0" err="1">
                <a:solidFill>
                  <a:schemeClr val="bg1"/>
                </a:solidFill>
              </a:rPr>
              <a:t>болмаған ерте</a:t>
            </a:r>
            <a:r>
              <a:rPr lang="ru-RU" dirty="0">
                <a:solidFill>
                  <a:schemeClr val="bg1"/>
                </a:solidFill>
              </a:rPr>
              <a:t> </a:t>
            </a:r>
            <a:r>
              <a:rPr lang="ru-RU" dirty="0" err="1">
                <a:solidFill>
                  <a:schemeClr val="bg1"/>
                </a:solidFill>
              </a:rPr>
              <a:t>заманда</a:t>
            </a:r>
            <a:r>
              <a:rPr lang="ru-RU" dirty="0">
                <a:solidFill>
                  <a:schemeClr val="bg1"/>
                </a:solidFill>
              </a:rPr>
              <a:t> </a:t>
            </a:r>
            <a:r>
              <a:rPr lang="ru-RU" dirty="0" err="1">
                <a:solidFill>
                  <a:schemeClr val="bg1"/>
                </a:solidFill>
              </a:rPr>
              <a:t>мәдениет ырымдар</a:t>
            </a:r>
            <a:r>
              <a:rPr lang="ru-RU" dirty="0">
                <a:solidFill>
                  <a:schemeClr val="bg1"/>
                </a:solidFill>
              </a:rPr>
              <a:t> мен </a:t>
            </a:r>
            <a:r>
              <a:rPr lang="ru-RU" dirty="0" err="1">
                <a:solidFill>
                  <a:schemeClr val="bg1"/>
                </a:solidFill>
              </a:rPr>
              <a:t>сәуегейлікке</a:t>
            </a:r>
            <a:r>
              <a:rPr lang="ru-RU" dirty="0">
                <a:solidFill>
                  <a:schemeClr val="bg1"/>
                </a:solidFill>
              </a:rPr>
              <a:t>, </a:t>
            </a:r>
            <a:r>
              <a:rPr lang="ru-RU" dirty="0" err="1">
                <a:solidFill>
                  <a:schemeClr val="bg1"/>
                </a:solidFill>
              </a:rPr>
              <a:t>сенім</a:t>
            </a:r>
            <a:r>
              <a:rPr lang="ru-RU" dirty="0">
                <a:solidFill>
                  <a:schemeClr val="bg1"/>
                </a:solidFill>
              </a:rPr>
              <a:t> – </a:t>
            </a:r>
            <a:r>
              <a:rPr lang="ru-RU" dirty="0" err="1">
                <a:solidFill>
                  <a:schemeClr val="bg1"/>
                </a:solidFill>
              </a:rPr>
              <a:t>нанымдарға</a:t>
            </a:r>
            <a:r>
              <a:rPr lang="ru-RU" dirty="0">
                <a:solidFill>
                  <a:schemeClr val="bg1"/>
                </a:solidFill>
              </a:rPr>
              <a:t>, </a:t>
            </a:r>
            <a:r>
              <a:rPr lang="ru-RU" dirty="0" err="1">
                <a:solidFill>
                  <a:schemeClr val="bg1"/>
                </a:solidFill>
              </a:rPr>
              <a:t>дәстүрлік түсініктерге иек</a:t>
            </a:r>
            <a:r>
              <a:rPr lang="ru-RU" dirty="0">
                <a:solidFill>
                  <a:schemeClr val="bg1"/>
                </a:solidFill>
              </a:rPr>
              <a:t> </a:t>
            </a:r>
            <a:r>
              <a:rPr lang="ru-RU" dirty="0" err="1">
                <a:solidFill>
                  <a:schemeClr val="bg1"/>
                </a:solidFill>
              </a:rPr>
              <a:t>артқан</a:t>
            </a:r>
            <a:r>
              <a:rPr lang="ru-RU" dirty="0">
                <a:solidFill>
                  <a:schemeClr val="bg1"/>
                </a:solidFill>
              </a:rPr>
              <a:t>. </a:t>
            </a:r>
            <a:r>
              <a:rPr lang="ru-RU" dirty="0" err="1">
                <a:solidFill>
                  <a:schemeClr val="bg1"/>
                </a:solidFill>
              </a:rPr>
              <a:t>Ғасырдар бойы</a:t>
            </a:r>
            <a:r>
              <a:rPr lang="ru-RU" dirty="0">
                <a:solidFill>
                  <a:schemeClr val="bg1"/>
                </a:solidFill>
              </a:rPr>
              <a:t> </a:t>
            </a:r>
            <a:r>
              <a:rPr lang="ru-RU" dirty="0" err="1">
                <a:solidFill>
                  <a:schemeClr val="bg1"/>
                </a:solidFill>
              </a:rPr>
              <a:t>күнделікті іс</a:t>
            </a:r>
            <a:r>
              <a:rPr lang="ru-RU" dirty="0">
                <a:solidFill>
                  <a:schemeClr val="bg1"/>
                </a:solidFill>
              </a:rPr>
              <a:t> – </a:t>
            </a:r>
            <a:r>
              <a:rPr lang="ru-RU" dirty="0" err="1">
                <a:solidFill>
                  <a:schemeClr val="bg1"/>
                </a:solidFill>
              </a:rPr>
              <a:t>тәжірибе негізінде</a:t>
            </a:r>
            <a:r>
              <a:rPr lang="ru-RU" dirty="0">
                <a:solidFill>
                  <a:schemeClr val="bg1"/>
                </a:solidFill>
              </a:rPr>
              <a:t> </a:t>
            </a:r>
            <a:r>
              <a:rPr lang="ru-RU" dirty="0" err="1">
                <a:solidFill>
                  <a:schemeClr val="bg1"/>
                </a:solidFill>
              </a:rPr>
              <a:t>сұрыпталған жазу-сызу</a:t>
            </a:r>
            <a:r>
              <a:rPr lang="ru-RU" dirty="0">
                <a:solidFill>
                  <a:schemeClr val="bg1"/>
                </a:solidFill>
              </a:rPr>
              <a:t> </a:t>
            </a:r>
            <a:r>
              <a:rPr lang="ru-RU" dirty="0" err="1">
                <a:solidFill>
                  <a:schemeClr val="bg1"/>
                </a:solidFill>
              </a:rPr>
              <a:t>азаматтық қоғам әлі жоқ кезде</a:t>
            </a:r>
            <a:r>
              <a:rPr lang="ru-RU" dirty="0">
                <a:solidFill>
                  <a:schemeClr val="bg1"/>
                </a:solidFill>
              </a:rPr>
              <a:t> </a:t>
            </a:r>
            <a:r>
              <a:rPr lang="ru-RU" dirty="0" err="1">
                <a:solidFill>
                  <a:schemeClr val="bg1"/>
                </a:solidFill>
              </a:rPr>
              <a:t>қалыптасқан салт</a:t>
            </a:r>
            <a:r>
              <a:rPr lang="ru-RU" dirty="0">
                <a:solidFill>
                  <a:schemeClr val="bg1"/>
                </a:solidFill>
              </a:rPr>
              <a:t> – </a:t>
            </a:r>
            <a:r>
              <a:rPr lang="ru-RU" dirty="0" err="1">
                <a:solidFill>
                  <a:schemeClr val="bg1"/>
                </a:solidFill>
              </a:rPr>
              <a:t>дәстүрлер </a:t>
            </a:r>
            <a:r>
              <a:rPr lang="ru-RU" dirty="0">
                <a:solidFill>
                  <a:schemeClr val="bg1"/>
                </a:solidFill>
              </a:rPr>
              <a:t>мен </a:t>
            </a:r>
            <a:r>
              <a:rPr lang="ru-RU" dirty="0" err="1">
                <a:solidFill>
                  <a:schemeClr val="bg1"/>
                </a:solidFill>
              </a:rPr>
              <a:t>әдет-ғұрыптар мәдени мирасқорлықтың жалғыз мүмкіндігі болды</a:t>
            </a:r>
            <a:r>
              <a:rPr lang="ru-RU" dirty="0">
                <a:solidFill>
                  <a:schemeClr val="bg1"/>
                </a:solidFill>
              </a:rPr>
              <a:t>. </a:t>
            </a:r>
            <a:r>
              <a:rPr lang="ru-RU" dirty="0" err="1">
                <a:solidFill>
                  <a:schemeClr val="bg1"/>
                </a:solidFill>
              </a:rPr>
              <a:t>Ескі</a:t>
            </a:r>
            <a:r>
              <a:rPr lang="ru-RU" dirty="0">
                <a:solidFill>
                  <a:schemeClr val="bg1"/>
                </a:solidFill>
              </a:rPr>
              <a:t> </a:t>
            </a:r>
            <a:r>
              <a:rPr lang="ru-RU" dirty="0" err="1">
                <a:solidFill>
                  <a:schemeClr val="bg1"/>
                </a:solidFill>
              </a:rPr>
              <a:t>ырымдар</a:t>
            </a:r>
            <a:r>
              <a:rPr lang="ru-RU" dirty="0">
                <a:solidFill>
                  <a:schemeClr val="bg1"/>
                </a:solidFill>
              </a:rPr>
              <a:t> мен </a:t>
            </a:r>
            <a:r>
              <a:rPr lang="ru-RU" dirty="0" err="1">
                <a:solidFill>
                  <a:schemeClr val="bg1"/>
                </a:solidFill>
              </a:rPr>
              <a:t>әдет </a:t>
            </a:r>
            <a:r>
              <a:rPr lang="ru-RU" dirty="0">
                <a:solidFill>
                  <a:schemeClr val="bg1"/>
                </a:solidFill>
              </a:rPr>
              <a:t>– </a:t>
            </a:r>
            <a:r>
              <a:rPr lang="ru-RU" dirty="0" err="1">
                <a:solidFill>
                  <a:schemeClr val="bg1"/>
                </a:solidFill>
              </a:rPr>
              <a:t>ғұрыптардан надандық</a:t>
            </a:r>
            <a:r>
              <a:rPr lang="ru-RU" dirty="0">
                <a:solidFill>
                  <a:schemeClr val="bg1"/>
                </a:solidFill>
              </a:rPr>
              <a:t>, </a:t>
            </a:r>
            <a:r>
              <a:rPr lang="ru-RU" dirty="0" err="1">
                <a:solidFill>
                  <a:schemeClr val="bg1"/>
                </a:solidFill>
              </a:rPr>
              <a:t>анайлықты емес</a:t>
            </a:r>
            <a:r>
              <a:rPr lang="ru-RU" dirty="0">
                <a:solidFill>
                  <a:schemeClr val="bg1"/>
                </a:solidFill>
              </a:rPr>
              <a:t>, </a:t>
            </a:r>
            <a:r>
              <a:rPr lang="ru-RU" dirty="0" err="1">
                <a:solidFill>
                  <a:schemeClr val="bg1"/>
                </a:solidFill>
              </a:rPr>
              <a:t>қазіргі ұлттық мәдениеттердің архетипін</a:t>
            </a:r>
            <a:r>
              <a:rPr lang="ru-RU" dirty="0">
                <a:solidFill>
                  <a:schemeClr val="bg1"/>
                </a:solidFill>
              </a:rPr>
              <a:t> </a:t>
            </a:r>
            <a:r>
              <a:rPr lang="ru-RU" dirty="0" err="1">
                <a:solidFill>
                  <a:schemeClr val="bg1"/>
                </a:solidFill>
              </a:rPr>
              <a:t>аңғарған жөн</a:t>
            </a:r>
            <a:r>
              <a:rPr lang="ru-RU" dirty="0">
                <a:solidFill>
                  <a:schemeClr val="bg1"/>
                </a:solidFill>
              </a:rPr>
              <a:t>.</a:t>
            </a:r>
            <a:endParaRPr lang="en-US" dirty="0">
              <a:solidFill>
                <a:schemeClr val="bg1"/>
              </a:solidFill>
            </a:endParaRPr>
          </a:p>
        </p:txBody>
      </p:sp>
      <p:sp>
        <p:nvSpPr>
          <p:cNvPr id="3" name="Заголовок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endParaRPr lang="ru-RU" dirty="0"/>
          </a:p>
          <a:p>
            <a:r>
              <a:rPr lang="ru-RU" dirty="0" err="1"/>
              <a:t>Коммуникативтік</a:t>
            </a:r>
            <a:r>
              <a:rPr lang="ru-RU" dirty="0"/>
              <a:t>; </a:t>
            </a:r>
          </a:p>
          <a:p>
            <a:r>
              <a:rPr lang="ru-RU" dirty="0" err="1"/>
              <a:t>аксикологиялық;</a:t>
            </a:r>
            <a:endParaRPr lang="ru-RU" dirty="0"/>
          </a:p>
          <a:p>
            <a:r>
              <a:rPr lang="ru-RU" dirty="0"/>
              <a:t> </a:t>
            </a:r>
            <a:r>
              <a:rPr lang="ru-RU" dirty="0" err="1"/>
              <a:t>футуралогиялық;</a:t>
            </a:r>
            <a:endParaRPr lang="ru-RU" dirty="0"/>
          </a:p>
          <a:p>
            <a:r>
              <a:rPr lang="ru-RU" dirty="0" err="1"/>
              <a:t>герменевтикалық және </a:t>
            </a:r>
            <a:r>
              <a:rPr lang="ru-RU" dirty="0"/>
              <a:t>т.б.</a:t>
            </a:r>
            <a:endParaRPr lang="en-US" dirty="0"/>
          </a:p>
        </p:txBody>
      </p:sp>
      <p:sp>
        <p:nvSpPr>
          <p:cNvPr id="3" name="Заголовок 2"/>
          <p:cNvSpPr>
            <a:spLocks noGrp="1"/>
          </p:cNvSpPr>
          <p:nvPr>
            <p:ph type="title"/>
          </p:nvPr>
        </p:nvSpPr>
        <p:spPr/>
        <p:txBody>
          <a:bodyPr>
            <a:normAutofit fontScale="90000"/>
          </a:bodyPr>
          <a:lstStyle/>
          <a:p>
            <a:pPr algn="ctr"/>
            <a:r>
              <a:rPr lang="ru-RU" i="1" dirty="0" err="1">
                <a:solidFill>
                  <a:schemeClr val="bg1"/>
                </a:solidFill>
              </a:rPr>
              <a:t>Мәдениеттің қоғамда атқаратын қызметтері</a:t>
            </a: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endParaRPr lang="en-US" dirty="0">
              <a:solidFill>
                <a:schemeClr val="bg1"/>
              </a:solidFill>
            </a:endParaRPr>
          </a:p>
          <a:p>
            <a:pPr lvl="0"/>
            <a:r>
              <a:rPr lang="ru-RU" i="1" dirty="0" err="1">
                <a:solidFill>
                  <a:schemeClr val="bg1"/>
                </a:solidFill>
              </a:rPr>
              <a:t>«Мәдениет» деген</a:t>
            </a:r>
            <a:r>
              <a:rPr lang="ru-RU" i="1" dirty="0">
                <a:solidFill>
                  <a:schemeClr val="bg1"/>
                </a:solidFill>
              </a:rPr>
              <a:t> </a:t>
            </a:r>
            <a:r>
              <a:rPr lang="ru-RU" i="1" dirty="0" err="1">
                <a:solidFill>
                  <a:schemeClr val="bg1"/>
                </a:solidFill>
              </a:rPr>
              <a:t>ұғымды қалай түсінесіз?</a:t>
            </a:r>
            <a:endParaRPr lang="en-US" dirty="0">
              <a:solidFill>
                <a:schemeClr val="bg1"/>
              </a:solidFill>
            </a:endParaRPr>
          </a:p>
          <a:p>
            <a:pPr lvl="0"/>
            <a:r>
              <a:rPr lang="ru-RU" i="1" dirty="0" err="1">
                <a:solidFill>
                  <a:schemeClr val="bg1"/>
                </a:solidFill>
              </a:rPr>
              <a:t>Мәдениет </a:t>
            </a:r>
            <a:r>
              <a:rPr lang="ru-RU" i="1" dirty="0">
                <a:solidFill>
                  <a:schemeClr val="bg1"/>
                </a:solidFill>
              </a:rPr>
              <a:t>мен </a:t>
            </a:r>
            <a:r>
              <a:rPr lang="ru-RU" i="1" dirty="0" err="1">
                <a:solidFill>
                  <a:schemeClr val="bg1"/>
                </a:solidFill>
              </a:rPr>
              <a:t>өркениеттің арақатынасы неде</a:t>
            </a:r>
            <a:r>
              <a:rPr lang="ru-RU" i="1" dirty="0">
                <a:solidFill>
                  <a:schemeClr val="bg1"/>
                </a:solidFill>
              </a:rPr>
              <a:t>?</a:t>
            </a:r>
            <a:endParaRPr lang="en-US" dirty="0">
              <a:solidFill>
                <a:schemeClr val="bg1"/>
              </a:solidFill>
            </a:endParaRPr>
          </a:p>
          <a:p>
            <a:endParaRPr lang="en-US" dirty="0"/>
          </a:p>
        </p:txBody>
      </p:sp>
      <p:sp>
        <p:nvSpPr>
          <p:cNvPr id="3" name="Заголовок 2"/>
          <p:cNvSpPr>
            <a:spLocks noGrp="1"/>
          </p:cNvSpPr>
          <p:nvPr>
            <p:ph type="title"/>
          </p:nvPr>
        </p:nvSpPr>
        <p:spPr/>
        <p:txBody>
          <a:bodyPr>
            <a:normAutofit fontScale="90000"/>
          </a:bodyPr>
          <a:lstStyle/>
          <a:p>
            <a:pPr algn="ctr"/>
            <a:br>
              <a:rPr lang="ru-RU" b="1" i="1" dirty="0"/>
            </a:br>
            <a:br>
              <a:rPr lang="ru-RU" b="1" i="1" dirty="0"/>
            </a:br>
            <a:r>
              <a:rPr lang="ru-RU" b="1" i="1" dirty="0" err="1">
                <a:solidFill>
                  <a:srgbClr val="FFC000"/>
                </a:solidFill>
              </a:rPr>
              <a:t>Бақылау сұрақтары:</a:t>
            </a:r>
            <a:br>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a:stretch>
            <a:fillRect/>
          </a:stretch>
        </p:blipFill>
        <p:spPr bwMode="auto">
          <a:xfrm>
            <a:off x="0" y="0"/>
            <a:ext cx="9144000" cy="630788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en-US" dirty="0"/>
          </a:p>
        </p:txBody>
      </p:sp>
      <p:sp>
        <p:nvSpPr>
          <p:cNvPr id="22529" name="Rectangle 1"/>
          <p:cNvSpPr>
            <a:spLocks noGrp="1" noChangeArrowheads="1"/>
          </p:cNvSpPr>
          <p:nvPr>
            <p:ph idx="1"/>
          </p:nvPr>
        </p:nvSpPr>
        <p:spPr bwMode="auto">
          <a:xfrm>
            <a:off x="571472" y="0"/>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a:t>
            </a:r>
            <a:endParaRPr kumimoji="0" lang="ru-RU" sz="2800" b="1" i="0" u="none" strike="noStrike" cap="none" normalizeH="0" baseline="0" dirty="0">
              <a:ln>
                <a:noFill/>
              </a:ln>
              <a:solidFill>
                <a:srgbClr val="FFC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sz="2800" b="1" dirty="0">
                <a:solidFill>
                  <a:srgbClr val="FFC000"/>
                </a:solidFill>
                <a:latin typeface="Calibri" pitchFamily="34" charset="0"/>
                <a:ea typeface="Times New Roman" pitchFamily="18" charset="0"/>
                <a:cs typeface="Times New Roman" pitchFamily="18" charset="0"/>
              </a:rPr>
              <a:t>                       </a:t>
            </a:r>
            <a:r>
              <a:rPr kumimoji="0" lang="ru-RU" sz="2800" b="1" i="0" u="none" strike="noStrike" cap="none" normalizeH="0" baseline="0" dirty="0" err="1">
                <a:ln>
                  <a:noFill/>
                </a:ln>
                <a:solidFill>
                  <a:srgbClr val="FFC000"/>
                </a:solidFill>
                <a:effectLst/>
                <a:latin typeface="Calibri" pitchFamily="34" charset="0"/>
                <a:ea typeface="Times New Roman" pitchFamily="18" charset="0"/>
                <a:cs typeface="Times New Roman" pitchFamily="18" charset="0"/>
              </a:rPr>
              <a:t>Ұсынылатын әдебиеттер:</a:t>
            </a:r>
            <a:endParaRPr kumimoji="0" lang="ru-RU" sz="2800" b="1" i="0" u="none" strike="noStrike" cap="none" normalizeH="0" baseline="0" dirty="0">
              <a:ln>
                <a:noFill/>
              </a:ln>
              <a:solidFill>
                <a:srgbClr val="FFC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800" b="1" dirty="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1.Төкенов Ө.С. Мәдениеттану</a:t>
            </a:r>
            <a:r>
              <a:rPr kumimoji="0" lang="en-US"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нег</a:t>
            </a:r>
            <a:r>
              <a:rPr kumimoji="0" lang="en-US" sz="20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здер</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оқу құралы</a:t>
            </a:r>
            <a:r>
              <a:rPr lang="ru-RU" sz="2000" dirty="0">
                <a:solidFill>
                  <a:srgbClr val="000000"/>
                </a:solidFill>
                <a:latin typeface="Times New Roman" pitchFamily="18" charset="0"/>
                <a:ea typeface="Times New Roman" pitchFamily="18" charset="0"/>
                <a:cs typeface="Times New Roman" pitchFamily="18" charset="0"/>
              </a:rPr>
              <a:t>-</a:t>
            </a:r>
            <a:r>
              <a:rPr kumimoji="0" lang="ru-RU"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А. : Дайк пресс,2000.</a:t>
            </a:r>
            <a:r>
              <a:rPr kumimoji="0" lang="en-US"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2.Философия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және</a:t>
            </a:r>
            <a:r>
              <a:rPr kumimoji="0" lang="en-US"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мәдениеттану: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оқу құралы</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Ж.Алтаев,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Т.Ғабитов, А.Қасабеков, Қ.Мұхамбеталиев.</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 А.: Литера, 2001.</a:t>
            </a:r>
            <a:endParaRPr kumimoji="0" lang="en-US" sz="20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3.</a:t>
            </a:r>
            <a:r>
              <a:rPr kumimoji="0" lang="en-US"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Мәдениеттану: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оқулық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Ғабитов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Т.,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Мүтәл</a:t>
            </a:r>
            <a:r>
              <a:rPr kumimoji="0" lang="en-US"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пов</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Ж.,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Құлсариева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А.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толықтырылған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2-ш</a:t>
            </a:r>
            <a:r>
              <a:rPr kumimoji="0" lang="en-US"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басылымы</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 А. :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Қаржы-қаражат,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2003.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4. </a:t>
            </a:r>
            <a:r>
              <a:rPr kumimoji="0" lang="en-US"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Мәдениеттану: оқу құралы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Т.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Ғабитов,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Ж.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Мүтәліпов, </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А.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Құлсариева.</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 </a:t>
            </a:r>
            <a:r>
              <a:rPr kumimoji="0" lang="ru-RU" sz="20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Алматы</a:t>
            </a:r>
            <a:r>
              <a:rPr kumimoji="0" lang="ru-RU" sz="20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 Раритет, 2006</a:t>
            </a:r>
            <a:r>
              <a:rPr kumimoji="0" lang="en-US" sz="2000" b="0" i="0" u="none" strike="noStrike" cap="none" normalizeH="0" baseline="0" dirty="0">
                <a:ln>
                  <a:noFill/>
                </a:ln>
                <a:solidFill>
                  <a:schemeClr val="bg1"/>
                </a:solidFill>
                <a:effectLst/>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kk-KZ" dirty="0"/>
              <a:t>Мәдениет термині арабтың «маданият» - қала, қалалық деген сөзінен енген. Бұл ортағасырлардағы мұсылман мәдениетінің өркендеу кезеңінде қалыптасқан түсінікпен байланысты. </a:t>
            </a:r>
          </a:p>
          <a:p>
            <a:r>
              <a:rPr lang="kk-KZ" dirty="0"/>
              <a:t>Көне заманда «культура» деген ұғым «жерді өңдеу» деген мағынаны берген. Кейінірек, дәлірек айтқанда, Цицеронның еңбектерінде (б.э.д 45 ж) бұл сөздің мағынасы тереңдеп, «жанды жетілдіру» деген ұғымды білдірді. Уақыт өткен сайын еуропалық тілдерде мәдениет сөзі «білім беру», «даму», «қабілеттілік», «құрметтеу» сияқты мағыналарға ие бола бастады. </a:t>
            </a:r>
            <a:endParaRPr lang="en-US" dirty="0"/>
          </a:p>
        </p:txBody>
      </p:sp>
      <p:sp>
        <p:nvSpPr>
          <p:cNvPr id="3" name="Заголовок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lgn="just"/>
            <a:r>
              <a:rPr lang="kk-KZ" dirty="0"/>
              <a:t>  </a:t>
            </a:r>
            <a:r>
              <a:rPr lang="kk-KZ" dirty="0">
                <a:solidFill>
                  <a:srgbClr val="FFC000"/>
                </a:solidFill>
              </a:rPr>
              <a:t>мәдениет</a:t>
            </a:r>
            <a:r>
              <a:rPr lang="kk-KZ" dirty="0"/>
              <a:t> </a:t>
            </a:r>
            <a:r>
              <a:rPr lang="kk-KZ" dirty="0">
                <a:solidFill>
                  <a:srgbClr val="FFC000"/>
                </a:solidFill>
              </a:rPr>
              <a:t>–</a:t>
            </a:r>
            <a:r>
              <a:rPr lang="kk-KZ" dirty="0"/>
              <a:t> белгілі бір халықтың қол жеткен табыстары мен шығармашылығының жиынтығы;</a:t>
            </a:r>
            <a:endParaRPr lang="en-US" dirty="0"/>
          </a:p>
          <a:p>
            <a:pPr algn="just"/>
            <a:r>
              <a:rPr lang="kk-KZ" dirty="0"/>
              <a:t>  </a:t>
            </a:r>
            <a:r>
              <a:rPr lang="kk-KZ" dirty="0">
                <a:solidFill>
                  <a:srgbClr val="FFC000"/>
                </a:solidFill>
              </a:rPr>
              <a:t>мәдениет</a:t>
            </a:r>
            <a:r>
              <a:rPr lang="kk-KZ" dirty="0"/>
              <a:t> </a:t>
            </a:r>
            <a:r>
              <a:rPr lang="kk-KZ" dirty="0">
                <a:solidFill>
                  <a:srgbClr val="FFC000"/>
                </a:solidFill>
              </a:rPr>
              <a:t>–</a:t>
            </a:r>
            <a:r>
              <a:rPr lang="kk-KZ" dirty="0"/>
              <a:t> адамзат қауымының белгілі бір тарихи кеңістіктегі қызметі мен өзіндік ерекшеліктері ( палеолит мәдениеті, критмикен мәдениеті, қазақ мәдениеті ж.т.б);</a:t>
            </a:r>
            <a:endParaRPr lang="en-US" dirty="0"/>
          </a:p>
          <a:p>
            <a:pPr algn="just"/>
            <a:r>
              <a:rPr lang="kk-KZ" dirty="0"/>
              <a:t>  </a:t>
            </a:r>
            <a:r>
              <a:rPr lang="kk-KZ" dirty="0">
                <a:solidFill>
                  <a:srgbClr val="FFC000"/>
                </a:solidFill>
              </a:rPr>
              <a:t>мәдениет – </a:t>
            </a:r>
            <a:r>
              <a:rPr lang="kk-KZ" dirty="0"/>
              <a:t>адамдық әрекеттің белгілі бір саласының жетілу деңгейі ( сөйлеу мәдениеті, еңбек мәдениеті, құқық мәдениеті ж.т.б);</a:t>
            </a:r>
            <a:endParaRPr lang="en-US" dirty="0"/>
          </a:p>
          <a:p>
            <a:pPr algn="just"/>
            <a:r>
              <a:rPr lang="kk-KZ" dirty="0">
                <a:solidFill>
                  <a:srgbClr val="FFC000"/>
                </a:solidFill>
              </a:rPr>
              <a:t>  агро мәдениет </a:t>
            </a:r>
            <a:r>
              <a:rPr lang="kk-KZ" dirty="0"/>
              <a:t>(дәнді өсімдіктер мәдениеті, цитрустық мәдениеті ж.т.б).</a:t>
            </a:r>
            <a:endParaRPr lang="en-US" dirty="0"/>
          </a:p>
        </p:txBody>
      </p:sp>
      <p:sp>
        <p:nvSpPr>
          <p:cNvPr id="3" name="Заголовок 2"/>
          <p:cNvSpPr>
            <a:spLocks noGrp="1"/>
          </p:cNvSpPr>
          <p:nvPr>
            <p:ph type="title"/>
          </p:nvPr>
        </p:nvSpPr>
        <p:spPr/>
        <p:txBody>
          <a:bodyPr>
            <a:normAutofit/>
          </a:bodyPr>
          <a:lstStyle/>
          <a:p>
            <a:pPr algn="ctr"/>
            <a:r>
              <a:rPr lang="kk-KZ" sz="2400" b="1" dirty="0">
                <a:solidFill>
                  <a:srgbClr val="FFC000"/>
                </a:solidFill>
                <a:latin typeface="Times New Roman" pitchFamily="18" charset="0"/>
                <a:cs typeface="Times New Roman" pitchFamily="18" charset="0"/>
              </a:rPr>
              <a:t>Қазіргі заманғы сөздіктерде мәдениетке төмендегідей анықтамалар берілген:</a:t>
            </a:r>
            <a:endParaRPr lang="en-US" sz="2400" b="1" dirty="0">
              <a:solidFill>
                <a:srgbClr val="FFC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kk-KZ" dirty="0">
                <a:solidFill>
                  <a:schemeClr val="bg1"/>
                </a:solidFill>
                <a:latin typeface="Times New Roman" pitchFamily="18" charset="0"/>
                <a:cs typeface="Times New Roman" pitchFamily="18" charset="0"/>
              </a:rPr>
              <a:t>Ал осы ұғымдардың ішінде мәдениеттану пәніне алғашқы екі ұғымның тікелей қатысты екендігін аңғаруға болады. Мәдениет ұғымы тарихи қалыптасудың ұзақ даму жолын өтті, оны алғаш рет ғылыми тұрғыдан анықтауға ұмтылған философтар болды. Бірақ 18 ғасырларға, яғни Ағартушылық дәуірі  кезеңіне дейін, басты құндылық – адам мен оның ақыл-ойы деген қағида жүзеге асқанға дейін «мәдениет» сөзі белгілі бір мойындалған термин ретінде қолданылмады, бар болғаны жаңа ұғымдардың синонимі ретінде ғана пайдаланылды. «Мәдениет» ұғымы жерді жырту, бау-бақшаны өңдеу, яғни өсімдіктер және жануарлар дүниесімен, дәлірек айтқанда, егіншілік пен ауыл шаруашылығымен тығыз байланыста қарастырылды. Оған қоса бізге үйреншікті болып кеткен «мәдениет» ұғымының тәрбие мен біліммен байланыстылығының тамыры да сонау көне заманда жатыр. Білімсіз және тәрбиесіз адам еш уақытта мәдениетті бола алмайтыны ақиқат, ендеше білім мен тәрбие барлық халықтар мәдениетінің қайнар бұлағы болып табылады. Сонымен бірге мәдениет сөзі «құрмет тұту, сыйлау, құрметтеу, табынушылық» деген мағыналарға да ие.</a:t>
            </a:r>
            <a:endParaRPr lang="en-US" dirty="0">
              <a:solidFill>
                <a:schemeClr val="bg1"/>
              </a:solidFill>
              <a:latin typeface="Times New Roman" pitchFamily="18" charset="0"/>
              <a:cs typeface="Times New Roman" pitchFamily="18" charset="0"/>
            </a:endParaRPr>
          </a:p>
          <a:p>
            <a:endParaRPr lang="en-US" dirty="0"/>
          </a:p>
        </p:txBody>
      </p:sp>
      <p:sp>
        <p:nvSpPr>
          <p:cNvPr id="3" name="Заголовок 2"/>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kk-KZ" dirty="0">
                <a:solidFill>
                  <a:srgbClr val="FFC000"/>
                </a:solidFill>
              </a:rPr>
              <a:t>Ортағасырлық мәдениет </a:t>
            </a:r>
            <a:r>
              <a:rPr lang="kk-KZ" dirty="0">
                <a:solidFill>
                  <a:schemeClr val="bg1"/>
                </a:solidFill>
              </a:rPr>
              <a:t>политеизмге монотеизмді, натурализмге – руханилықты, геодонизмге ( сүйсініп – рақаттану табынушылығы) аскеттік идеалды, дүниені бақылау және логика арқылы тануға Библияға сүйенген және оны шіркеудің белгілі қайраткерлері арқылы түсіндірілетін – кітаби білімді қарама-қарсы қойды.</a:t>
            </a:r>
            <a:endParaRPr lang="en-US" dirty="0">
              <a:solidFill>
                <a:srgbClr val="FFC000"/>
              </a:solidFill>
            </a:endParaRPr>
          </a:p>
          <a:p>
            <a:pPr algn="just"/>
            <a:r>
              <a:rPr lang="kk-KZ" dirty="0">
                <a:solidFill>
                  <a:srgbClr val="FFC000"/>
                </a:solidFill>
              </a:rPr>
              <a:t>         Жаңа заман философиясында </a:t>
            </a:r>
            <a:r>
              <a:rPr lang="kk-KZ" dirty="0">
                <a:solidFill>
                  <a:schemeClr val="bg1"/>
                </a:solidFill>
              </a:rPr>
              <a:t>көне заман мен ортағасырлар мәдениетін нақты түсіну және оған шындық тұрғысынан қарастырғанда, ең озық идеялар Ағартушылық дәуірі –буржуазиялық қайта құруларға, терең саяси әлеуметтік өзгерістерге толы ерекше тарихи және ең рационалды кезең болып саналады. Бұл дәуірдің мәдениет теориясына ерекше үлес қосқан өз ойшыл ғалымдары болды.</a:t>
            </a:r>
            <a:r>
              <a:rPr lang="kk-KZ" dirty="0">
                <a:solidFill>
                  <a:srgbClr val="FFC000"/>
                </a:solidFill>
              </a:rPr>
              <a:t> Олар (Англияда –Толанд, Францияда –Вольтер мен Монтескье, Германияда –Лессинг, Гете, Шиллер және т.б.) д</a:t>
            </a:r>
            <a:r>
              <a:rPr lang="kk-KZ" dirty="0">
                <a:solidFill>
                  <a:schemeClr val="bg1"/>
                </a:solidFill>
              </a:rPr>
              <a:t>үние мен адамзат жөніндегі ақиқатты айту құқығын дінен тартып алып, адамзаттың ақыл –ойының тәелсіздігін батыл қорғайды.   </a:t>
            </a:r>
            <a:endParaRPr lang="en-US" dirty="0">
              <a:solidFill>
                <a:schemeClr val="bg1"/>
              </a:solidFill>
            </a:endParaRPr>
          </a:p>
          <a:p>
            <a:endParaRPr lang="en-US" dirty="0"/>
          </a:p>
        </p:txBody>
      </p:sp>
      <p:sp>
        <p:nvSpPr>
          <p:cNvPr id="3" name="Заголовок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just"/>
            <a:r>
              <a:rPr lang="kk-KZ" dirty="0">
                <a:solidFill>
                  <a:schemeClr val="bg1"/>
                </a:solidFill>
              </a:rPr>
              <a:t>Мәдениет ұғымын тереңірек түсіну үшін, оған мағыналық жақындығы бар кейбір басқа ұғымдармен арақатынасын қарастырып өтейік. Осы сипатта біздің зердемізге бірінші түсетін ұғым - өркениет. Өркениет (цивилизация) семантикалық жағынан алғанда (латын тілінің - civilis сөзі) азаматтық дегенді білдіреді. Римдіктер бұл ұғымды варварлықтар деп өздері атаған. Басқа халықтар мен мемлекеттерден айырмашылықтарын көрсету мақсатында қолданған. Яғни, өркениет олардың түсініктері бойынша азаматтық қоғамы, қалалық мәдениеті, заңға негізделген басқару тәртібі бар Рим империясының даму дәрежесін білдіреді.</a:t>
            </a:r>
            <a:endParaRPr lang="en-US" dirty="0">
              <a:solidFill>
                <a:schemeClr val="bg1"/>
              </a:solidFill>
            </a:endParaRPr>
          </a:p>
        </p:txBody>
      </p:sp>
      <p:sp>
        <p:nvSpPr>
          <p:cNvPr id="3" name="Заголовок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lvl="0"/>
            <a:r>
              <a:rPr lang="ru-RU" dirty="0" err="1"/>
              <a:t>Мәдениет </a:t>
            </a:r>
            <a:r>
              <a:rPr lang="ru-RU" dirty="0"/>
              <a:t>пен </a:t>
            </a:r>
            <a:r>
              <a:rPr lang="ru-RU" dirty="0" err="1"/>
              <a:t>өркениет бір</a:t>
            </a:r>
            <a:r>
              <a:rPr lang="ru-RU" dirty="0"/>
              <a:t>. </a:t>
            </a:r>
            <a:r>
              <a:rPr lang="ru-RU" dirty="0" err="1"/>
              <a:t>Олар</a:t>
            </a:r>
            <a:r>
              <a:rPr lang="ru-RU" dirty="0"/>
              <a:t> </a:t>
            </a:r>
            <a:r>
              <a:rPr lang="ru-RU" dirty="0" err="1"/>
              <a:t>синонимдер</a:t>
            </a:r>
            <a:r>
              <a:rPr lang="ru-RU" dirty="0"/>
              <a:t>.</a:t>
            </a:r>
            <a:endParaRPr lang="en-US" dirty="0"/>
          </a:p>
          <a:p>
            <a:pPr lvl="0"/>
            <a:r>
              <a:rPr lang="ru-RU" dirty="0" err="1"/>
              <a:t>Өркениет </a:t>
            </a:r>
            <a:r>
              <a:rPr lang="ru-RU" dirty="0"/>
              <a:t>– </a:t>
            </a:r>
            <a:r>
              <a:rPr lang="ru-RU" dirty="0" err="1"/>
              <a:t>мәдениеттің ақыры, оның кәрілік шағы, руханилықтың </a:t>
            </a:r>
            <a:r>
              <a:rPr lang="ru-RU" dirty="0"/>
              <a:t>антиподы.</a:t>
            </a:r>
            <a:endParaRPr lang="en-US" dirty="0"/>
          </a:p>
          <a:p>
            <a:pPr lvl="0"/>
            <a:r>
              <a:rPr lang="ru-RU" dirty="0" err="1"/>
              <a:t>Өркениет </a:t>
            </a:r>
            <a:r>
              <a:rPr lang="ru-RU" dirty="0"/>
              <a:t>– </a:t>
            </a:r>
            <a:r>
              <a:rPr lang="ru-RU" dirty="0" err="1"/>
              <a:t>мәдениеттің прогресі</a:t>
            </a:r>
            <a:r>
              <a:rPr lang="ru-RU" dirty="0"/>
              <a:t>, </a:t>
            </a:r>
            <a:r>
              <a:rPr lang="ru-RU" dirty="0" err="1"/>
              <a:t>болашаққа </a:t>
            </a:r>
            <a:r>
              <a:rPr lang="ru-RU" dirty="0"/>
              <a:t>бой </a:t>
            </a:r>
            <a:r>
              <a:rPr lang="ru-RU" dirty="0" err="1"/>
              <a:t>сермеуі</a:t>
            </a:r>
            <a:r>
              <a:rPr lang="ru-RU" dirty="0"/>
              <a:t>, </a:t>
            </a:r>
            <a:r>
              <a:rPr lang="ru-RU" dirty="0" err="1"/>
              <a:t>қоғамның парасаттылық деңгейі</a:t>
            </a:r>
            <a:r>
              <a:rPr lang="ru-RU" dirty="0"/>
              <a:t>.</a:t>
            </a:r>
            <a:endParaRPr lang="en-US" dirty="0"/>
          </a:p>
          <a:p>
            <a:pPr lvl="0"/>
            <a:r>
              <a:rPr lang="ru-RU" dirty="0" err="1"/>
              <a:t>Өркениет </a:t>
            </a:r>
            <a:r>
              <a:rPr lang="ru-RU" dirty="0"/>
              <a:t>– </a:t>
            </a:r>
            <a:r>
              <a:rPr lang="ru-RU" dirty="0" err="1"/>
              <a:t>тағылық </a:t>
            </a:r>
            <a:r>
              <a:rPr lang="ru-RU" dirty="0"/>
              <a:t>пен </a:t>
            </a:r>
            <a:r>
              <a:rPr lang="ru-RU" dirty="0" err="1"/>
              <a:t>варварлықтан кейінгі</a:t>
            </a:r>
            <a:r>
              <a:rPr lang="ru-RU" dirty="0"/>
              <a:t> </a:t>
            </a:r>
            <a:r>
              <a:rPr lang="ru-RU" dirty="0" err="1"/>
              <a:t>тарихи</a:t>
            </a:r>
            <a:r>
              <a:rPr lang="ru-RU" dirty="0"/>
              <a:t> – </a:t>
            </a:r>
            <a:r>
              <a:rPr lang="ru-RU" dirty="0" err="1"/>
              <a:t>мәдени саты</a:t>
            </a:r>
            <a:r>
              <a:rPr lang="ru-RU" dirty="0"/>
              <a:t>.</a:t>
            </a:r>
            <a:endParaRPr lang="en-US" dirty="0"/>
          </a:p>
          <a:p>
            <a:pPr lvl="0"/>
            <a:r>
              <a:rPr lang="ru-RU" dirty="0" err="1"/>
              <a:t>Өркениет </a:t>
            </a:r>
            <a:r>
              <a:rPr lang="ru-RU" dirty="0"/>
              <a:t>– </a:t>
            </a:r>
            <a:r>
              <a:rPr lang="ru-RU" dirty="0" err="1"/>
              <a:t>этностар</a:t>
            </a:r>
            <a:r>
              <a:rPr lang="ru-RU" dirty="0"/>
              <a:t> мен </a:t>
            </a:r>
            <a:r>
              <a:rPr lang="ru-RU" dirty="0" err="1"/>
              <a:t>мемлекеттерге</a:t>
            </a:r>
            <a:r>
              <a:rPr lang="ru-RU" dirty="0"/>
              <a:t> </a:t>
            </a:r>
            <a:r>
              <a:rPr lang="ru-RU" dirty="0" err="1"/>
              <a:t>тән мәдениеттің оқшау түрі</a:t>
            </a:r>
            <a:r>
              <a:rPr lang="ru-RU" dirty="0"/>
              <a:t>.</a:t>
            </a:r>
            <a:endParaRPr lang="en-US" dirty="0"/>
          </a:p>
          <a:p>
            <a:pPr lvl="0"/>
            <a:r>
              <a:rPr lang="ru-RU" dirty="0" err="1"/>
              <a:t>Өркениет мәдениеттің технткалық </a:t>
            </a:r>
            <a:r>
              <a:rPr lang="ru-RU" dirty="0"/>
              <a:t>даму </a:t>
            </a:r>
            <a:r>
              <a:rPr lang="ru-RU" dirty="0" err="1"/>
              <a:t>деңгейі</a:t>
            </a:r>
            <a:r>
              <a:rPr lang="ru-RU" dirty="0"/>
              <a:t>, </a:t>
            </a:r>
            <a:r>
              <a:rPr lang="ru-RU" dirty="0" err="1"/>
              <a:t>оның материялдық жағы</a:t>
            </a:r>
            <a:r>
              <a:rPr lang="ru-RU" dirty="0"/>
              <a:t>.</a:t>
            </a:r>
            <a:endParaRPr lang="en-US" dirty="0"/>
          </a:p>
          <a:p>
            <a:endParaRPr lang="en-US" dirty="0"/>
          </a:p>
        </p:txBody>
      </p:sp>
      <p:sp>
        <p:nvSpPr>
          <p:cNvPr id="3" name="Заголовок 2"/>
          <p:cNvSpPr>
            <a:spLocks noGrp="1"/>
          </p:cNvSpPr>
          <p:nvPr>
            <p:ph type="title"/>
          </p:nvPr>
        </p:nvSpPr>
        <p:spPr/>
        <p:txBody>
          <a:bodyPr>
            <a:normAutofit/>
          </a:bodyPr>
          <a:lstStyle/>
          <a:p>
            <a:pPr algn="ctr"/>
            <a:br>
              <a:rPr sz="2400" b="1">
                <a:solidFill>
                  <a:schemeClr val="bg1"/>
                </a:solidFill>
                <a:latin typeface="Times New Roman" pitchFamily="18" charset="0"/>
                <a:cs typeface="Times New Roman" pitchFamily="18" charset="0"/>
              </a:rPr>
            </a:br>
            <a:r>
              <a:rPr lang="kk-KZ" sz="2400" b="1" dirty="0">
                <a:solidFill>
                  <a:schemeClr val="bg1"/>
                </a:solidFill>
                <a:latin typeface="Times New Roman" pitchFamily="18" charset="0"/>
                <a:cs typeface="Times New Roman" pitchFamily="18" charset="0"/>
              </a:rPr>
              <a:t>	Ғасырлар бойы қалыптасқан осы екі ұғымның мағыналарын төмендегідей топтастыруға мүмкіндік бар:</a:t>
            </a:r>
            <a:endParaRPr lang="en-US" sz="2400" b="1"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ru-RU" dirty="0"/>
              <a:t>	</a:t>
            </a:r>
          </a:p>
          <a:p>
            <a:pPr algn="just"/>
            <a:r>
              <a:rPr lang="ru-RU" dirty="0" err="1">
                <a:solidFill>
                  <a:schemeClr val="bg1"/>
                </a:solidFill>
              </a:rPr>
              <a:t>Мәдениттанушы Г.Чайлдтың пікірінше</a:t>
            </a:r>
            <a:r>
              <a:rPr lang="ru-RU" dirty="0">
                <a:solidFill>
                  <a:schemeClr val="bg1"/>
                </a:solidFill>
              </a:rPr>
              <a:t>, </a:t>
            </a:r>
            <a:r>
              <a:rPr lang="ru-RU" dirty="0" err="1">
                <a:solidFill>
                  <a:schemeClr val="bg1"/>
                </a:solidFill>
              </a:rPr>
              <a:t>өркениетке еңбектің қоғамдық жолмен</a:t>
            </a:r>
            <a:r>
              <a:rPr lang="ru-RU" dirty="0">
                <a:solidFill>
                  <a:schemeClr val="bg1"/>
                </a:solidFill>
              </a:rPr>
              <a:t> </a:t>
            </a:r>
            <a:r>
              <a:rPr lang="ru-RU" dirty="0" err="1">
                <a:solidFill>
                  <a:schemeClr val="bg1"/>
                </a:solidFill>
              </a:rPr>
              <a:t>бөлінуі, қалалардың пайда</a:t>
            </a:r>
            <a:r>
              <a:rPr lang="ru-RU" dirty="0">
                <a:solidFill>
                  <a:schemeClr val="bg1"/>
                </a:solidFill>
              </a:rPr>
              <a:t> </a:t>
            </a:r>
            <a:r>
              <a:rPr lang="ru-RU" dirty="0" err="1">
                <a:solidFill>
                  <a:schemeClr val="bg1"/>
                </a:solidFill>
              </a:rPr>
              <a:t>болуы</a:t>
            </a:r>
            <a:r>
              <a:rPr lang="ru-RU" dirty="0">
                <a:solidFill>
                  <a:schemeClr val="bg1"/>
                </a:solidFill>
              </a:rPr>
              <a:t>, </a:t>
            </a:r>
            <a:r>
              <a:rPr lang="ru-RU" dirty="0" err="1">
                <a:solidFill>
                  <a:schemeClr val="bg1"/>
                </a:solidFill>
              </a:rPr>
              <a:t>жазбаша</a:t>
            </a:r>
            <a:r>
              <a:rPr lang="ru-RU" dirty="0">
                <a:solidFill>
                  <a:schemeClr val="bg1"/>
                </a:solidFill>
              </a:rPr>
              <a:t> </a:t>
            </a:r>
            <a:r>
              <a:rPr lang="ru-RU" dirty="0" err="1">
                <a:solidFill>
                  <a:schemeClr val="bg1"/>
                </a:solidFill>
              </a:rPr>
              <a:t>мәдениеттің дамуы</a:t>
            </a:r>
            <a:r>
              <a:rPr lang="ru-RU" dirty="0">
                <a:solidFill>
                  <a:schemeClr val="bg1"/>
                </a:solidFill>
              </a:rPr>
              <a:t>, </a:t>
            </a:r>
            <a:r>
              <a:rPr lang="ru-RU" dirty="0" err="1">
                <a:solidFill>
                  <a:schemeClr val="bg1"/>
                </a:solidFill>
              </a:rPr>
              <a:t>қолөнер </a:t>
            </a:r>
            <a:r>
              <a:rPr lang="ru-RU" dirty="0">
                <a:solidFill>
                  <a:schemeClr val="bg1"/>
                </a:solidFill>
              </a:rPr>
              <a:t>мен </a:t>
            </a:r>
            <a:r>
              <a:rPr lang="ru-RU" dirty="0" err="1">
                <a:solidFill>
                  <a:schemeClr val="bg1"/>
                </a:solidFill>
              </a:rPr>
              <a:t>сауданың өркендеуі</a:t>
            </a:r>
            <a:r>
              <a:rPr lang="ru-RU" dirty="0">
                <a:solidFill>
                  <a:schemeClr val="bg1"/>
                </a:solidFill>
              </a:rPr>
              <a:t>, </a:t>
            </a:r>
            <a:r>
              <a:rPr lang="ru-RU" dirty="0" err="1">
                <a:solidFill>
                  <a:schemeClr val="bg1"/>
                </a:solidFill>
              </a:rPr>
              <a:t>азаматтық қоғам мен</a:t>
            </a:r>
            <a:r>
              <a:rPr lang="ru-RU" dirty="0">
                <a:solidFill>
                  <a:schemeClr val="bg1"/>
                </a:solidFill>
              </a:rPr>
              <a:t> </a:t>
            </a:r>
            <a:r>
              <a:rPr lang="ru-RU" dirty="0" err="1">
                <a:solidFill>
                  <a:schemeClr val="bg1"/>
                </a:solidFill>
              </a:rPr>
              <a:t>мемлекеттің орнауы</a:t>
            </a:r>
            <a:r>
              <a:rPr lang="ru-RU" dirty="0">
                <a:solidFill>
                  <a:schemeClr val="bg1"/>
                </a:solidFill>
              </a:rPr>
              <a:t> </a:t>
            </a:r>
            <a:r>
              <a:rPr lang="ru-RU" dirty="0" err="1">
                <a:solidFill>
                  <a:schemeClr val="bg1"/>
                </a:solidFill>
              </a:rPr>
              <a:t>жатады</a:t>
            </a:r>
            <a:r>
              <a:rPr lang="ru-RU" dirty="0">
                <a:solidFill>
                  <a:schemeClr val="bg1"/>
                </a:solidFill>
              </a:rPr>
              <a:t>. </a:t>
            </a:r>
            <a:r>
              <a:rPr lang="ru-RU" dirty="0" err="1">
                <a:solidFill>
                  <a:schemeClr val="bg1"/>
                </a:solidFill>
              </a:rPr>
              <a:t>Бұдан көретініміз, мәдениет </a:t>
            </a:r>
            <a:r>
              <a:rPr lang="ru-RU" dirty="0">
                <a:solidFill>
                  <a:schemeClr val="bg1"/>
                </a:solidFill>
              </a:rPr>
              <a:t>пен </a:t>
            </a:r>
            <a:r>
              <a:rPr lang="ru-RU" dirty="0" err="1">
                <a:solidFill>
                  <a:schemeClr val="bg1"/>
                </a:solidFill>
              </a:rPr>
              <a:t>өркениет бір</a:t>
            </a:r>
            <a:r>
              <a:rPr lang="ru-RU" dirty="0">
                <a:solidFill>
                  <a:schemeClr val="bg1"/>
                </a:solidFill>
              </a:rPr>
              <a:t> - </a:t>
            </a:r>
            <a:r>
              <a:rPr lang="ru-RU" dirty="0" err="1">
                <a:solidFill>
                  <a:schemeClr val="bg1"/>
                </a:solidFill>
              </a:rPr>
              <a:t>бірімен</a:t>
            </a:r>
            <a:r>
              <a:rPr lang="ru-RU" dirty="0">
                <a:solidFill>
                  <a:schemeClr val="bg1"/>
                </a:solidFill>
              </a:rPr>
              <a:t> </a:t>
            </a:r>
            <a:r>
              <a:rPr lang="ru-RU" dirty="0" err="1">
                <a:solidFill>
                  <a:schemeClr val="bg1"/>
                </a:solidFill>
              </a:rPr>
              <a:t>байланысты</a:t>
            </a:r>
            <a:r>
              <a:rPr lang="ru-RU" dirty="0">
                <a:solidFill>
                  <a:schemeClr val="bg1"/>
                </a:solidFill>
              </a:rPr>
              <a:t> </a:t>
            </a:r>
            <a:r>
              <a:rPr lang="ru-RU" dirty="0" err="1">
                <a:solidFill>
                  <a:schemeClr val="bg1"/>
                </a:solidFill>
              </a:rPr>
              <a:t>ұғвмдар екен</a:t>
            </a:r>
            <a:r>
              <a:rPr lang="ru-RU" dirty="0">
                <a:solidFill>
                  <a:schemeClr val="bg1"/>
                </a:solidFill>
              </a:rPr>
              <a:t>.</a:t>
            </a:r>
            <a:endParaRPr lang="en-US" dirty="0">
              <a:solidFill>
                <a:schemeClr val="bg1"/>
              </a:solidFill>
            </a:endParaRPr>
          </a:p>
          <a:p>
            <a:pPr algn="just"/>
            <a:r>
              <a:rPr lang="ru-RU" dirty="0">
                <a:solidFill>
                  <a:schemeClr val="bg1"/>
                </a:solidFill>
              </a:rPr>
              <a:t>	</a:t>
            </a:r>
            <a:r>
              <a:rPr lang="ru-RU" dirty="0" err="1">
                <a:solidFill>
                  <a:schemeClr val="bg1"/>
                </a:solidFill>
              </a:rPr>
              <a:t>Мәдениетті тұлғалық сипатта</a:t>
            </a:r>
            <a:r>
              <a:rPr lang="ru-RU" dirty="0">
                <a:solidFill>
                  <a:schemeClr val="bg1"/>
                </a:solidFill>
              </a:rPr>
              <a:t> </a:t>
            </a:r>
            <a:r>
              <a:rPr lang="ru-RU" dirty="0" err="1">
                <a:solidFill>
                  <a:schemeClr val="bg1"/>
                </a:solidFill>
              </a:rPr>
              <a:t>қарастырғанда, бірнеше</a:t>
            </a:r>
            <a:r>
              <a:rPr lang="ru-RU" dirty="0">
                <a:solidFill>
                  <a:schemeClr val="bg1"/>
                </a:solidFill>
              </a:rPr>
              <a:t> </a:t>
            </a:r>
            <a:r>
              <a:rPr lang="ru-RU" dirty="0" err="1">
                <a:solidFill>
                  <a:schemeClr val="bg1"/>
                </a:solidFill>
              </a:rPr>
              <a:t>елеулі</a:t>
            </a:r>
            <a:r>
              <a:rPr lang="ru-RU" dirty="0">
                <a:solidFill>
                  <a:schemeClr val="bg1"/>
                </a:solidFill>
              </a:rPr>
              <a:t> </a:t>
            </a:r>
            <a:r>
              <a:rPr lang="ru-RU" dirty="0" err="1">
                <a:solidFill>
                  <a:schemeClr val="bg1"/>
                </a:solidFill>
              </a:rPr>
              <a:t>түсініктерге тоқтала </a:t>
            </a:r>
            <a:r>
              <a:rPr lang="ru-RU" dirty="0">
                <a:solidFill>
                  <a:schemeClr val="bg1"/>
                </a:solidFill>
              </a:rPr>
              <a:t>кету </a:t>
            </a:r>
            <a:r>
              <a:rPr lang="ru-RU" dirty="0" err="1">
                <a:solidFill>
                  <a:schemeClr val="bg1"/>
                </a:solidFill>
              </a:rPr>
              <a:t>қажет</a:t>
            </a:r>
            <a:r>
              <a:rPr lang="ru-RU" dirty="0">
                <a:solidFill>
                  <a:schemeClr val="bg1"/>
                </a:solidFill>
              </a:rPr>
              <a:t>, </a:t>
            </a:r>
            <a:r>
              <a:rPr lang="ru-RU" dirty="0" err="1">
                <a:solidFill>
                  <a:schemeClr val="bg1"/>
                </a:solidFill>
              </a:rPr>
              <a:t>олардың ішінлегі</a:t>
            </a:r>
            <a:r>
              <a:rPr lang="ru-RU" dirty="0">
                <a:solidFill>
                  <a:schemeClr val="bg1"/>
                </a:solidFill>
              </a:rPr>
              <a:t> </a:t>
            </a:r>
            <a:r>
              <a:rPr lang="ru-RU" dirty="0" err="1">
                <a:solidFill>
                  <a:schemeClr val="bg1"/>
                </a:solidFill>
              </a:rPr>
              <a:t>маңыздылары</a:t>
            </a:r>
            <a:r>
              <a:rPr lang="ru-RU" dirty="0">
                <a:solidFill>
                  <a:schemeClr val="bg1"/>
                </a:solidFill>
              </a:rPr>
              <a:t>:</a:t>
            </a:r>
            <a:r>
              <a:rPr lang="ru-RU" dirty="0" err="1">
                <a:solidFill>
                  <a:schemeClr val="bg1"/>
                </a:solidFill>
              </a:rPr>
              <a:t>мәдени әрекет</a:t>
            </a:r>
            <a:r>
              <a:rPr lang="ru-RU" dirty="0">
                <a:solidFill>
                  <a:schemeClr val="bg1"/>
                </a:solidFill>
              </a:rPr>
              <a:t>, </a:t>
            </a:r>
            <a:r>
              <a:rPr lang="ru-RU" dirty="0" err="1">
                <a:solidFill>
                  <a:schemeClr val="bg1"/>
                </a:solidFill>
              </a:rPr>
              <a:t>мәдени </a:t>
            </a:r>
            <a:r>
              <a:rPr lang="ru-RU" dirty="0">
                <a:solidFill>
                  <a:schemeClr val="bg1"/>
                </a:solidFill>
              </a:rPr>
              <a:t>орта, </a:t>
            </a:r>
            <a:r>
              <a:rPr lang="ru-RU" dirty="0" err="1">
                <a:solidFill>
                  <a:schemeClr val="bg1"/>
                </a:solidFill>
              </a:rPr>
              <a:t>мәдени игіліктер</a:t>
            </a:r>
            <a:r>
              <a:rPr lang="ru-RU" dirty="0">
                <a:solidFill>
                  <a:schemeClr val="bg1"/>
                </a:solidFill>
              </a:rPr>
              <a:t> мен </a:t>
            </a:r>
            <a:r>
              <a:rPr lang="ru-RU" dirty="0" err="1">
                <a:solidFill>
                  <a:schemeClr val="bg1"/>
                </a:solidFill>
              </a:rPr>
              <a:t>қажеттіліктер және мәдени ұйымдар мен</a:t>
            </a:r>
            <a:r>
              <a:rPr lang="ru-RU" dirty="0">
                <a:solidFill>
                  <a:schemeClr val="bg1"/>
                </a:solidFill>
              </a:rPr>
              <a:t> </a:t>
            </a:r>
            <a:r>
              <a:rPr lang="ru-RU" dirty="0" err="1">
                <a:solidFill>
                  <a:schemeClr val="bg1"/>
                </a:solidFill>
              </a:rPr>
              <a:t>ұжымдар</a:t>
            </a:r>
            <a:r>
              <a:rPr lang="ru-RU" dirty="0">
                <a:solidFill>
                  <a:schemeClr val="bg1"/>
                </a:solidFill>
              </a:rPr>
              <a:t>. </a:t>
            </a:r>
            <a:r>
              <a:rPr lang="ru-RU" dirty="0" err="1">
                <a:solidFill>
                  <a:schemeClr val="bg1"/>
                </a:solidFill>
              </a:rPr>
              <a:t>Бұлардың арасында</a:t>
            </a:r>
            <a:r>
              <a:rPr lang="ru-RU" dirty="0">
                <a:solidFill>
                  <a:schemeClr val="bg1"/>
                </a:solidFill>
              </a:rPr>
              <a:t> </a:t>
            </a:r>
            <a:r>
              <a:rPr lang="ru-RU" dirty="0" err="1">
                <a:solidFill>
                  <a:schemeClr val="bg1"/>
                </a:solidFill>
              </a:rPr>
              <a:t>ең түбегейлісі </a:t>
            </a:r>
            <a:r>
              <a:rPr lang="ru-RU" dirty="0">
                <a:solidFill>
                  <a:schemeClr val="bg1"/>
                </a:solidFill>
              </a:rPr>
              <a:t>– </a:t>
            </a:r>
            <a:r>
              <a:rPr lang="ru-RU" dirty="0" err="1">
                <a:solidFill>
                  <a:schemeClr val="bg1"/>
                </a:solidFill>
              </a:rPr>
              <a:t>мәдени әрекет.</a:t>
            </a:r>
            <a:r>
              <a:rPr lang="ru-RU" dirty="0">
                <a:solidFill>
                  <a:schemeClr val="bg1"/>
                </a:solidFill>
              </a:rPr>
              <a:t> </a:t>
            </a:r>
            <a:r>
              <a:rPr lang="ru-RU" dirty="0" err="1">
                <a:solidFill>
                  <a:schemeClr val="bg1"/>
                </a:solidFill>
              </a:rPr>
              <a:t>Әрекеттену </a:t>
            </a:r>
            <a:r>
              <a:rPr lang="ru-RU" dirty="0">
                <a:solidFill>
                  <a:schemeClr val="bg1"/>
                </a:solidFill>
              </a:rPr>
              <a:t>– </a:t>
            </a:r>
            <a:r>
              <a:rPr lang="ru-RU" dirty="0" err="1">
                <a:solidFill>
                  <a:schemeClr val="bg1"/>
                </a:solidFill>
              </a:rPr>
              <a:t>жалпы</a:t>
            </a:r>
            <a:r>
              <a:rPr lang="ru-RU" dirty="0">
                <a:solidFill>
                  <a:schemeClr val="bg1"/>
                </a:solidFill>
              </a:rPr>
              <a:t> </a:t>
            </a:r>
            <a:r>
              <a:rPr lang="ru-RU" dirty="0" err="1">
                <a:solidFill>
                  <a:schemeClr val="bg1"/>
                </a:solidFill>
              </a:rPr>
              <a:t>адам</a:t>
            </a:r>
            <a:r>
              <a:rPr lang="ru-RU" dirty="0">
                <a:solidFill>
                  <a:schemeClr val="bg1"/>
                </a:solidFill>
              </a:rPr>
              <a:t> мен </a:t>
            </a:r>
            <a:r>
              <a:rPr lang="ru-RU" dirty="0" err="1">
                <a:solidFill>
                  <a:schemeClr val="bg1"/>
                </a:solidFill>
              </a:rPr>
              <a:t>қоғамның өмір сүру тәсілі</a:t>
            </a:r>
            <a:r>
              <a:rPr lang="ru-RU" dirty="0">
                <a:solidFill>
                  <a:schemeClr val="bg1"/>
                </a:solidFill>
              </a:rPr>
              <a:t>, </a:t>
            </a:r>
            <a:r>
              <a:rPr lang="ru-RU" dirty="0" err="1">
                <a:solidFill>
                  <a:schemeClr val="bg1"/>
                </a:solidFill>
              </a:rPr>
              <a:t>тіршіліктің тірегі</a:t>
            </a:r>
            <a:r>
              <a:rPr lang="ru-RU" dirty="0">
                <a:solidFill>
                  <a:schemeClr val="bg1"/>
                </a:solidFill>
              </a:rPr>
              <a:t>. </a:t>
            </a:r>
            <a:r>
              <a:rPr lang="ru-RU" dirty="0" err="1">
                <a:solidFill>
                  <a:schemeClr val="bg1"/>
                </a:solidFill>
              </a:rPr>
              <a:t>Мәдени әрекет деп</a:t>
            </a:r>
            <a:r>
              <a:rPr lang="ru-RU" dirty="0">
                <a:solidFill>
                  <a:schemeClr val="bg1"/>
                </a:solidFill>
              </a:rPr>
              <a:t> </a:t>
            </a:r>
            <a:r>
              <a:rPr lang="ru-RU" dirty="0" err="1">
                <a:solidFill>
                  <a:schemeClr val="bg1"/>
                </a:solidFill>
              </a:rPr>
              <a:t>әдетте, мәдениет игіліктерін</a:t>
            </a:r>
            <a:r>
              <a:rPr lang="ru-RU" dirty="0">
                <a:solidFill>
                  <a:schemeClr val="bg1"/>
                </a:solidFill>
              </a:rPr>
              <a:t> </a:t>
            </a:r>
            <a:r>
              <a:rPr lang="ru-RU" dirty="0" err="1">
                <a:solidFill>
                  <a:schemeClr val="bg1"/>
                </a:solidFill>
              </a:rPr>
              <a:t>өндіруге, таратуға, тұтынуға бағытталған мақсатқа сәйкес әлеуметтік іс-қимылдарды  атайды</a:t>
            </a:r>
            <a:r>
              <a:rPr lang="ru-RU" dirty="0">
                <a:solidFill>
                  <a:schemeClr val="bg1"/>
                </a:solidFill>
              </a:rPr>
              <a:t>. </a:t>
            </a:r>
            <a:r>
              <a:rPr lang="ru-RU" dirty="0" err="1">
                <a:solidFill>
                  <a:schemeClr val="bg1"/>
                </a:solidFill>
              </a:rPr>
              <a:t>Мәдени игіліктерді</a:t>
            </a:r>
            <a:r>
              <a:rPr lang="ru-RU" dirty="0">
                <a:solidFill>
                  <a:schemeClr val="bg1"/>
                </a:solidFill>
              </a:rPr>
              <a:t> </a:t>
            </a:r>
            <a:r>
              <a:rPr lang="ru-RU" dirty="0" err="1">
                <a:solidFill>
                  <a:schemeClr val="bg1"/>
                </a:solidFill>
              </a:rPr>
              <a:t>толассыз</a:t>
            </a:r>
            <a:r>
              <a:rPr lang="ru-RU" dirty="0">
                <a:solidFill>
                  <a:schemeClr val="bg1"/>
                </a:solidFill>
              </a:rPr>
              <a:t> </a:t>
            </a:r>
            <a:r>
              <a:rPr lang="ru-RU" dirty="0" err="1">
                <a:solidFill>
                  <a:schemeClr val="bg1"/>
                </a:solidFill>
              </a:rPr>
              <a:t>жасау</a:t>
            </a:r>
            <a:r>
              <a:rPr lang="ru-RU" dirty="0">
                <a:solidFill>
                  <a:schemeClr val="bg1"/>
                </a:solidFill>
              </a:rPr>
              <a:t> </a:t>
            </a:r>
            <a:r>
              <a:rPr lang="ru-RU" dirty="0" err="1">
                <a:solidFill>
                  <a:schemeClr val="bg1"/>
                </a:solidFill>
              </a:rPr>
              <a:t>нәтижесінде адам</a:t>
            </a:r>
            <a:r>
              <a:rPr lang="ru-RU" dirty="0">
                <a:solidFill>
                  <a:schemeClr val="bg1"/>
                </a:solidFill>
              </a:rPr>
              <a:t> </a:t>
            </a:r>
            <a:r>
              <a:rPr lang="ru-RU" dirty="0" err="1">
                <a:solidFill>
                  <a:schemeClr val="bg1"/>
                </a:solidFill>
              </a:rPr>
              <a:t>өзінің </a:t>
            </a:r>
            <a:r>
              <a:rPr lang="ru-RU" dirty="0">
                <a:solidFill>
                  <a:schemeClr val="bg1"/>
                </a:solidFill>
              </a:rPr>
              <a:t>де </a:t>
            </a:r>
            <a:r>
              <a:rPr lang="ru-RU" dirty="0" err="1">
                <a:solidFill>
                  <a:schemeClr val="bg1"/>
                </a:solidFill>
              </a:rPr>
              <a:t>мәдени деңгейін көтереді</a:t>
            </a:r>
            <a:r>
              <a:rPr lang="ru-RU" dirty="0">
                <a:solidFill>
                  <a:schemeClr val="bg1"/>
                </a:solidFill>
              </a:rPr>
              <a:t>.</a:t>
            </a:r>
            <a:endParaRPr lang="en-US" dirty="0">
              <a:solidFill>
                <a:schemeClr val="bg1"/>
              </a:solidFill>
            </a:endParaRPr>
          </a:p>
          <a:p>
            <a:endParaRPr lang="en-US" dirty="0"/>
          </a:p>
        </p:txBody>
      </p:sp>
      <p:sp>
        <p:nvSpPr>
          <p:cNvPr id="3" name="Заголовок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129</TotalTime>
  <Words>689</Words>
  <Application>Microsoft Office PowerPoint</Application>
  <PresentationFormat>Экран (4:3)</PresentationFormat>
  <Paragraphs>53</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Constantia</vt:lpstr>
      <vt:lpstr>Times New Roman</vt:lpstr>
      <vt:lpstr>Wingdings 2</vt:lpstr>
      <vt:lpstr>Бумажная</vt:lpstr>
      <vt:lpstr>1 дәріс. Кіріспе. Мәдениет пен өркениет  ара-қатынасы</vt:lpstr>
      <vt:lpstr>Презентация PowerPoint</vt:lpstr>
      <vt:lpstr>Презентация PowerPoint</vt:lpstr>
      <vt:lpstr>Қазіргі заманғы сөздіктерде мәдениетке төмендегідей анықтамалар берілген:</vt:lpstr>
      <vt:lpstr>Презентация PowerPoint</vt:lpstr>
      <vt:lpstr>Презентация PowerPoint</vt:lpstr>
      <vt:lpstr>Презентация PowerPoint</vt:lpstr>
      <vt:lpstr>  Ғасырлар бойы қалыптасқан осы екі ұғымның мағыналарын төмендегідей топтастыруға мүмкіндік бар:</vt:lpstr>
      <vt:lpstr>Презентация PowerPoint</vt:lpstr>
      <vt:lpstr>Презентация PowerPoint</vt:lpstr>
      <vt:lpstr>Мәдениеттің қоғамда атқаратын қызметтері</vt:lpstr>
      <vt:lpstr>  Бақылау сұрақтары: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Гульжан</dc:creator>
  <cp:lastModifiedBy>Кульжан Жанатаева</cp:lastModifiedBy>
  <cp:revision>21</cp:revision>
  <dcterms:created xsi:type="dcterms:W3CDTF">2019-10-21T12:52:08Z</dcterms:created>
  <dcterms:modified xsi:type="dcterms:W3CDTF">2023-04-22T11:59:29Z</dcterms:modified>
</cp:coreProperties>
</file>