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42" autoAdjust="0"/>
  </p:normalViewPr>
  <p:slideViewPr>
    <p:cSldViewPr>
      <p:cViewPr varScale="1">
        <p:scale>
          <a:sx n="58" d="100"/>
          <a:sy n="58" d="100"/>
        </p:scale>
        <p:origin x="-163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F6742C-BDAF-441E-B176-71D19461B9CD}" type="datetimeFigureOut">
              <a:rPr lang="en-US" smtClean="0"/>
              <a:t>10/7/2021</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4A3671-A7D4-4206-B882-A43C15513EA1}" type="slidenum">
              <a:rPr lang="en-US" smtClean="0"/>
              <a:t>‹#›</a:t>
            </a:fld>
            <a:endParaRPr lang="en-US"/>
          </a:p>
        </p:txBody>
      </p:sp>
    </p:spTree>
    <p:extLst>
      <p:ext uri="{BB962C8B-B14F-4D97-AF65-F5344CB8AC3E}">
        <p14:creationId xmlns:p14="http://schemas.microsoft.com/office/powerpoint/2010/main" val="1208040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0CA4B6-692D-4F37-97FF-2E862A82E952}" type="slidenum">
              <a:rPr lang="en-US" smtClean="0"/>
              <a:t>2</a:t>
            </a:fld>
            <a:endParaRPr lang="en-US"/>
          </a:p>
        </p:txBody>
      </p:sp>
    </p:spTree>
    <p:extLst>
      <p:ext uri="{BB962C8B-B14F-4D97-AF65-F5344CB8AC3E}">
        <p14:creationId xmlns:p14="http://schemas.microsoft.com/office/powerpoint/2010/main" val="3327269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0CA4B6-692D-4F37-97FF-2E862A82E952}" type="slidenum">
              <a:rPr lang="en-US" smtClean="0"/>
              <a:t>8</a:t>
            </a:fld>
            <a:endParaRPr lang="en-US"/>
          </a:p>
        </p:txBody>
      </p:sp>
    </p:spTree>
    <p:extLst>
      <p:ext uri="{BB962C8B-B14F-4D97-AF65-F5344CB8AC3E}">
        <p14:creationId xmlns:p14="http://schemas.microsoft.com/office/powerpoint/2010/main" val="3281223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0CA4B6-692D-4F37-97FF-2E862A82E952}" type="slidenum">
              <a:rPr lang="en-US" smtClean="0"/>
              <a:t>16</a:t>
            </a:fld>
            <a:endParaRPr lang="en-US"/>
          </a:p>
        </p:txBody>
      </p:sp>
    </p:spTree>
    <p:extLst>
      <p:ext uri="{BB962C8B-B14F-4D97-AF65-F5344CB8AC3E}">
        <p14:creationId xmlns:p14="http://schemas.microsoft.com/office/powerpoint/2010/main" val="1071875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03114D54-7E05-442B-AB56-C986B9FE7280}" type="datetimeFigureOut">
              <a:rPr lang="en-US" smtClean="0"/>
              <a:t>10/7/2021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318582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3114D54-7E05-442B-AB56-C986B9FE7280}" type="datetimeFigureOut">
              <a:rPr lang="en-US" smtClean="0"/>
              <a:t>10/7/2021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42722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3114D54-7E05-442B-AB56-C986B9FE7280}" type="datetimeFigureOut">
              <a:rPr lang="en-US" smtClean="0"/>
              <a:t>10/7/2021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140613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3114D54-7E05-442B-AB56-C986B9FE7280}" type="datetimeFigureOut">
              <a:rPr lang="en-US" smtClean="0"/>
              <a:t>10/7/2021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331278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3114D54-7E05-442B-AB56-C986B9FE7280}" type="datetimeFigureOut">
              <a:rPr lang="en-US" smtClean="0"/>
              <a:t>10/7/2021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3243728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03114D54-7E05-442B-AB56-C986B9FE7280}" type="datetimeFigureOut">
              <a:rPr lang="en-US" smtClean="0"/>
              <a:t>10/7/2021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183142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03114D54-7E05-442B-AB56-C986B9FE7280}" type="datetimeFigureOut">
              <a:rPr lang="en-US" smtClean="0"/>
              <a:t>10/7/2021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72028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03114D54-7E05-442B-AB56-C986B9FE7280}" type="datetimeFigureOut">
              <a:rPr lang="en-US" smtClean="0"/>
              <a:t>10/7/2021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353978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114D54-7E05-442B-AB56-C986B9FE7280}" type="datetimeFigureOut">
              <a:rPr lang="en-US" smtClean="0"/>
              <a:t>10/7/2021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109832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114D54-7E05-442B-AB56-C986B9FE7280}" type="datetimeFigureOut">
              <a:rPr lang="en-US" smtClean="0"/>
              <a:t>10/7/2021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312243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114D54-7E05-442B-AB56-C986B9FE7280}" type="datetimeFigureOut">
              <a:rPr lang="en-US" smtClean="0"/>
              <a:t>10/7/2021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49296DFA-2DDB-4667-A051-71DEF9E85128}" type="slidenum">
              <a:rPr lang="en-US" smtClean="0"/>
              <a:t>‹#›</a:t>
            </a:fld>
            <a:endParaRPr lang="en-US"/>
          </a:p>
        </p:txBody>
      </p:sp>
    </p:spTree>
    <p:extLst>
      <p:ext uri="{BB962C8B-B14F-4D97-AF65-F5344CB8AC3E}">
        <p14:creationId xmlns:p14="http://schemas.microsoft.com/office/powerpoint/2010/main" val="34039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14D54-7E05-442B-AB56-C986B9FE7280}" type="datetimeFigureOut">
              <a:rPr lang="en-US" smtClean="0"/>
              <a:t>10/7/2021</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96DFA-2DDB-4667-A051-71DEF9E85128}" type="slidenum">
              <a:rPr lang="en-US" smtClean="0"/>
              <a:t>‹#›</a:t>
            </a:fld>
            <a:endParaRPr lang="en-US"/>
          </a:p>
        </p:txBody>
      </p:sp>
    </p:spTree>
    <p:extLst>
      <p:ext uri="{BB962C8B-B14F-4D97-AF65-F5344CB8AC3E}">
        <p14:creationId xmlns:p14="http://schemas.microsoft.com/office/powerpoint/2010/main" val="668461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276872"/>
            <a:ext cx="8856984"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kk-KZ" sz="3600" b="1" dirty="0">
                <a:latin typeface="Times New Roman" panose="02020603050405020304" pitchFamily="18" charset="0"/>
                <a:cs typeface="Times New Roman" panose="02020603050405020304" pitchFamily="18" charset="0"/>
              </a:rPr>
              <a:t>Жоғары өнімді компьютерлер </a:t>
            </a:r>
            <a:r>
              <a:rPr lang="kk-KZ" sz="3600" b="1" dirty="0" smtClean="0">
                <a:latin typeface="Times New Roman" panose="02020603050405020304" pitchFamily="18" charset="0"/>
                <a:cs typeface="Times New Roman" panose="02020603050405020304" pitchFamily="18" charset="0"/>
              </a:rPr>
              <a:t>архитектурасы. Есептеу </a:t>
            </a:r>
            <a:r>
              <a:rPr lang="kk-KZ" sz="3600" b="1" dirty="0">
                <a:latin typeface="Times New Roman" panose="02020603050405020304" pitchFamily="18" charset="0"/>
                <a:cs typeface="Times New Roman" panose="02020603050405020304" pitchFamily="18" charset="0"/>
              </a:rPr>
              <a:t>жүйелерінің өнімділігін бағалау</a:t>
            </a:r>
            <a:endParaRPr lang="en-US" sz="36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23528" y="692696"/>
            <a:ext cx="1497526" cy="523220"/>
          </a:xfrm>
          <a:prstGeom prst="rect">
            <a:avLst/>
          </a:prstGeom>
        </p:spPr>
        <p:txBody>
          <a:bodyPr wrap="none">
            <a:spAutoFit/>
          </a:bodyPr>
          <a:lstStyle/>
          <a:p>
            <a:r>
              <a:rPr lang="kk-KZ" sz="2800" b="1" dirty="0" smtClean="0">
                <a:latin typeface="Times New Roman" panose="02020603050405020304" pitchFamily="18" charset="0"/>
                <a:cs typeface="Times New Roman" panose="02020603050405020304" pitchFamily="18" charset="0"/>
              </a:rPr>
              <a:t>Дәріс </a:t>
            </a:r>
            <a:r>
              <a:rPr lang="en-US" sz="2800" b="1" dirty="0" smtClean="0">
                <a:latin typeface="Times New Roman" panose="02020603050405020304" pitchFamily="18" charset="0"/>
                <a:cs typeface="Times New Roman" panose="02020603050405020304" pitchFamily="18" charset="0"/>
              </a:rPr>
              <a:t>#</a:t>
            </a:r>
            <a:r>
              <a:rPr lang="kk-KZ" sz="2800" b="1" dirty="0" smtClean="0">
                <a:latin typeface="Times New Roman" panose="02020603050405020304" pitchFamily="18" charset="0"/>
                <a:cs typeface="Times New Roman" panose="02020603050405020304" pitchFamily="18" charset="0"/>
              </a:rPr>
              <a:t>4</a:t>
            </a:r>
            <a:endParaRPr lang="en-US" sz="2800" dirty="0"/>
          </a:p>
        </p:txBody>
      </p:sp>
    </p:spTree>
    <p:extLst>
      <p:ext uri="{BB962C8B-B14F-4D97-AF65-F5344CB8AC3E}">
        <p14:creationId xmlns:p14="http://schemas.microsoft.com/office/powerpoint/2010/main" val="4231526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54" y="4611231"/>
            <a:ext cx="9138646" cy="2246769"/>
          </a:xfrm>
          <a:prstGeom prst="rect">
            <a:avLst/>
          </a:prstGeom>
        </p:spPr>
        <p:txBody>
          <a:bodyPr wrap="square">
            <a:spAutoFit/>
          </a:bodyPr>
          <a:lstStyle/>
          <a:p>
            <a:pPr algn="just"/>
            <a:r>
              <a:rPr lang="ru-RU" sz="2800" dirty="0">
                <a:latin typeface="Times New Roman" panose="02020603050405020304" pitchFamily="18" charset="0"/>
                <a:cs typeface="Times New Roman" panose="02020603050405020304" pitchFamily="18" charset="0"/>
              </a:rPr>
              <a:t>Быстродействие процессора измеряется:</a:t>
            </a:r>
          </a:p>
          <a:p>
            <a:pPr algn="just"/>
            <a:r>
              <a:rPr lang="ru-RU" sz="2800" dirty="0">
                <a:latin typeface="Times New Roman" panose="02020603050405020304" pitchFamily="18" charset="0"/>
                <a:cs typeface="Times New Roman" panose="02020603050405020304" pitchFamily="18" charset="0"/>
              </a:rPr>
              <a:t>1) скоростью выполнения команд «регистр-регистр»;</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2) скоростью выполнения команд над числами с плавающей запятой (во </a:t>
            </a:r>
            <a:r>
              <a:rPr lang="ru-RU" sz="2800" dirty="0" err="1">
                <a:latin typeface="Times New Roman" panose="02020603050405020304" pitchFamily="18" charset="0"/>
                <a:cs typeface="Times New Roman" panose="02020603050405020304" pitchFamily="18" charset="0"/>
              </a:rPr>
              <a:t>флопсах</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3) тактовой частотой процессора.</a:t>
            </a:r>
          </a:p>
        </p:txBody>
      </p:sp>
      <p:sp>
        <p:nvSpPr>
          <p:cNvPr id="3" name="Прямоугольник 2"/>
          <p:cNvSpPr/>
          <p:nvPr/>
        </p:nvSpPr>
        <p:spPr>
          <a:xfrm>
            <a:off x="5354" y="692696"/>
            <a:ext cx="9138646" cy="3046988"/>
          </a:xfrm>
          <a:prstGeom prst="rect">
            <a:avLst/>
          </a:prstGeom>
        </p:spPr>
        <p:txBody>
          <a:bodyPr wrap="square">
            <a:spAutoFit/>
          </a:bodyPr>
          <a:lstStyle/>
          <a:p>
            <a:r>
              <a:rPr lang="kk-KZ" sz="3200" b="1" dirty="0">
                <a:latin typeface="Times New Roman" panose="02020603050405020304" pitchFamily="18" charset="0"/>
                <a:cs typeface="Times New Roman" panose="02020603050405020304" pitchFamily="18" charset="0"/>
              </a:rPr>
              <a:t>Процессордың жылдамдығы өлшенеді:</a:t>
            </a:r>
          </a:p>
          <a:p>
            <a:r>
              <a:rPr lang="kk-KZ" sz="3200" dirty="0">
                <a:latin typeface="Times New Roman" panose="02020603050405020304" pitchFamily="18" charset="0"/>
                <a:cs typeface="Times New Roman" panose="02020603050405020304" pitchFamily="18" charset="0"/>
              </a:rPr>
              <a:t>1) «регистр-регистр» командаларының орындалу жылдамдығы;</a:t>
            </a:r>
          </a:p>
          <a:p>
            <a:r>
              <a:rPr lang="kk-KZ" sz="3200" dirty="0">
                <a:latin typeface="Times New Roman" panose="02020603050405020304" pitchFamily="18" charset="0"/>
                <a:cs typeface="Times New Roman" panose="02020603050405020304" pitchFamily="18" charset="0"/>
              </a:rPr>
              <a:t>2) өзгермелі нүктелік сандар бойынша команданың орындалу жылдамдығы (флоппен);</a:t>
            </a:r>
          </a:p>
          <a:p>
            <a:r>
              <a:rPr lang="kk-KZ" sz="3200" dirty="0">
                <a:latin typeface="Times New Roman" panose="02020603050405020304" pitchFamily="18" charset="0"/>
                <a:cs typeface="Times New Roman" panose="02020603050405020304" pitchFamily="18" charset="0"/>
              </a:rPr>
              <a:t>3) процессордың </a:t>
            </a:r>
            <a:r>
              <a:rPr lang="kk-KZ" sz="3200" dirty="0" smtClean="0">
                <a:latin typeface="Times New Roman" panose="02020603050405020304" pitchFamily="18" charset="0"/>
                <a:cs typeface="Times New Roman" panose="02020603050405020304" pitchFamily="18" charset="0"/>
              </a:rPr>
              <a:t>тактілік жиілігі</a:t>
            </a:r>
            <a:r>
              <a:rPr lang="kk-KZ"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692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4354"/>
            <a:ext cx="9144000" cy="523220"/>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Windows </a:t>
            </a:r>
            <a:r>
              <a:rPr lang="kk-KZ" sz="2800" dirty="0">
                <a:latin typeface="Times New Roman" panose="02020603050405020304" pitchFamily="18" charset="0"/>
                <a:cs typeface="Times New Roman" panose="02020603050405020304" pitchFamily="18" charset="0"/>
              </a:rPr>
              <a:t>өнімділік </a:t>
            </a:r>
            <a:r>
              <a:rPr lang="kk-KZ" sz="2800" dirty="0" smtClean="0">
                <a:latin typeface="Times New Roman" panose="02020603050405020304" pitchFamily="18" charset="0"/>
                <a:cs typeface="Times New Roman" panose="02020603050405020304" pitchFamily="18" charset="0"/>
              </a:rPr>
              <a:t>индексі</a:t>
            </a:r>
            <a:endParaRPr lang="kk-KZ" sz="28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7574"/>
            <a:ext cx="9144000" cy="6300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6484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488"/>
            <a:ext cx="9154614" cy="702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011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667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3951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 y="0"/>
            <a:ext cx="914545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8323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843" y="3068960"/>
            <a:ext cx="9144000" cy="1569660"/>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FLOPS </a:t>
            </a:r>
            <a:r>
              <a:rPr lang="ru-RU" sz="2400" dirty="0" smtClean="0">
                <a:latin typeface="Times New Roman" panose="02020603050405020304" pitchFamily="18" charset="0"/>
                <a:cs typeface="Times New Roman" panose="02020603050405020304" pitchFamily="18" charset="0"/>
              </a:rPr>
              <a:t>(</a:t>
            </a:r>
            <a:r>
              <a:rPr lang="ru-RU" sz="2400" dirty="0" err="1" smtClean="0">
                <a:latin typeface="Times New Roman" panose="02020603050405020304" pitchFamily="18" charset="0"/>
                <a:cs typeface="Times New Roman" panose="02020603050405020304" pitchFamily="18" charset="0"/>
              </a:rPr>
              <a:t>FLoating-point</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Operations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Per</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Second</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внесистемная единица, используемая для измерения производительности компьютеров, показывающая, сколько операций с плавающей запятой в секунду выполняет данная вычислительная система. </a:t>
            </a:r>
          </a:p>
        </p:txBody>
      </p:sp>
      <p:sp>
        <p:nvSpPr>
          <p:cNvPr id="4" name="Прямоугольник 3"/>
          <p:cNvSpPr/>
          <p:nvPr/>
        </p:nvSpPr>
        <p:spPr>
          <a:xfrm>
            <a:off x="-70843" y="620688"/>
            <a:ext cx="9242715" cy="1569660"/>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FLOPS</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FLoating-point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Operations Per Second) - </a:t>
            </a:r>
            <a:r>
              <a:rPr lang="kk-KZ" sz="2400" dirty="0">
                <a:latin typeface="Times New Roman" panose="02020603050405020304" pitchFamily="18" charset="0"/>
                <a:cs typeface="Times New Roman" panose="02020603050405020304" pitchFamily="18" charset="0"/>
              </a:rPr>
              <a:t>компьютерлердің өнімділігін өлшеу үшін пайдаланылатын жүйеден тыс бірлік, бұл есептеу жүйесі секундына қанша өзгермелі нүкте операцияларын орындайтынын көрсетеді</a:t>
            </a:r>
            <a:r>
              <a:rPr lang="kk-K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2965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11" y="470265"/>
            <a:ext cx="8892480" cy="954107"/>
          </a:xfrm>
          <a:prstGeom prst="rect">
            <a:avLst/>
          </a:prstGeom>
        </p:spPr>
        <p:txBody>
          <a:bodyPr wrap="square">
            <a:spAutoFit/>
          </a:bodyPr>
          <a:lstStyle/>
          <a:p>
            <a:pPr algn="just"/>
            <a:r>
              <a:rPr lang="en-US" sz="2800" b="1" dirty="0">
                <a:latin typeface="Times New Roman" panose="02020603050405020304" pitchFamily="18" charset="0"/>
                <a:cs typeface="Times New Roman" panose="02020603050405020304" pitchFamily="18" charset="0"/>
              </a:rPr>
              <a:t>MFLOPS </a:t>
            </a:r>
            <a:r>
              <a:rPr lang="kk-KZ"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millions of floating-point operations per second</a:t>
            </a:r>
            <a:r>
              <a:rPr lang="en-US" sz="2800" dirty="0">
                <a:latin typeface="Times New Roman" panose="02020603050405020304" pitchFamily="18" charset="0"/>
                <a:cs typeface="Times New Roman" panose="02020603050405020304" pitchFamily="18" charset="0"/>
              </a:rPr>
              <a:t>   </a:t>
            </a:r>
          </a:p>
        </p:txBody>
      </p:sp>
      <p:sp>
        <p:nvSpPr>
          <p:cNvPr id="3" name="Прямоугольник 2"/>
          <p:cNvSpPr/>
          <p:nvPr/>
        </p:nvSpPr>
        <p:spPr>
          <a:xfrm>
            <a:off x="-1" y="2276872"/>
            <a:ext cx="9136289" cy="1077218"/>
          </a:xfrm>
          <a:prstGeom prst="rect">
            <a:avLst/>
          </a:prstGeom>
        </p:spPr>
        <p:txBody>
          <a:bodyPr wrap="square">
            <a:spAutoFit/>
          </a:bodyPr>
          <a:lstStyle/>
          <a:p>
            <a:pPr algn="just"/>
            <a:r>
              <a:rPr lang="en-US" sz="3200" b="1" dirty="0">
                <a:latin typeface="Times New Roman" panose="02020603050405020304" pitchFamily="18" charset="0"/>
                <a:cs typeface="Times New Roman" panose="02020603050405020304" pitchFamily="18" charset="0"/>
              </a:rPr>
              <a:t>MFLOPS</a:t>
            </a:r>
            <a:r>
              <a:rPr lang="en-US" sz="3200" dirty="0">
                <a:latin typeface="Times New Roman" panose="02020603050405020304" pitchFamily="18" charset="0"/>
                <a:cs typeface="Times New Roman" panose="02020603050405020304" pitchFamily="18" charset="0"/>
              </a:rPr>
              <a:t> - </a:t>
            </a:r>
            <a:r>
              <a:rPr lang="kk-KZ" sz="3200" dirty="0">
                <a:latin typeface="Times New Roman" panose="02020603050405020304" pitchFamily="18" charset="0"/>
                <a:cs typeface="Times New Roman" panose="02020603050405020304" pitchFamily="18" charset="0"/>
              </a:rPr>
              <a:t>секундына миллиондаған өзгермелі нүктелі операциялар</a:t>
            </a:r>
            <a:endParaRPr lang="en-US" sz="32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7691" y="4221088"/>
            <a:ext cx="9121218" cy="1077218"/>
          </a:xfrm>
          <a:prstGeom prst="rect">
            <a:avLst/>
          </a:prstGeom>
        </p:spPr>
        <p:txBody>
          <a:bodyPr wrap="square">
            <a:spAutoFit/>
          </a:bodyPr>
          <a:lstStyle/>
          <a:p>
            <a:pPr algn="just"/>
            <a:r>
              <a:rPr lang="ru-RU" sz="3200" b="1" dirty="0">
                <a:latin typeface="Times New Roman" panose="02020603050405020304" pitchFamily="18" charset="0"/>
                <a:cs typeface="Times New Roman" panose="02020603050405020304" pitchFamily="18" charset="0"/>
              </a:rPr>
              <a:t>MFLOPS</a:t>
            </a:r>
            <a:r>
              <a:rPr lang="ru-RU" sz="3200" dirty="0">
                <a:latin typeface="Times New Roman" panose="02020603050405020304" pitchFamily="18" charset="0"/>
                <a:cs typeface="Times New Roman" panose="02020603050405020304" pitchFamily="18" charset="0"/>
              </a:rPr>
              <a:t> - миллионы операций с плавающей запятой в секунду</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465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596" y="1628507"/>
            <a:ext cx="9112403" cy="1384995"/>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MIPS </a:t>
            </a:r>
            <a:r>
              <a:rPr lang="en-US" sz="2800" dirty="0">
                <a:latin typeface="Times New Roman" panose="02020603050405020304" pitchFamily="18" charset="0"/>
                <a:cs typeface="Times New Roman" panose="02020603050405020304" pitchFamily="18" charset="0"/>
              </a:rPr>
              <a:t>- (</a:t>
            </a:r>
            <a:r>
              <a:rPr lang="kk-KZ" sz="2800" dirty="0">
                <a:latin typeface="Times New Roman" panose="02020603050405020304" pitchFamily="18" charset="0"/>
                <a:cs typeface="Times New Roman" panose="02020603050405020304" pitchFamily="18" charset="0"/>
              </a:rPr>
              <a:t>секундына миллион </a:t>
            </a:r>
            <a:r>
              <a:rPr lang="kk-KZ" sz="2800" dirty="0" smtClean="0">
                <a:latin typeface="Times New Roman" panose="02020603050405020304" pitchFamily="18" charset="0"/>
                <a:cs typeface="Times New Roman" panose="02020603050405020304" pitchFamily="18" charset="0"/>
              </a:rPr>
              <a:t>нұсқаулық) - процессордың </a:t>
            </a:r>
            <a:r>
              <a:rPr lang="kk-KZ" sz="2800" dirty="0">
                <a:latin typeface="Times New Roman" panose="02020603050405020304" pitchFamily="18" charset="0"/>
                <a:cs typeface="Times New Roman" panose="02020603050405020304" pitchFamily="18" charset="0"/>
              </a:rPr>
              <a:t>өнімділігін өлшеудің балама бірліктерінің бірі (орындау уақытына қатысты</a:t>
            </a:r>
            <a:r>
              <a:rPr lang="kk-KZ"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2855" y="332656"/>
            <a:ext cx="7380547" cy="584775"/>
          </a:xfrm>
          <a:prstGeom prst="rect">
            <a:avLst/>
          </a:prstGeom>
        </p:spPr>
        <p:txBody>
          <a:bodyPr wrap="none">
            <a:spAutoFit/>
          </a:bodyPr>
          <a:lstStyle/>
          <a:p>
            <a:r>
              <a:rPr lang="en-US" sz="3200" b="1" dirty="0" smtClean="0">
                <a:latin typeface="Times New Roman" panose="02020603050405020304" pitchFamily="18" charset="0"/>
                <a:cs typeface="Times New Roman" panose="02020603050405020304" pitchFamily="18" charset="0"/>
              </a:rPr>
              <a:t>MIPS</a:t>
            </a:r>
            <a:r>
              <a:rPr lang="kk-KZ" sz="3200" b="1" dirty="0" smtClean="0">
                <a:latin typeface="Times New Roman" panose="02020603050405020304" pitchFamily="18" charset="0"/>
                <a:cs typeface="Times New Roman" panose="02020603050405020304" pitchFamily="18" charset="0"/>
              </a:rPr>
              <a:t>-</a:t>
            </a:r>
            <a:r>
              <a:rPr lang="en-US" sz="3200" b="1" dirty="0"/>
              <a:t> </a:t>
            </a:r>
            <a:r>
              <a:rPr lang="en-US" sz="3200" b="1" i="1" dirty="0" smtClean="0">
                <a:latin typeface="Times New Roman" panose="02020603050405020304" pitchFamily="18" charset="0"/>
                <a:cs typeface="Times New Roman" panose="02020603050405020304" pitchFamily="18" charset="0"/>
              </a:rPr>
              <a:t>millions of instructions per second </a:t>
            </a:r>
            <a:endParaRPr lang="en-US" sz="3200" b="1" i="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4365104"/>
            <a:ext cx="9112404" cy="1200329"/>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Одной из альтернативных единиц измерения производительности процессора (по отношению к времени выполнения) является MIPS - (миллион команд в секунду).</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2125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596" y="332656"/>
            <a:ext cx="9112403"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3600" dirty="0">
                <a:latin typeface="Times New Roman" panose="02020603050405020304" pitchFamily="18" charset="0"/>
                <a:cs typeface="Times New Roman" panose="02020603050405020304" pitchFamily="18" charset="0"/>
              </a:rPr>
              <a:t>LINPACK </a:t>
            </a:r>
            <a:r>
              <a:rPr lang="kk-KZ" sz="3600" dirty="0">
                <a:latin typeface="Times New Roman" panose="02020603050405020304" pitchFamily="18" charset="0"/>
                <a:cs typeface="Times New Roman" panose="02020603050405020304" pitchFamily="18" charset="0"/>
              </a:rPr>
              <a:t>өнімділігін тексеруге арналған тесттер</a:t>
            </a:r>
            <a:endParaRPr lang="en-US" sz="36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1949615"/>
            <a:ext cx="9080808" cy="2246769"/>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LINPACK </a:t>
            </a:r>
            <a:r>
              <a:rPr lang="kk-KZ" sz="2800" dirty="0">
                <a:latin typeface="Times New Roman" panose="02020603050405020304" pitchFamily="18" charset="0"/>
                <a:cs typeface="Times New Roman" panose="02020603050405020304" pitchFamily="18" charset="0"/>
              </a:rPr>
              <a:t>тесттері өзгермелі нүктелік сандарды өңдеу кезінде компьютерлердің есептік өнімділігін өлшеу үшін қолданылады. 1979 жылы Джек Донгарра жасаған, компьютердің сызықтық теңдеулердің тығыз жүйесін шешу жылдамдығын өлшейді</a:t>
            </a:r>
            <a:endParaRPr lang="en-US" sz="28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7252" y="4846641"/>
            <a:ext cx="9143999" cy="1938992"/>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Тесты LINPACK служат для измерения вычислительной производительности компьютеров при обработке чисел с плавающей запятой. Созданы Джеком </a:t>
            </a:r>
            <a:r>
              <a:rPr lang="ru-RU" sz="2400" dirty="0" err="1">
                <a:latin typeface="Times New Roman" panose="02020603050405020304" pitchFamily="18" charset="0"/>
                <a:cs typeface="Times New Roman" panose="02020603050405020304" pitchFamily="18" charset="0"/>
              </a:rPr>
              <a:t>Донгаррой</a:t>
            </a:r>
            <a:r>
              <a:rPr lang="ru-RU" sz="2400" dirty="0">
                <a:latin typeface="Times New Roman" panose="02020603050405020304" pitchFamily="18" charset="0"/>
                <a:cs typeface="Times New Roman" panose="02020603050405020304" pitchFamily="18" charset="0"/>
              </a:rPr>
              <a:t> в 1979, измеряют скорость решения компьютером плотной системы линейных уравнений</a:t>
            </a:r>
          </a:p>
        </p:txBody>
      </p:sp>
    </p:spTree>
    <p:extLst>
      <p:ext uri="{BB962C8B-B14F-4D97-AF65-F5344CB8AC3E}">
        <p14:creationId xmlns:p14="http://schemas.microsoft.com/office/powerpoint/2010/main" val="1157321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08720"/>
            <a:ext cx="9144000" cy="2308324"/>
          </a:xfrm>
          <a:prstGeom prst="rect">
            <a:avLst/>
          </a:prstGeom>
        </p:spPr>
        <p:txBody>
          <a:bodyPr wrap="square">
            <a:spAutoFit/>
          </a:bodyPr>
          <a:lstStyle/>
          <a:p>
            <a:pPr algn="just"/>
            <a:r>
              <a:rPr lang="kk-KZ" sz="3600" dirty="0">
                <a:latin typeface="Times New Roman" panose="02020603050405020304" pitchFamily="18" charset="0"/>
                <a:cs typeface="Times New Roman" panose="02020603050405020304" pitchFamily="18" charset="0"/>
              </a:rPr>
              <a:t>Бұл </a:t>
            </a:r>
            <a:r>
              <a:rPr lang="kk-KZ" sz="3600" dirty="0" smtClean="0">
                <a:latin typeface="Times New Roman" panose="02020603050405020304" pitchFamily="18" charset="0"/>
                <a:cs typeface="Times New Roman" panose="02020603050405020304" pitchFamily="18" charset="0"/>
              </a:rPr>
              <a:t>өнімділік тесттердің соңғы </a:t>
            </a:r>
            <a:r>
              <a:rPr lang="kk-KZ" sz="3600" dirty="0">
                <a:latin typeface="Times New Roman" panose="02020603050405020304" pitchFamily="18" charset="0"/>
                <a:cs typeface="Times New Roman" panose="02020603050405020304" pitchFamily="18" charset="0"/>
              </a:rPr>
              <a:t>нұсқасы </a:t>
            </a:r>
            <a:r>
              <a:rPr lang="en-US" sz="3600" dirty="0">
                <a:latin typeface="Times New Roman" panose="02020603050405020304" pitchFamily="18" charset="0"/>
                <a:cs typeface="Times New Roman" panose="02020603050405020304" pitchFamily="18" charset="0"/>
              </a:rPr>
              <a:t>TOP500, </a:t>
            </a:r>
            <a:r>
              <a:rPr lang="kk-KZ" sz="3600" dirty="0">
                <a:latin typeface="Times New Roman" panose="02020603050405020304" pitchFamily="18" charset="0"/>
                <a:cs typeface="Times New Roman" panose="02020603050405020304" pitchFamily="18" charset="0"/>
              </a:rPr>
              <a:t>әлемдегі өнімділігі жоғары суперкомпьютерлердің тізімін құрастыру үшін пайдаланылады</a:t>
            </a:r>
            <a:r>
              <a:rPr lang="kk-KZ"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8350" y="3717032"/>
            <a:ext cx="9135650" cy="2246769"/>
          </a:xfrm>
          <a:prstGeom prst="rect">
            <a:avLst/>
          </a:prstGeom>
        </p:spPr>
        <p:txBody>
          <a:bodyPr wrap="square">
            <a:spAutoFit/>
          </a:bodyPr>
          <a:lstStyle/>
          <a:p>
            <a:pPr algn="just"/>
            <a:r>
              <a:rPr lang="ru-RU" sz="2800" dirty="0">
                <a:latin typeface="Times New Roman" panose="02020603050405020304" pitchFamily="18" charset="0"/>
                <a:cs typeface="Times New Roman" panose="02020603050405020304" pitchFamily="18" charset="0"/>
              </a:rPr>
              <a:t>Последняя версия этих тестов производительности используется для составления рейтинга TOP500, списка, в котором перечислены самые высокопроизводительные суперкомпьютеры в мире</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pPr algn="just"/>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891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451" y="4725144"/>
            <a:ext cx="9248332" cy="193899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u-RU" sz="2000" dirty="0">
                <a:latin typeface="Times New Roman" panose="02020603050405020304" pitchFamily="18" charset="0"/>
                <a:cs typeface="Times New Roman" panose="02020603050405020304" pitchFamily="18" charset="0"/>
              </a:rPr>
              <a:t>Единицей измерения производительности компьютера является время: компьютер, выполняющий тот же объем работы за меньшее время является более быстрым. Время выполнения любой программы измеряется в секундах. Часто производительность измеряется как скорость появления некоторого числа событий в секунду, так что меньшее время подразумевает большую производительность.</a:t>
            </a:r>
          </a:p>
          <a:p>
            <a:pPr algn="just"/>
            <a:endParaRPr lang="ru-RU" sz="2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2451" y="692696"/>
            <a:ext cx="9144000" cy="310854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kk-KZ" sz="2800" dirty="0">
                <a:latin typeface="Times New Roman" panose="02020603050405020304" pitchFamily="18" charset="0"/>
                <a:cs typeface="Times New Roman" panose="02020603050405020304" pitchFamily="18" charset="0"/>
              </a:rPr>
              <a:t>Компьютердің өнімділігін өлшеу бірлігі уақыт болып </a:t>
            </a:r>
            <a:r>
              <a:rPr lang="kk-KZ" sz="2800" dirty="0" smtClean="0">
                <a:latin typeface="Times New Roman" panose="02020603050405020304" pitchFamily="18" charset="0"/>
                <a:cs typeface="Times New Roman" panose="02020603050405020304" pitchFamily="18" charset="0"/>
              </a:rPr>
              <a:t>табылады, яғни: </a:t>
            </a:r>
            <a:r>
              <a:rPr lang="kk-KZ" sz="2800" dirty="0">
                <a:latin typeface="Times New Roman" panose="02020603050405020304" pitchFamily="18" charset="0"/>
                <a:cs typeface="Times New Roman" panose="02020603050405020304" pitchFamily="18" charset="0"/>
              </a:rPr>
              <a:t>аз уақыт ішінде бірдей жұмыс көлемін орындайтын компьютер тезірек болады. Кез-келген бағдарламаның орындалу уақыты секундпен өлшенеді. Көбінесе өнімділік секундына белгілі бір оқиғалардың пайда болу жылдамдығы ретінде өлшенеді, сондықтан аз уақыт үлкен өнімділікті білдіреді.</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523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52" y="404664"/>
            <a:ext cx="9144000" cy="569386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kk-KZ" sz="2800" b="1" dirty="0">
                <a:latin typeface="Times New Roman" panose="02020603050405020304" pitchFamily="18" charset="0"/>
                <a:cs typeface="Times New Roman" panose="02020603050405020304" pitchFamily="18" charset="0"/>
              </a:rPr>
              <a:t>Тесттерді құрудың мақсаты </a:t>
            </a:r>
            <a:r>
              <a:rPr lang="kk-KZ" sz="2800" dirty="0">
                <a:latin typeface="Times New Roman" panose="02020603050405020304" pitchFamily="18" charset="0"/>
                <a:cs typeface="Times New Roman" panose="02020603050405020304" pitchFamily="18" charset="0"/>
              </a:rPr>
              <a:t>- компьютермен нақты есептерді шешу жылдамдығын бағалау болып табылады. Алайда, бір тестті бағалау жеңілдетілген, өйткені ешқандай есептеу тапсырмасы компьютерлік жүйенің жалпы жұмысын көрсете алмайды. </a:t>
            </a:r>
            <a:r>
              <a:rPr lang="en-US" sz="2800" dirty="0">
                <a:latin typeface="Times New Roman" panose="02020603050405020304" pitchFamily="18" charset="0"/>
                <a:cs typeface="Times New Roman" panose="02020603050405020304" pitchFamily="18" charset="0"/>
              </a:rPr>
              <a:t>LINPACK </a:t>
            </a:r>
            <a:r>
              <a:rPr lang="kk-KZ" sz="2800" dirty="0">
                <a:latin typeface="Times New Roman" panose="02020603050405020304" pitchFamily="18" charset="0"/>
                <a:cs typeface="Times New Roman" panose="02020603050405020304" pitchFamily="18" charset="0"/>
              </a:rPr>
              <a:t>тестінің өнімділігі компьютер өндірушісі ұсынатын ең жоғары өнімділікті нақтылау үшін мәліметтер береді. Ең жоғары өнімділік-бұл процессордың сағат жиілігінің көбейтіндісі ретінде есептелген, бір циклде орындалатын операциялардың санына есептелген компьютер қол жеткізе алатын максималды теориялық өнімділік. Нақты өнімділік әрқашан максималды өнімділіктен төмен болады.</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7844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12845"/>
            <a:ext cx="9144000" cy="6124754"/>
          </a:xfrm>
          <a:prstGeom prst="rect">
            <a:avLst/>
          </a:prstGeom>
        </p:spPr>
        <p:txBody>
          <a:bodyPr wrap="square">
            <a:spAutoFit/>
          </a:bodyPr>
          <a:lstStyle/>
          <a:p>
            <a:pPr algn="just"/>
            <a:r>
              <a:rPr lang="ru-RU" sz="2800" b="1" dirty="0">
                <a:latin typeface="Times New Roman" panose="02020603050405020304" pitchFamily="18" charset="0"/>
                <a:cs typeface="Times New Roman" panose="02020603050405020304" pitchFamily="18" charset="0"/>
              </a:rPr>
              <a:t>Целью создания тестов </a:t>
            </a:r>
            <a:r>
              <a:rPr lang="ru-RU" sz="2800" dirty="0">
                <a:latin typeface="Times New Roman" panose="02020603050405020304" pitchFamily="18" charset="0"/>
                <a:cs typeface="Times New Roman" panose="02020603050405020304" pitchFamily="18" charset="0"/>
              </a:rPr>
              <a:t>является оценка скорости решения компьютером реальных задач. Однако оценка при помощи одного теста является упрощением, поскольку ни одна вычислительная задача не может отражать общую производительность компьютерной системы. Производительность теста LINPACK предоставить данные для уточнения пиковой производительности, предоставляемой производителем компьютера. Пиковая производительность — это максимальная теоретическая производительность, которую может достичь компьютер, рассчитанная как произведение тактовой частоты процессора на число операций выполняемых за такт. Фактическая производительность всегда будет ниже максимальной производительности</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46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2308324"/>
          </a:xfrm>
          <a:prstGeom prst="rect">
            <a:avLst/>
          </a:prstGeom>
        </p:spPr>
        <p:txBody>
          <a:bodyPr wrap="square">
            <a:spAutoFit/>
          </a:bodyPr>
          <a:lstStyle/>
          <a:p>
            <a:r>
              <a:rPr lang="en-US" sz="3600" b="1" dirty="0" err="1" smtClean="0">
                <a:latin typeface="Times New Roman" panose="02020603050405020304" pitchFamily="18" charset="0"/>
                <a:cs typeface="Times New Roman" panose="02020603050405020304" pitchFamily="18" charset="0"/>
              </a:rPr>
              <a:t>SPECcpu</a:t>
            </a:r>
            <a:r>
              <a:rPr lang="kk-KZ" sz="3600" b="1" dirty="0" smtClean="0">
                <a:latin typeface="Times New Roman" panose="02020603050405020304" pitchFamily="18" charset="0"/>
                <a:cs typeface="Times New Roman" panose="02020603050405020304" pitchFamily="18" charset="0"/>
              </a:rPr>
              <a:t> – (</a:t>
            </a:r>
            <a:r>
              <a:rPr lang="en-US" sz="3600" dirty="0" smtClean="0"/>
              <a:t>Systems</a:t>
            </a:r>
            <a:r>
              <a:rPr lang="en-US" sz="3600" dirty="0"/>
              <a:t> </a:t>
            </a:r>
            <a:r>
              <a:rPr lang="en-US" sz="3600" i="1" dirty="0"/>
              <a:t>Performance Evaluation</a:t>
            </a:r>
            <a:r>
              <a:rPr lang="en-US" sz="3600" dirty="0"/>
              <a:t> </a:t>
            </a:r>
            <a:r>
              <a:rPr lang="en-US" sz="3600" dirty="0" smtClean="0"/>
              <a:t>Cooperative</a:t>
            </a:r>
            <a:r>
              <a:rPr lang="kk-KZ" sz="3600" dirty="0" smtClean="0"/>
              <a:t>- </a:t>
            </a:r>
            <a:r>
              <a:rPr lang="ru-RU" sz="3600" dirty="0"/>
              <a:t>Сотрудничество по оценке эффективности систем - SPEC</a:t>
            </a:r>
            <a:r>
              <a:rPr lang="kk-KZ" sz="3600" dirty="0" smtClean="0"/>
              <a:t>) </a:t>
            </a:r>
            <a:r>
              <a:rPr lang="kk-KZ" sz="3600" b="1" dirty="0" smtClean="0">
                <a:latin typeface="Times New Roman" panose="02020603050405020304" pitchFamily="18" charset="0"/>
                <a:cs typeface="Times New Roman" panose="02020603050405020304" pitchFamily="18" charset="0"/>
              </a:rPr>
              <a:t>тест </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2348880"/>
            <a:ext cx="9144000" cy="3416320"/>
          </a:xfrm>
          <a:prstGeom prst="rect">
            <a:avLst/>
          </a:prstGeom>
        </p:spPr>
        <p:txBody>
          <a:bodyPr wrap="square">
            <a:spAutoFit/>
          </a:bodyPr>
          <a:lstStyle/>
          <a:p>
            <a:pPr algn="just"/>
            <a:r>
              <a:rPr lang="kk-KZ" sz="2400" dirty="0">
                <a:latin typeface="Times New Roman" panose="02020603050405020304" pitchFamily="18" charset="0"/>
                <a:cs typeface="Times New Roman" panose="02020603050405020304" pitchFamily="18" charset="0"/>
              </a:rPr>
              <a:t>1980 жылдардың соңында жүйелердің өнімділігін бағалау кооперативі (</a:t>
            </a:r>
            <a:r>
              <a:rPr lang="en-US" sz="2400" dirty="0">
                <a:latin typeface="Times New Roman" panose="02020603050405020304" pitchFamily="18" charset="0"/>
                <a:cs typeface="Times New Roman" panose="02020603050405020304" pitchFamily="18" charset="0"/>
              </a:rPr>
              <a:t>SPEC) </a:t>
            </a:r>
            <a:r>
              <a:rPr lang="kk-KZ" sz="2400" dirty="0">
                <a:latin typeface="Times New Roman" panose="02020603050405020304" pitchFamily="18" charset="0"/>
                <a:cs typeface="Times New Roman" panose="02020603050405020304" pitchFamily="18" charset="0"/>
              </a:rPr>
              <a:t>құрылды. </a:t>
            </a:r>
            <a:r>
              <a:rPr lang="en-US" sz="2400" dirty="0">
                <a:latin typeface="Times New Roman" panose="02020603050405020304" pitchFamily="18" charset="0"/>
                <a:cs typeface="Times New Roman" panose="02020603050405020304" pitchFamily="18" charset="0"/>
              </a:rPr>
              <a:t>SPEC </a:t>
            </a:r>
            <a:r>
              <a:rPr lang="kk-KZ" sz="2400" dirty="0">
                <a:latin typeface="Times New Roman" panose="02020603050405020304" pitchFamily="18" charset="0"/>
                <a:cs typeface="Times New Roman" panose="02020603050405020304" pitchFamily="18" charset="0"/>
              </a:rPr>
              <a:t>екі негізгі функцияға ие:</a:t>
            </a:r>
          </a:p>
          <a:p>
            <a:pPr algn="just"/>
            <a:endParaRPr lang="kk-KZ" sz="2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kk-KZ" sz="2400" dirty="0">
                <a:latin typeface="Times New Roman" panose="02020603050405020304" pitchFamily="18" charset="0"/>
                <a:cs typeface="Times New Roman" panose="02020603050405020304" pitchFamily="18" charset="0"/>
              </a:rPr>
              <a:t>тест пакеттерін әзірлейді;</a:t>
            </a:r>
          </a:p>
          <a:p>
            <a:pPr marL="285750" indent="-285750" algn="just">
              <a:buFont typeface="Arial" panose="020B0604020202020204" pitchFamily="34" charset="0"/>
              <a:buChar char="•"/>
            </a:pPr>
            <a:r>
              <a:rPr lang="kk-KZ" sz="2400" dirty="0">
                <a:latin typeface="Times New Roman" panose="02020603050405020304" pitchFamily="18" charset="0"/>
                <a:cs typeface="Times New Roman" panose="02020603050405020304" pitchFamily="18" charset="0"/>
              </a:rPr>
              <a:t>ресми тест нәтижелерін жинайды және жариялайды.</a:t>
            </a:r>
          </a:p>
          <a:p>
            <a:pPr algn="just"/>
            <a:r>
              <a:rPr lang="en-US" sz="2400" dirty="0">
                <a:latin typeface="Times New Roman" panose="02020603050405020304" pitchFamily="18" charset="0"/>
                <a:cs typeface="Times New Roman" panose="02020603050405020304" pitchFamily="18" charset="0"/>
              </a:rPr>
              <a:t>SPEC </a:t>
            </a:r>
            <a:r>
              <a:rPr lang="kk-KZ" sz="2400" dirty="0">
                <a:latin typeface="Times New Roman" panose="02020603050405020304" pitchFamily="18" charset="0"/>
                <a:cs typeface="Times New Roman" panose="02020603050405020304" pitchFamily="18" charset="0"/>
              </a:rPr>
              <a:t>мүшелері - микропроцессорлық, компьютерлік және бағдарламалық қамтамасыз ету өндірісіндегі жетекші компаниялар (барлығы 40 -тан астам): </a:t>
            </a:r>
            <a:r>
              <a:rPr lang="en-US" sz="2400" dirty="0">
                <a:latin typeface="Times New Roman" panose="02020603050405020304" pitchFamily="18" charset="0"/>
                <a:cs typeface="Times New Roman" panose="02020603050405020304" pitchFamily="18" charset="0"/>
              </a:rPr>
              <a:t>Advanced Micro Devices (AMD), Compaq, Hewlett Packard, IBM, Intel, Microsoft, Sun Microsystems </a:t>
            </a:r>
            <a:r>
              <a:rPr lang="kk-KZ" sz="2400" dirty="0">
                <a:latin typeface="Times New Roman" panose="02020603050405020304" pitchFamily="18" charset="0"/>
                <a:cs typeface="Times New Roman" panose="02020603050405020304" pitchFamily="18" charset="0"/>
              </a:rPr>
              <a:t>және т.б.</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027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788" y="764704"/>
            <a:ext cx="9144000" cy="5262979"/>
          </a:xfrm>
          <a:prstGeom prst="rect">
            <a:avLst/>
          </a:prstGeom>
        </p:spPr>
        <p:txBody>
          <a:bodyPr wrap="square">
            <a:spAutoFit/>
          </a:bodyPr>
          <a:lstStyle/>
          <a:p>
            <a:pPr algn="just"/>
            <a:r>
              <a:rPr lang="en-US" sz="2800" dirty="0" err="1">
                <a:latin typeface="Times New Roman" panose="02020603050405020304" pitchFamily="18" charset="0"/>
                <a:cs typeface="Times New Roman" panose="02020603050405020304" pitchFamily="18" charset="0"/>
              </a:rPr>
              <a:t>SPECcpu</a:t>
            </a:r>
            <a:r>
              <a:rPr lang="en-US" sz="2800" dirty="0">
                <a:latin typeface="Times New Roman" panose="02020603050405020304" pitchFamily="18" charset="0"/>
                <a:cs typeface="Times New Roman" panose="02020603050405020304" pitchFamily="18" charset="0"/>
              </a:rPr>
              <a:t> </a:t>
            </a:r>
            <a:r>
              <a:rPr lang="kk-KZ" sz="2800" dirty="0">
                <a:latin typeface="Times New Roman" panose="02020603050405020304" pitchFamily="18" charset="0"/>
                <a:cs typeface="Times New Roman" panose="02020603050405020304" pitchFamily="18" charset="0"/>
              </a:rPr>
              <a:t>тест пакеті микропроцессорлар мен есептеу жүйелерінің жұмысын бағалауға арналған. Ол тесттердің екі тобынан тұрады: бүтін сандардың өнімділігін бағалауға арналған </a:t>
            </a:r>
            <a:r>
              <a:rPr lang="en-US" sz="2800" dirty="0" err="1">
                <a:latin typeface="Times New Roman" panose="02020603050405020304" pitchFamily="18" charset="0"/>
                <a:cs typeface="Times New Roman" panose="02020603050405020304" pitchFamily="18" charset="0"/>
              </a:rPr>
              <a:t>CINTcpu</a:t>
            </a:r>
            <a:r>
              <a:rPr lang="en-US" sz="2800" dirty="0">
                <a:latin typeface="Times New Roman" panose="02020603050405020304" pitchFamily="18" charset="0"/>
                <a:cs typeface="Times New Roman" panose="02020603050405020304" pitchFamily="18" charset="0"/>
              </a:rPr>
              <a:t> </a:t>
            </a:r>
            <a:r>
              <a:rPr lang="kk-KZ" sz="2800" dirty="0">
                <a:latin typeface="Times New Roman" panose="02020603050405020304" pitchFamily="18" charset="0"/>
                <a:cs typeface="Times New Roman" panose="02020603050405020304" pitchFamily="18" charset="0"/>
              </a:rPr>
              <a:t>және өзгермелі нүктелердің өнімділігін бағалауға арналған </a:t>
            </a:r>
            <a:r>
              <a:rPr lang="en-US" sz="2800" dirty="0" err="1">
                <a:latin typeface="Times New Roman" panose="02020603050405020304" pitchFamily="18" charset="0"/>
                <a:cs typeface="Times New Roman" panose="02020603050405020304" pitchFamily="18" charset="0"/>
              </a:rPr>
              <a:t>CFPcpu</a:t>
            </a:r>
            <a:r>
              <a:rPr lang="en-US" sz="2800" dirty="0">
                <a:latin typeface="Times New Roman" panose="02020603050405020304" pitchFamily="18" charset="0"/>
                <a:cs typeface="Times New Roman" panose="02020603050405020304" pitchFamily="18" charset="0"/>
              </a:rPr>
              <a:t>. </a:t>
            </a:r>
            <a:r>
              <a:rPr lang="kk-KZ" sz="2800" dirty="0">
                <a:latin typeface="Times New Roman" panose="02020603050405020304" pitchFamily="18" charset="0"/>
                <a:cs typeface="Times New Roman" panose="02020603050405020304" pitchFamily="18" charset="0"/>
              </a:rPr>
              <a:t>Тест атауларындағы «С» әрпі тесттердің «компонент деңгейінде» екенін білдіреді, тұтастай алғанда жүйенің өнімділігін </a:t>
            </a:r>
            <a:r>
              <a:rPr lang="kk-KZ" sz="2800" dirty="0" smtClean="0">
                <a:latin typeface="Times New Roman" panose="02020603050405020304" pitchFamily="18" charset="0"/>
                <a:cs typeface="Times New Roman" panose="02020603050405020304" pitchFamily="18" charset="0"/>
              </a:rPr>
              <a:t>тексеру. </a:t>
            </a:r>
            <a:r>
              <a:rPr lang="en-US" sz="2800" dirty="0">
                <a:latin typeface="Times New Roman" panose="02020603050405020304" pitchFamily="18" charset="0"/>
                <a:cs typeface="Times New Roman" panose="02020603050405020304" pitchFamily="18" charset="0"/>
              </a:rPr>
              <a:t>CINT </a:t>
            </a:r>
            <a:r>
              <a:rPr lang="kk-KZ" sz="2800" dirty="0">
                <a:latin typeface="Times New Roman" panose="02020603050405020304" pitchFamily="18" charset="0"/>
                <a:cs typeface="Times New Roman" panose="02020603050405020304" pitchFamily="18" charset="0"/>
              </a:rPr>
              <a:t>және </a:t>
            </a:r>
            <a:r>
              <a:rPr lang="en-US" sz="2800" dirty="0" err="1">
                <a:latin typeface="Times New Roman" panose="02020603050405020304" pitchFamily="18" charset="0"/>
                <a:cs typeface="Times New Roman" panose="02020603050405020304" pitchFamily="18" charset="0"/>
              </a:rPr>
              <a:t>Cfp</a:t>
            </a:r>
            <a:r>
              <a:rPr lang="en-US" sz="2800" dirty="0">
                <a:latin typeface="Times New Roman" panose="02020603050405020304" pitchFamily="18" charset="0"/>
                <a:cs typeface="Times New Roman" panose="02020603050405020304" pitchFamily="18" charset="0"/>
              </a:rPr>
              <a:t> </a:t>
            </a:r>
            <a:r>
              <a:rPr lang="kk-KZ" sz="2800" dirty="0">
                <a:latin typeface="Times New Roman" panose="02020603050405020304" pitchFamily="18" charset="0"/>
                <a:cs typeface="Times New Roman" panose="02020603050405020304" pitchFamily="18" charset="0"/>
              </a:rPr>
              <a:t>сынақ топтары микропроцессорлардың, кэш жады мен </a:t>
            </a:r>
            <a:r>
              <a:rPr lang="kk-KZ" sz="2800" dirty="0" smtClean="0">
                <a:latin typeface="Times New Roman" panose="02020603050405020304" pitchFamily="18" charset="0"/>
                <a:cs typeface="Times New Roman" panose="02020603050405020304" pitchFamily="18" charset="0"/>
              </a:rPr>
              <a:t>ЖЖ </a:t>
            </a:r>
            <a:r>
              <a:rPr lang="kk-KZ" sz="2800" dirty="0">
                <a:latin typeface="Times New Roman" panose="02020603050405020304" pitchFamily="18" charset="0"/>
                <a:cs typeface="Times New Roman" panose="02020603050405020304" pitchFamily="18" charset="0"/>
              </a:rPr>
              <a:t>ішкі жүйелерінің, </a:t>
            </a:r>
            <a:r>
              <a:rPr lang="kk-KZ" sz="2800" dirty="0" smtClean="0">
                <a:latin typeface="Times New Roman" panose="02020603050405020304" pitchFamily="18" charset="0"/>
                <a:cs typeface="Times New Roman" panose="02020603050405020304" pitchFamily="18" charset="0"/>
              </a:rPr>
              <a:t>сондай-ақ </a:t>
            </a:r>
            <a:r>
              <a:rPr lang="kk-KZ" sz="2800" dirty="0">
                <a:latin typeface="Times New Roman" panose="02020603050405020304" pitchFamily="18" charset="0"/>
                <a:cs typeface="Times New Roman" panose="02020603050405020304" pitchFamily="18" charset="0"/>
              </a:rPr>
              <a:t>компиляторлардың жұмысын бағалауға бағытталған. Бұл тестілер желі, диск немесе графикалық өнімділікті бағалауға қатысы жоқ.</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3009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12845"/>
            <a:ext cx="9252520" cy="6555641"/>
          </a:xfrm>
          <a:prstGeom prst="rect">
            <a:avLst/>
          </a:prstGeom>
        </p:spPr>
        <p:txBody>
          <a:bodyPr wrap="square">
            <a:spAutoFit/>
          </a:bodyPr>
          <a:lstStyle/>
          <a:p>
            <a:pPr algn="just"/>
            <a:r>
              <a:rPr lang="ru-RU" sz="2800" dirty="0">
                <a:latin typeface="Times New Roman" panose="02020603050405020304" pitchFamily="18" charset="0"/>
                <a:cs typeface="Times New Roman" panose="02020603050405020304" pitchFamily="18" charset="0"/>
              </a:rPr>
              <a:t>Тестовый пакет </a:t>
            </a:r>
            <a:r>
              <a:rPr lang="ru-RU" sz="2800" b="1" dirty="0" err="1">
                <a:latin typeface="Times New Roman" panose="02020603050405020304" pitchFamily="18" charset="0"/>
                <a:cs typeface="Times New Roman" panose="02020603050405020304" pitchFamily="18" charset="0"/>
              </a:rPr>
              <a:t>SPECcpu</a:t>
            </a:r>
            <a:r>
              <a:rPr lang="ru-RU" sz="2800" dirty="0">
                <a:latin typeface="Times New Roman" panose="02020603050405020304" pitchFamily="18" charset="0"/>
                <a:cs typeface="Times New Roman" panose="02020603050405020304" pitchFamily="18" charset="0"/>
              </a:rPr>
              <a:t> предназначен для оценки производительности микропроцессоров и вычислительных систем. Он состоит из двух групп тестов: </a:t>
            </a:r>
            <a:r>
              <a:rPr lang="ru-RU" sz="2800" dirty="0" err="1">
                <a:latin typeface="Times New Roman" panose="02020603050405020304" pitchFamily="18" charset="0"/>
                <a:cs typeface="Times New Roman" panose="02020603050405020304" pitchFamily="18" charset="0"/>
              </a:rPr>
              <a:t>CINTcpu</a:t>
            </a:r>
            <a:r>
              <a:rPr lang="ru-RU" sz="2800" dirty="0">
                <a:latin typeface="Times New Roman" panose="02020603050405020304" pitchFamily="18" charset="0"/>
                <a:cs typeface="Times New Roman" panose="02020603050405020304" pitchFamily="18" charset="0"/>
              </a:rPr>
              <a:t> для оценки производительности на целочисленных операциях и </a:t>
            </a:r>
            <a:r>
              <a:rPr lang="ru-RU" sz="2800" dirty="0" err="1">
                <a:latin typeface="Times New Roman" panose="02020603050405020304" pitchFamily="18" charset="0"/>
                <a:cs typeface="Times New Roman" panose="02020603050405020304" pitchFamily="18" charset="0"/>
              </a:rPr>
              <a:t>CFPcpu</a:t>
            </a:r>
            <a:r>
              <a:rPr lang="ru-RU" sz="2800" dirty="0">
                <a:latin typeface="Times New Roman" panose="02020603050405020304" pitchFamily="18" charset="0"/>
                <a:cs typeface="Times New Roman" panose="02020603050405020304" pitchFamily="18" charset="0"/>
              </a:rPr>
              <a:t> для оценки производительности на операциях с плавающей точкой. Буква "C" в названиях тестов означает, что тесты являются "компонентными" (</a:t>
            </a:r>
            <a:r>
              <a:rPr lang="ru-RU" sz="2800" dirty="0" err="1">
                <a:latin typeface="Times New Roman" panose="02020603050405020304" pitchFamily="18" charset="0"/>
                <a:cs typeface="Times New Roman" panose="02020603050405020304" pitchFamily="18" charset="0"/>
              </a:rPr>
              <a:t>component-level</a:t>
            </a:r>
            <a:r>
              <a:rPr lang="ru-RU" sz="2800" dirty="0">
                <a:latin typeface="Times New Roman" panose="02020603050405020304" pitchFamily="18" charset="0"/>
                <a:cs typeface="Times New Roman" panose="02020603050405020304" pitchFamily="18" charset="0"/>
              </a:rPr>
              <a:t>), в отличие от тестов производительности системы в целом. Группы тестов CINT и </a:t>
            </a:r>
            <a:r>
              <a:rPr lang="ru-RU" sz="2800" i="1" dirty="0" err="1">
                <a:latin typeface="Times New Roman" panose="02020603050405020304" pitchFamily="18" charset="0"/>
                <a:cs typeface="Times New Roman" panose="02020603050405020304" pitchFamily="18" charset="0"/>
              </a:rPr>
              <a:t>Cfp</a:t>
            </a:r>
            <a:r>
              <a:rPr lang="ru-RU" sz="2800" dirty="0">
                <a:latin typeface="Times New Roman" panose="02020603050405020304" pitchFamily="18" charset="0"/>
                <a:cs typeface="Times New Roman" panose="02020603050405020304" pitchFamily="18" charset="0"/>
              </a:rPr>
              <a:t> ориентированы на оценку работы микропроцессоров, подсистемы кэш-памяти и оперативной памяти, а также компиляторов. Эти тесты не имеют отношения к оценке производительности сети, дисков или </a:t>
            </a:r>
            <a:r>
              <a:rPr lang="ru-RU" sz="2800" i="1" dirty="0">
                <a:latin typeface="Times New Roman" panose="02020603050405020304" pitchFamily="18" charset="0"/>
                <a:cs typeface="Times New Roman" panose="02020603050405020304" pitchFamily="18" charset="0"/>
              </a:rPr>
              <a:t>графической подсистемы</a:t>
            </a:r>
            <a:r>
              <a:rPr lang="ru-RU" sz="2800" dirty="0">
                <a:latin typeface="Times New Roman" panose="02020603050405020304" pitchFamily="18" charset="0"/>
                <a:cs typeface="Times New Roman" panose="02020603050405020304" pitchFamily="18" charset="0"/>
              </a:rPr>
              <a:t>.</a:t>
            </a:r>
          </a:p>
          <a:p>
            <a:pPr algn="just"/>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9177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15" y="0"/>
            <a:ext cx="9144000" cy="6370975"/>
          </a:xfrm>
          <a:prstGeom prst="rect">
            <a:avLst/>
          </a:prstGeom>
        </p:spPr>
        <p:txBody>
          <a:bodyPr wrap="square">
            <a:spAutoFit/>
          </a:bodyPr>
          <a:lstStyle/>
          <a:p>
            <a:pPr algn="just"/>
            <a:r>
              <a:rPr lang="ru-RU" sz="2400" b="1" dirty="0">
                <a:latin typeface="Times New Roman" panose="02020603050405020304" pitchFamily="18" charset="0"/>
                <a:cs typeface="Times New Roman" panose="02020603050405020304" pitchFamily="18" charset="0"/>
              </a:rPr>
              <a:t>Результаты тестов представляются в четырех вариантах ("метриках"), определяемых при различных способах компиляции программ и организации вычислений:</a:t>
            </a:r>
          </a:p>
          <a:p>
            <a:pPr algn="just"/>
            <a:r>
              <a:rPr lang="ru-RU" sz="2400" dirty="0" smtClean="0">
                <a:latin typeface="Times New Roman" panose="02020603050405020304" pitchFamily="18" charset="0"/>
                <a:cs typeface="Times New Roman" panose="02020603050405020304" pitchFamily="18" charset="0"/>
              </a:rPr>
              <a:t>- метрики </a:t>
            </a:r>
            <a:r>
              <a:rPr lang="ru-RU" sz="2400" dirty="0">
                <a:latin typeface="Times New Roman" panose="02020603050405020304" pitchFamily="18" charset="0"/>
                <a:cs typeface="Times New Roman" panose="02020603050405020304" pitchFamily="18" charset="0"/>
              </a:rPr>
              <a:t>типа "</a:t>
            </a:r>
            <a:r>
              <a:rPr lang="ru-RU" sz="2400" dirty="0" err="1">
                <a:latin typeface="Times New Roman" panose="02020603050405020304" pitchFamily="18" charset="0"/>
                <a:cs typeface="Times New Roman" panose="02020603050405020304" pitchFamily="18" charset="0"/>
              </a:rPr>
              <a:t>base</a:t>
            </a:r>
            <a:r>
              <a:rPr lang="ru-RU" sz="2400" dirty="0">
                <a:latin typeface="Times New Roman" panose="02020603050405020304" pitchFamily="18" charset="0"/>
                <a:cs typeface="Times New Roman" panose="02020603050405020304" pitchFamily="18" charset="0"/>
              </a:rPr>
              <a:t>" получаются на тестах, которые должны компилироваться так же, как пользователи будут компилировать свои программы, то есть с некоторыми базовыми опциями оптимизации, одинаковыми для всех тестов в тестовом пакете. Другая группа метрик, без приставки "</a:t>
            </a:r>
            <a:r>
              <a:rPr lang="ru-RU" sz="2400" dirty="0" err="1">
                <a:latin typeface="Times New Roman" panose="02020603050405020304" pitchFamily="18" charset="0"/>
                <a:cs typeface="Times New Roman" panose="02020603050405020304" pitchFamily="18" charset="0"/>
              </a:rPr>
              <a:t>base</a:t>
            </a:r>
            <a:r>
              <a:rPr lang="ru-RU" sz="2400" dirty="0">
                <a:latin typeface="Times New Roman" panose="02020603050405020304" pitchFamily="18" charset="0"/>
                <a:cs typeface="Times New Roman" panose="02020603050405020304" pitchFamily="18" charset="0"/>
              </a:rPr>
              <a:t>", соответствует наилучшей оптимизации, которую производитель может обеспечить для каждого конкретного теста;</a:t>
            </a:r>
          </a:p>
          <a:p>
            <a:pPr algn="just"/>
            <a:r>
              <a:rPr lang="ru-RU" sz="2400" dirty="0" smtClean="0">
                <a:latin typeface="Times New Roman" panose="02020603050405020304" pitchFamily="18" charset="0"/>
                <a:cs typeface="Times New Roman" panose="02020603050405020304" pitchFamily="18" charset="0"/>
              </a:rPr>
              <a:t>- метрики </a:t>
            </a:r>
            <a:r>
              <a:rPr lang="ru-RU" sz="2400" dirty="0">
                <a:latin typeface="Times New Roman" panose="02020603050405020304" pitchFamily="18" charset="0"/>
                <a:cs typeface="Times New Roman" panose="02020603050405020304" pitchFamily="18" charset="0"/>
              </a:rPr>
              <a:t>типа "</a:t>
            </a:r>
            <a:r>
              <a:rPr lang="ru-RU" sz="2400" i="1" dirty="0" err="1">
                <a:latin typeface="Times New Roman" panose="02020603050405020304" pitchFamily="18" charset="0"/>
                <a:cs typeface="Times New Roman" panose="02020603050405020304" pitchFamily="18" charset="0"/>
              </a:rPr>
              <a:t>rate</a:t>
            </a:r>
            <a:r>
              <a:rPr lang="ru-RU" sz="2400" dirty="0">
                <a:latin typeface="Times New Roman" panose="02020603050405020304" pitchFamily="18" charset="0"/>
                <a:cs typeface="Times New Roman" panose="02020603050405020304" pitchFamily="18" charset="0"/>
              </a:rPr>
              <a:t>" позволяют оценить суммарный объем вычислений, который компьютер может выполнить за определенное время. То есть на </a:t>
            </a:r>
            <a:r>
              <a:rPr lang="ru-RU" sz="2400" i="1" dirty="0">
                <a:latin typeface="Times New Roman" panose="02020603050405020304" pitchFamily="18" charset="0"/>
                <a:cs typeface="Times New Roman" panose="02020603050405020304" pitchFamily="18" charset="0"/>
              </a:rPr>
              <a:t>SMP</a:t>
            </a:r>
            <a:r>
              <a:rPr lang="ru-RU" sz="2400" dirty="0">
                <a:latin typeface="Times New Roman" panose="02020603050405020304" pitchFamily="18" charset="0"/>
                <a:cs typeface="Times New Roman" panose="02020603050405020304" pitchFamily="18" charset="0"/>
              </a:rPr>
              <a:t>-компьютере позволяется запустить несколько копий одного теста и в качестве результата выдать суммарное количество итераций, выполненное всеми процессорами за определенное фиксированное время. В противном случае, на тестах без приставки "</a:t>
            </a:r>
            <a:r>
              <a:rPr lang="ru-RU" sz="2400" i="1" dirty="0" err="1">
                <a:latin typeface="Times New Roman" panose="02020603050405020304" pitchFamily="18" charset="0"/>
                <a:cs typeface="Times New Roman" panose="02020603050405020304" pitchFamily="18" charset="0"/>
              </a:rPr>
              <a:t>rate</a:t>
            </a:r>
            <a:r>
              <a:rPr lang="ru-RU" sz="2400" dirty="0">
                <a:latin typeface="Times New Roman" panose="02020603050405020304" pitchFamily="18" charset="0"/>
                <a:cs typeface="Times New Roman" panose="02020603050405020304" pitchFamily="18" charset="0"/>
              </a:rPr>
              <a:t>", оценивается просто "скорость" вычислений.</a:t>
            </a:r>
          </a:p>
        </p:txBody>
      </p:sp>
    </p:spTree>
    <p:extLst>
      <p:ext uri="{BB962C8B-B14F-4D97-AF65-F5344CB8AC3E}">
        <p14:creationId xmlns:p14="http://schemas.microsoft.com/office/powerpoint/2010/main" val="3500002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36712"/>
            <a:ext cx="9144000" cy="5262979"/>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Наиболее простой способ определения времени называется </a:t>
            </a:r>
            <a:endParaRPr lang="ru-RU"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астрономическим временем</a:t>
            </a:r>
            <a:r>
              <a:rPr lang="ru-RU"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временем </a:t>
            </a:r>
            <a:r>
              <a:rPr lang="ru-RU" sz="2400" b="1" dirty="0">
                <a:latin typeface="Times New Roman" panose="02020603050405020304" pitchFamily="18" charset="0"/>
                <a:cs typeface="Times New Roman" panose="02020603050405020304" pitchFamily="18" charset="0"/>
              </a:rPr>
              <a:t>ответа (</a:t>
            </a:r>
            <a:r>
              <a:rPr lang="ru-RU" sz="2400" b="1" dirty="0" err="1">
                <a:latin typeface="Times New Roman" panose="02020603050405020304" pitchFamily="18" charset="0"/>
                <a:cs typeface="Times New Roman" panose="02020603050405020304" pitchFamily="18" charset="0"/>
              </a:rPr>
              <a:t>response</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time</a:t>
            </a:r>
            <a:r>
              <a:rPr lang="ru-RU" sz="2400" b="1"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ru-RU" sz="2400" b="1" dirty="0" smtClean="0">
                <a:latin typeface="Times New Roman" panose="02020603050405020304" pitchFamily="18" charset="0"/>
                <a:cs typeface="Times New Roman" panose="02020603050405020304" pitchFamily="18" charset="0"/>
              </a:rPr>
              <a:t>временем </a:t>
            </a:r>
            <a:r>
              <a:rPr lang="ru-RU" sz="2400" b="1" dirty="0">
                <a:latin typeface="Times New Roman" panose="02020603050405020304" pitchFamily="18" charset="0"/>
                <a:cs typeface="Times New Roman" panose="02020603050405020304" pitchFamily="18" charset="0"/>
              </a:rPr>
              <a:t>выполнения(</a:t>
            </a:r>
            <a:r>
              <a:rPr lang="ru-RU" sz="2400" b="1" dirty="0" err="1">
                <a:latin typeface="Times New Roman" panose="02020603050405020304" pitchFamily="18" charset="0"/>
                <a:cs typeface="Times New Roman" panose="02020603050405020304" pitchFamily="18" charset="0"/>
              </a:rPr>
              <a:t>execution</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time</a:t>
            </a:r>
            <a:r>
              <a:rPr lang="ru-RU" sz="2400" b="1"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или </a:t>
            </a:r>
            <a:r>
              <a:rPr lang="ru-RU" sz="2400" b="1" dirty="0">
                <a:latin typeface="Times New Roman" panose="02020603050405020304" pitchFamily="18" charset="0"/>
                <a:cs typeface="Times New Roman" panose="02020603050405020304" pitchFamily="18" charset="0"/>
              </a:rPr>
              <a:t>прошедшим временем (</a:t>
            </a:r>
            <a:r>
              <a:rPr lang="ru-RU" sz="2400" b="1" dirty="0" err="1">
                <a:latin typeface="Times New Roman" panose="02020603050405020304" pitchFamily="18" charset="0"/>
                <a:cs typeface="Times New Roman" panose="02020603050405020304" pitchFamily="18" charset="0"/>
              </a:rPr>
              <a:t>elapsed</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time</a:t>
            </a:r>
            <a:r>
              <a:rPr lang="ru-RU" sz="2400" b="1" dirty="0" smtClean="0">
                <a:latin typeface="Times New Roman" panose="02020603050405020304" pitchFamily="18" charset="0"/>
                <a:cs typeface="Times New Roman" panose="02020603050405020304" pitchFamily="18" charset="0"/>
              </a:rPr>
              <a:t>).</a:t>
            </a:r>
          </a:p>
          <a:p>
            <a:pPr algn="just"/>
            <a:endParaRPr lang="ru-RU" sz="2400" b="1"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Это задержка выполнения задания, включающая буквально все: </a:t>
            </a:r>
            <a:r>
              <a:rPr lang="ru-RU" sz="2400" b="1" dirty="0">
                <a:latin typeface="Times New Roman" panose="02020603050405020304" pitchFamily="18" charset="0"/>
                <a:cs typeface="Times New Roman" panose="02020603050405020304" pitchFamily="18" charset="0"/>
              </a:rPr>
              <a:t>работу процессора</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обращения к диску</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обращения к памяти</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ввод/вывод и накладные расходы операционной системы</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Однако </a:t>
            </a:r>
            <a:r>
              <a:rPr lang="ru-RU" sz="2400" dirty="0">
                <a:latin typeface="Times New Roman" panose="02020603050405020304" pitchFamily="18" charset="0"/>
                <a:cs typeface="Times New Roman" panose="02020603050405020304" pitchFamily="18" charset="0"/>
              </a:rPr>
              <a:t>при работе в мультипрограммном режиме во время ожидания ввода/вывода для одной программы, процессор может выполнять другую программу, и система не обязательно будет минимизировать время выполнения данной конкретной программы.</a:t>
            </a:r>
          </a:p>
        </p:txBody>
      </p:sp>
    </p:spTree>
    <p:extLst>
      <p:ext uri="{BB962C8B-B14F-4D97-AF65-F5344CB8AC3E}">
        <p14:creationId xmlns:p14="http://schemas.microsoft.com/office/powerpoint/2010/main" val="71655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48348"/>
            <a:ext cx="9144000" cy="6555641"/>
          </a:xfrm>
          <a:prstGeom prst="rect">
            <a:avLst/>
          </a:prstGeom>
        </p:spPr>
        <p:txBody>
          <a:bodyPr wrap="square">
            <a:spAutoFit/>
          </a:bodyPr>
          <a:lstStyle/>
          <a:p>
            <a:pPr algn="just"/>
            <a:r>
              <a:rPr lang="kk-KZ" sz="2800" dirty="0">
                <a:latin typeface="Times New Roman" panose="02020603050405020304" pitchFamily="18" charset="0"/>
                <a:cs typeface="Times New Roman" panose="02020603050405020304" pitchFamily="18" charset="0"/>
              </a:rPr>
              <a:t>Уақытты анықтаудың ең оңай жолы </a:t>
            </a:r>
            <a:endParaRPr lang="kk-KZ" sz="28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latin typeface="Times New Roman" panose="02020603050405020304" pitchFamily="18" charset="0"/>
                <a:cs typeface="Times New Roman" panose="02020603050405020304" pitchFamily="18" charset="0"/>
              </a:rPr>
              <a:t>астрономиялық уақыт; </a:t>
            </a:r>
          </a:p>
          <a:p>
            <a:pPr marL="457200" indent="-457200" algn="just">
              <a:buFont typeface="Arial" panose="020B0604020202020204" pitchFamily="34" charset="0"/>
              <a:buChar char="•"/>
            </a:pPr>
            <a:r>
              <a:rPr lang="kk-KZ" sz="2800" dirty="0" smtClean="0">
                <a:latin typeface="Times New Roman" panose="02020603050405020304" pitchFamily="18" charset="0"/>
                <a:cs typeface="Times New Roman" panose="02020603050405020304" pitchFamily="18" charset="0"/>
              </a:rPr>
              <a:t>жауап уақыты; </a:t>
            </a:r>
          </a:p>
          <a:p>
            <a:pPr marL="457200" indent="-457200" algn="just">
              <a:buFont typeface="Arial" panose="020B0604020202020204" pitchFamily="34" charset="0"/>
              <a:buChar char="•"/>
            </a:pPr>
            <a:r>
              <a:rPr lang="kk-KZ" sz="2800" dirty="0" smtClean="0">
                <a:latin typeface="Times New Roman" panose="02020603050405020304" pitchFamily="18" charset="0"/>
                <a:cs typeface="Times New Roman" panose="02020603050405020304" pitchFamily="18" charset="0"/>
              </a:rPr>
              <a:t>жұмыс уақыты </a:t>
            </a:r>
            <a:r>
              <a:rPr lang="kk-KZ" sz="2800" dirty="0">
                <a:latin typeface="Times New Roman" panose="02020603050405020304" pitchFamily="18" charset="0"/>
                <a:cs typeface="Times New Roman" panose="02020603050405020304" pitchFamily="18" charset="0"/>
              </a:rPr>
              <a:t>немесе өткен уақыт </a:t>
            </a:r>
            <a:r>
              <a:rPr lang="kk-KZ" sz="2800" dirty="0" smtClean="0">
                <a:latin typeface="Times New Roman" panose="02020603050405020304" pitchFamily="18" charset="0"/>
                <a:cs typeface="Times New Roman" panose="02020603050405020304" pitchFamily="18" charset="0"/>
              </a:rPr>
              <a:t>деп </a:t>
            </a:r>
            <a:r>
              <a:rPr lang="kk-KZ" sz="2800" dirty="0">
                <a:latin typeface="Times New Roman" panose="02020603050405020304" pitchFamily="18" charset="0"/>
                <a:cs typeface="Times New Roman" panose="02020603050405020304" pitchFamily="18" charset="0"/>
              </a:rPr>
              <a:t>аталады. </a:t>
            </a:r>
            <a:endParaRPr lang="kk-KZ" sz="28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kk-KZ" sz="2800" dirty="0">
              <a:latin typeface="Times New Roman" panose="02020603050405020304" pitchFamily="18" charset="0"/>
              <a:cs typeface="Times New Roman" panose="02020603050405020304" pitchFamily="18" charset="0"/>
            </a:endParaRPr>
          </a:p>
          <a:p>
            <a:pPr algn="just"/>
            <a:r>
              <a:rPr lang="kk-KZ" sz="2800" dirty="0" smtClean="0">
                <a:latin typeface="Times New Roman" panose="02020603050405020304" pitchFamily="18" charset="0"/>
                <a:cs typeface="Times New Roman" panose="02020603050405020304" pitchFamily="18" charset="0"/>
              </a:rPr>
              <a:t>Бұл </a:t>
            </a:r>
            <a:r>
              <a:rPr lang="kk-KZ" sz="2800" dirty="0">
                <a:latin typeface="Times New Roman" panose="02020603050405020304" pitchFamily="18" charset="0"/>
                <a:cs typeface="Times New Roman" panose="02020603050405020304" pitchFamily="18" charset="0"/>
              </a:rPr>
              <a:t>тапсырманы орындаудың кешігуі, соның ішінде </a:t>
            </a:r>
            <a:r>
              <a:rPr lang="kk-KZ" sz="2800" b="1" dirty="0">
                <a:latin typeface="Times New Roman" panose="02020603050405020304" pitchFamily="18" charset="0"/>
                <a:cs typeface="Times New Roman" panose="02020603050405020304" pitchFamily="18" charset="0"/>
              </a:rPr>
              <a:t>процессордың жұмысы</a:t>
            </a:r>
            <a:r>
              <a:rPr lang="kk-KZ" sz="2800" dirty="0">
                <a:latin typeface="Times New Roman" panose="02020603050405020304" pitchFamily="18" charset="0"/>
                <a:cs typeface="Times New Roman" panose="02020603050405020304" pitchFamily="18" charset="0"/>
              </a:rPr>
              <a:t>, </a:t>
            </a:r>
            <a:r>
              <a:rPr lang="kk-KZ" sz="2800" b="1" dirty="0">
                <a:latin typeface="Times New Roman" panose="02020603050405020304" pitchFamily="18" charset="0"/>
                <a:cs typeface="Times New Roman" panose="02020603050405020304" pitchFamily="18" charset="0"/>
              </a:rPr>
              <a:t>дискіге жүгіну</a:t>
            </a:r>
            <a:r>
              <a:rPr lang="kk-KZ" sz="2800" dirty="0">
                <a:latin typeface="Times New Roman" panose="02020603050405020304" pitchFamily="18" charset="0"/>
                <a:cs typeface="Times New Roman" panose="02020603050405020304" pitchFamily="18" charset="0"/>
              </a:rPr>
              <a:t>, </a:t>
            </a:r>
            <a:r>
              <a:rPr lang="kk-KZ" sz="2800" b="1" dirty="0">
                <a:latin typeface="Times New Roman" panose="02020603050405020304" pitchFamily="18" charset="0"/>
                <a:cs typeface="Times New Roman" panose="02020603050405020304" pitchFamily="18" charset="0"/>
              </a:rPr>
              <a:t>жадқа жүгіну</a:t>
            </a:r>
            <a:r>
              <a:rPr lang="kk-KZ" sz="2800" dirty="0">
                <a:latin typeface="Times New Roman" panose="02020603050405020304" pitchFamily="18" charset="0"/>
                <a:cs typeface="Times New Roman" panose="02020603050405020304" pitchFamily="18" charset="0"/>
              </a:rPr>
              <a:t>, </a:t>
            </a:r>
            <a:r>
              <a:rPr lang="kk-KZ" sz="2800" b="1" dirty="0">
                <a:latin typeface="Times New Roman" panose="02020603050405020304" pitchFamily="18" charset="0"/>
                <a:cs typeface="Times New Roman" panose="02020603050405020304" pitchFamily="18" charset="0"/>
              </a:rPr>
              <a:t>енгізу/шығару және операциялық жүйенің үстеме шығындары</a:t>
            </a:r>
            <a:r>
              <a:rPr lang="kk-KZ" sz="2800" dirty="0">
                <a:latin typeface="Times New Roman" panose="02020603050405020304" pitchFamily="18" charset="0"/>
                <a:cs typeface="Times New Roman" panose="02020603050405020304" pitchFamily="18" charset="0"/>
              </a:rPr>
              <a:t>. </a:t>
            </a:r>
            <a:endParaRPr lang="kk-KZ" sz="2800" dirty="0" smtClean="0">
              <a:latin typeface="Times New Roman" panose="02020603050405020304" pitchFamily="18" charset="0"/>
              <a:cs typeface="Times New Roman" panose="02020603050405020304" pitchFamily="18" charset="0"/>
            </a:endParaRPr>
          </a:p>
          <a:p>
            <a:pPr algn="just"/>
            <a:endParaRPr lang="kk-KZ" sz="2800" dirty="0">
              <a:latin typeface="Times New Roman" panose="02020603050405020304" pitchFamily="18" charset="0"/>
              <a:cs typeface="Times New Roman" panose="02020603050405020304" pitchFamily="18" charset="0"/>
            </a:endParaRPr>
          </a:p>
          <a:p>
            <a:pPr algn="just"/>
            <a:r>
              <a:rPr lang="kk-KZ" sz="2800" dirty="0" smtClean="0">
                <a:latin typeface="Times New Roman" panose="02020603050405020304" pitchFamily="18" charset="0"/>
                <a:cs typeface="Times New Roman" panose="02020603050405020304" pitchFamily="18" charset="0"/>
              </a:rPr>
              <a:t>Алайда</a:t>
            </a:r>
            <a:r>
              <a:rPr lang="kk-KZ" sz="2800" dirty="0">
                <a:latin typeface="Times New Roman" panose="02020603050405020304" pitchFamily="18" charset="0"/>
                <a:cs typeface="Times New Roman" panose="02020603050405020304" pitchFamily="18" charset="0"/>
              </a:rPr>
              <a:t>, бір бағдарлама үшін кіріс/шығыс күту кезінде көп бағдарламалы режимде жұмыс істеген кезде процессор басқа бағдарламаны орындай алады және жүйе белгілі бір бағдарламаның орындалу уақытын міндетті түрде азайта бермейді.</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2143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63" y="4005064"/>
            <a:ext cx="9144000" cy="2554545"/>
          </a:xfrm>
          <a:prstGeom prst="rect">
            <a:avLst/>
          </a:prstGeom>
        </p:spPr>
        <p:txBody>
          <a:bodyPr wrap="square">
            <a:spAutoFit/>
          </a:bodyPr>
          <a:lstStyle/>
          <a:p>
            <a:pPr algn="just"/>
            <a:r>
              <a:rPr lang="ru-RU" sz="3200" b="1" dirty="0">
                <a:latin typeface="Times New Roman" panose="02020603050405020304" pitchFamily="18" charset="0"/>
                <a:cs typeface="Times New Roman" panose="02020603050405020304" pitchFamily="18" charset="0"/>
              </a:rPr>
              <a:t>Процессорное время </a:t>
            </a:r>
            <a:r>
              <a:rPr lang="ru-RU" sz="3200" dirty="0">
                <a:latin typeface="Times New Roman" panose="02020603050405020304" pitchFamily="18" charset="0"/>
                <a:cs typeface="Times New Roman" panose="02020603050405020304" pitchFamily="18" charset="0"/>
              </a:rPr>
              <a:t>(CPU </a:t>
            </a:r>
            <a:r>
              <a:rPr lang="ru-RU" sz="3200" dirty="0" err="1">
                <a:latin typeface="Times New Roman" panose="02020603050405020304" pitchFamily="18" charset="0"/>
                <a:cs typeface="Times New Roman" panose="02020603050405020304" pitchFamily="18" charset="0"/>
              </a:rPr>
              <a:t>time</a:t>
            </a:r>
            <a:r>
              <a:rPr lang="ru-RU" sz="3200" dirty="0">
                <a:latin typeface="Times New Roman" panose="02020603050405020304" pitchFamily="18" charset="0"/>
                <a:cs typeface="Times New Roman" panose="02020603050405020304" pitchFamily="18" charset="0"/>
              </a:rPr>
              <a:t>) — время, затраченное процессором компьютера на обработку задачи (программы). Распределяется между процессами в соответствии с используемым режимом операционной системы.</a:t>
            </a:r>
          </a:p>
        </p:txBody>
      </p:sp>
      <p:sp>
        <p:nvSpPr>
          <p:cNvPr id="3" name="Прямоугольник 2"/>
          <p:cNvSpPr/>
          <p:nvPr/>
        </p:nvSpPr>
        <p:spPr>
          <a:xfrm>
            <a:off x="-40326" y="692696"/>
            <a:ext cx="9176061" cy="2554545"/>
          </a:xfrm>
          <a:prstGeom prst="rect">
            <a:avLst/>
          </a:prstGeom>
        </p:spPr>
        <p:txBody>
          <a:bodyPr wrap="square">
            <a:spAutoFit/>
          </a:bodyPr>
          <a:lstStyle/>
          <a:p>
            <a:pPr algn="just"/>
            <a:r>
              <a:rPr lang="kk-KZ" sz="3200" b="1" dirty="0">
                <a:latin typeface="Times New Roman" panose="02020603050405020304" pitchFamily="18" charset="0"/>
                <a:cs typeface="Times New Roman" panose="02020603050405020304" pitchFamily="18" charset="0"/>
              </a:rPr>
              <a:t>Процессор уақыты </a:t>
            </a:r>
            <a:r>
              <a:rPr lang="kk-KZ" sz="3200" dirty="0">
                <a:latin typeface="Times New Roman" panose="02020603050405020304" pitchFamily="18" charset="0"/>
                <a:cs typeface="Times New Roman" panose="02020603050405020304" pitchFamily="18" charset="0"/>
              </a:rPr>
              <a:t>(процессор уақыты) - компьютер процессорының тапсырманы (бағдарламаны) өңдеуге жұмсаған уақыты. Қолданылатын операциялық жүйе режиміне сәйкес процестер арасында бөлінеді.</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623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51344"/>
            <a:ext cx="9144000" cy="5262979"/>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CPU </a:t>
            </a:r>
            <a:r>
              <a:rPr lang="kk-KZ" sz="2400" b="1" dirty="0">
                <a:latin typeface="Times New Roman" panose="02020603050405020304" pitchFamily="18" charset="0"/>
                <a:cs typeface="Times New Roman" panose="02020603050405020304" pitchFamily="18" charset="0"/>
              </a:rPr>
              <a:t>уақыты мен процессорды пайдалану екі негізгі мақсатқа ие.</a:t>
            </a:r>
          </a:p>
          <a:p>
            <a:pPr algn="just"/>
            <a:endParaRPr lang="kk-KZ" sz="2400" dirty="0">
              <a:latin typeface="Times New Roman" panose="02020603050405020304" pitchFamily="18" charset="0"/>
              <a:cs typeface="Times New Roman" panose="02020603050405020304" pitchFamily="18" charset="0"/>
            </a:endParaRPr>
          </a:p>
          <a:p>
            <a:pPr algn="just"/>
            <a:r>
              <a:rPr lang="kk-KZ" sz="2400" b="1" dirty="0">
                <a:latin typeface="Times New Roman" panose="02020603050405020304" pitchFamily="18" charset="0"/>
                <a:cs typeface="Times New Roman" panose="02020603050405020304" pitchFamily="18" charset="0"/>
              </a:rPr>
              <a:t>Біріншісі</a:t>
            </a:r>
            <a:r>
              <a:rPr lang="kk-KZ" sz="2400" dirty="0">
                <a:latin typeface="Times New Roman" panose="02020603050405020304" pitchFamily="18" charset="0"/>
                <a:cs typeface="Times New Roman" panose="02020603050405020304" pitchFamily="18" charset="0"/>
              </a:rPr>
              <a:t> - жүйенің жалпы жұмыс көлемін сандық түрде анықтау. Процессорды пайдалану 70%-дан асқанда, пайдаланушы кідірісті сезінуі мүмкін. Бұл процессордың жоғары қолданылуы өңдеу қуатының жеткіліксіздігін көрсетеді. Процессордың өңдеу қуатын жоғарылату керек немесе қолданушы тапсырмаларының көлемін азайту керек, мысалы, төмен графикалық ажыратымдылыққа ауысу және анимацияны өшіру.</a:t>
            </a:r>
          </a:p>
          <a:p>
            <a:pPr algn="just"/>
            <a:endParaRPr lang="kk-KZ" sz="2400" dirty="0">
              <a:latin typeface="Times New Roman" panose="02020603050405020304" pitchFamily="18" charset="0"/>
              <a:cs typeface="Times New Roman" panose="02020603050405020304" pitchFamily="18" charset="0"/>
            </a:endParaRPr>
          </a:p>
          <a:p>
            <a:pPr algn="just"/>
            <a:r>
              <a:rPr lang="kk-KZ" sz="2400" dirty="0">
                <a:latin typeface="Times New Roman" panose="02020603050405020304" pitchFamily="18" charset="0"/>
                <a:cs typeface="Times New Roman" panose="02020603050405020304" pitchFamily="18" charset="0"/>
              </a:rPr>
              <a:t>Бірнеше тапсырманың пайда болуымен пайда болған </a:t>
            </a:r>
            <a:r>
              <a:rPr lang="kk-KZ" sz="2400" b="1" dirty="0">
                <a:latin typeface="Times New Roman" panose="02020603050405020304" pitchFamily="18" charset="0"/>
                <a:cs typeface="Times New Roman" panose="02020603050405020304" pitchFamily="18" charset="0"/>
              </a:rPr>
              <a:t>екінші</a:t>
            </a:r>
            <a:r>
              <a:rPr lang="kk-KZ" sz="2400" dirty="0">
                <a:latin typeface="Times New Roman" panose="02020603050405020304" pitchFamily="18" charset="0"/>
                <a:cs typeface="Times New Roman" panose="02020603050405020304" pitchFamily="18" charset="0"/>
              </a:rPr>
              <a:t> қолдану - бұл компьютерлік бағдарламалар арасында процессорды бөлу мөлшері.</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464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38" y="476672"/>
            <a:ext cx="9144000" cy="5632311"/>
          </a:xfrm>
          <a:prstGeom prst="rect">
            <a:avLst/>
          </a:prstGeom>
        </p:spPr>
        <p:txBody>
          <a:bodyPr wrap="square">
            <a:spAutoFit/>
          </a:bodyPr>
          <a:lstStyle/>
          <a:p>
            <a:pPr algn="just"/>
            <a:r>
              <a:rPr lang="ru-RU" sz="2400" b="1" dirty="0">
                <a:latin typeface="Times New Roman" panose="02020603050405020304" pitchFamily="18" charset="0"/>
                <a:cs typeface="Times New Roman" panose="02020603050405020304" pitchFamily="18" charset="0"/>
              </a:rPr>
              <a:t>Процессорное время и загрузка процессора имеет две основных сферы применения.</a:t>
            </a:r>
          </a:p>
          <a:p>
            <a:pPr algn="just"/>
            <a:endParaRPr lang="ru-RU" sz="2400" dirty="0">
              <a:latin typeface="Times New Roman" panose="02020603050405020304" pitchFamily="18" charset="0"/>
              <a:cs typeface="Times New Roman" panose="02020603050405020304" pitchFamily="18" charset="0"/>
            </a:endParaRPr>
          </a:p>
          <a:p>
            <a:pPr algn="just"/>
            <a:r>
              <a:rPr lang="ru-RU" sz="2400" b="1" dirty="0">
                <a:latin typeface="Times New Roman" panose="02020603050405020304" pitchFamily="18" charset="0"/>
                <a:cs typeface="Times New Roman" panose="02020603050405020304" pitchFamily="18" charset="0"/>
              </a:rPr>
              <a:t>Первое</a:t>
            </a:r>
            <a:r>
              <a:rPr lang="ru-RU" sz="2400" dirty="0">
                <a:latin typeface="Times New Roman" panose="02020603050405020304" pitchFamily="18" charset="0"/>
                <a:cs typeface="Times New Roman" panose="02020603050405020304" pitchFamily="18" charset="0"/>
              </a:rPr>
              <a:t> заключается в количественном измерении общей занятости системы. Когда загрузка процессора выше 70%, пользователь может почувствовать задержку. Такая высокая загрузка ЦП указывает на недостаточную вычислительную мощность. Либо вычислительная мощность процессора (процессоров) должна быть повышена или объём пользовательских задач должен быть уменьшен, например, путём перехода на более низкое графическое разрешение и отключение анимации.</a:t>
            </a:r>
          </a:p>
          <a:p>
            <a:pPr algn="just"/>
            <a:endParaRPr lang="ru-RU" sz="2400" dirty="0">
              <a:latin typeface="Times New Roman" panose="02020603050405020304" pitchFamily="18" charset="0"/>
              <a:cs typeface="Times New Roman" panose="02020603050405020304" pitchFamily="18" charset="0"/>
            </a:endParaRPr>
          </a:p>
          <a:p>
            <a:pPr algn="just"/>
            <a:r>
              <a:rPr lang="ru-RU" sz="2400" b="1" dirty="0">
                <a:latin typeface="Times New Roman" panose="02020603050405020304" pitchFamily="18" charset="0"/>
                <a:cs typeface="Times New Roman" panose="02020603050405020304" pitchFamily="18" charset="0"/>
              </a:rPr>
              <a:t>Второе</a:t>
            </a:r>
            <a:r>
              <a:rPr lang="ru-RU" sz="2400" dirty="0">
                <a:latin typeface="Times New Roman" panose="02020603050405020304" pitchFamily="18" charset="0"/>
                <a:cs typeface="Times New Roman" panose="02020603050405020304" pitchFamily="18" charset="0"/>
              </a:rPr>
              <a:t> применение, возникшее с появлением многозадачности, заключается в количестве того как процессор разделяется между компьютерными программами</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171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99" y="-12401"/>
            <a:ext cx="9144000"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kk-KZ" sz="3200" dirty="0" smtClean="0">
                <a:latin typeface="Times New Roman" panose="02020603050405020304" pitchFamily="18" charset="0"/>
                <a:cs typeface="Times New Roman" panose="02020603050405020304" pitchFamily="18" charset="0"/>
              </a:rPr>
              <a:t>Жұмыс жылдамдық және өнімділік (Быстродействие и производительность)</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638" y="1064817"/>
            <a:ext cx="9148739" cy="3539430"/>
          </a:xfrm>
          <a:prstGeom prst="rect">
            <a:avLst/>
          </a:prstGeom>
          <a:noFill/>
        </p:spPr>
        <p:txBody>
          <a:bodyPr wrap="square" rtlCol="0">
            <a:spAutoFit/>
          </a:bodyPr>
          <a:lstStyle/>
          <a:p>
            <a:pPr algn="just"/>
            <a:r>
              <a:rPr lang="kk-KZ" sz="2800" b="1" dirty="0">
                <a:latin typeface="Times New Roman" panose="02020603050405020304" pitchFamily="18" charset="0"/>
                <a:cs typeface="Times New Roman" panose="02020603050405020304" pitchFamily="18" charset="0"/>
              </a:rPr>
              <a:t>Компьютердің </a:t>
            </a:r>
            <a:r>
              <a:rPr lang="kk-KZ" sz="2800" b="1" dirty="0" smtClean="0">
                <a:latin typeface="Times New Roman" panose="02020603050405020304" pitchFamily="18" charset="0"/>
                <a:cs typeface="Times New Roman" panose="02020603050405020304" pitchFamily="18" charset="0"/>
              </a:rPr>
              <a:t>жұмыс жылдамдығы</a:t>
            </a:r>
            <a:r>
              <a:rPr lang="kk-KZ" sz="2800" dirty="0" smtClean="0">
                <a:latin typeface="Times New Roman" panose="02020603050405020304" pitchFamily="18" charset="0"/>
                <a:cs typeface="Times New Roman" panose="02020603050405020304" pitchFamily="18" charset="0"/>
              </a:rPr>
              <a:t>-келесі </a:t>
            </a:r>
            <a:r>
              <a:rPr lang="kk-KZ" sz="2800" dirty="0">
                <a:latin typeface="Times New Roman" panose="02020603050405020304" pitchFamily="18" charset="0"/>
                <a:cs typeface="Times New Roman" panose="02020603050405020304" pitchFamily="18" charset="0"/>
              </a:rPr>
              <a:t>көрсеткіштермен анықталатын компьютердің сипаттамасы</a:t>
            </a:r>
            <a:r>
              <a:rPr lang="kk-KZ" sz="2800" dirty="0" smtClean="0">
                <a:latin typeface="Times New Roman" panose="02020603050405020304" pitchFamily="18" charset="0"/>
                <a:cs typeface="Times New Roman" panose="02020603050405020304" pitchFamily="18" charset="0"/>
              </a:rPr>
              <a:t>:</a:t>
            </a:r>
          </a:p>
          <a:p>
            <a:pPr marL="514350" indent="-514350" algn="just">
              <a:buAutoNum type="arabicParenR"/>
            </a:pPr>
            <a:r>
              <a:rPr lang="kk-KZ" sz="2800" dirty="0" smtClean="0">
                <a:latin typeface="Times New Roman" panose="02020603050405020304" pitchFamily="18" charset="0"/>
                <a:cs typeface="Times New Roman" panose="02020603050405020304" pitchFamily="18" charset="0"/>
              </a:rPr>
              <a:t>процессордың </a:t>
            </a:r>
            <a:r>
              <a:rPr lang="kk-KZ" sz="2800" dirty="0">
                <a:latin typeface="Times New Roman" panose="02020603050405020304" pitchFamily="18" charset="0"/>
                <a:cs typeface="Times New Roman" panose="02020603050405020304" pitchFamily="18" charset="0"/>
              </a:rPr>
              <a:t>жылдамдығы</a:t>
            </a:r>
            <a:r>
              <a:rPr lang="kk-KZ" sz="2800" dirty="0" smtClean="0">
                <a:latin typeface="Times New Roman" panose="02020603050405020304" pitchFamily="18" charset="0"/>
                <a:cs typeface="Times New Roman" panose="02020603050405020304" pitchFamily="18" charset="0"/>
              </a:rPr>
              <a:t>;</a:t>
            </a:r>
          </a:p>
          <a:p>
            <a:pPr marL="514350" indent="-514350" algn="just">
              <a:buAutoNum type="arabicParenR"/>
            </a:pPr>
            <a:r>
              <a:rPr lang="kk-KZ" sz="2800" dirty="0" smtClean="0">
                <a:latin typeface="Times New Roman" panose="02020603050405020304" pitchFamily="18" charset="0"/>
                <a:cs typeface="Times New Roman" panose="02020603050405020304" pitchFamily="18" charset="0"/>
              </a:rPr>
              <a:t>қатты </a:t>
            </a:r>
            <a:r>
              <a:rPr lang="kk-KZ" sz="2800" dirty="0">
                <a:latin typeface="Times New Roman" panose="02020603050405020304" pitchFamily="18" charset="0"/>
                <a:cs typeface="Times New Roman" panose="02020603050405020304" pitchFamily="18" charset="0"/>
              </a:rPr>
              <a:t>дискінің жылдамдығы (қатты диск</a:t>
            </a:r>
            <a:r>
              <a:rPr lang="kk-KZ" sz="2800" dirty="0" smtClean="0">
                <a:latin typeface="Times New Roman" panose="02020603050405020304" pitchFamily="18" charset="0"/>
                <a:cs typeface="Times New Roman" panose="02020603050405020304" pitchFamily="18" charset="0"/>
              </a:rPr>
              <a:t>);</a:t>
            </a:r>
          </a:p>
          <a:p>
            <a:pPr marL="514350" indent="-514350" algn="just">
              <a:buAutoNum type="arabicParenR"/>
            </a:pPr>
            <a:r>
              <a:rPr lang="kk-KZ" sz="2800" dirty="0" smtClean="0">
                <a:latin typeface="Times New Roman" panose="02020603050405020304" pitchFamily="18" charset="0"/>
                <a:cs typeface="Times New Roman" panose="02020603050405020304" pitchFamily="18" charset="0"/>
              </a:rPr>
              <a:t>деректер </a:t>
            </a:r>
            <a:r>
              <a:rPr lang="kk-KZ" sz="2800" dirty="0">
                <a:latin typeface="Times New Roman" panose="02020603050405020304" pitchFamily="18" charset="0"/>
                <a:cs typeface="Times New Roman" panose="02020603050405020304" pitchFamily="18" charset="0"/>
              </a:rPr>
              <a:t>шинасының өткізу қабілеті немесе сыртқы жинақтағыштармен алмасу </a:t>
            </a:r>
            <a:r>
              <a:rPr lang="kk-KZ" sz="2800" dirty="0" smtClean="0">
                <a:latin typeface="Times New Roman" panose="02020603050405020304" pitchFamily="18" charset="0"/>
                <a:cs typeface="Times New Roman" panose="02020603050405020304" pitchFamily="18" charset="0"/>
              </a:rPr>
              <a:t>жылдамдығы;</a:t>
            </a:r>
          </a:p>
          <a:p>
            <a:pPr marL="514350" indent="-514350" algn="just">
              <a:buAutoNum type="arabicParenR"/>
            </a:pPr>
            <a:r>
              <a:rPr lang="kk-KZ" sz="2800" dirty="0" smtClean="0">
                <a:latin typeface="Times New Roman" panose="02020603050405020304" pitchFamily="18" charset="0"/>
                <a:cs typeface="Times New Roman" panose="02020603050405020304" pitchFamily="18" charset="0"/>
              </a:rPr>
              <a:t>дисплей </a:t>
            </a:r>
            <a:r>
              <a:rPr lang="kk-KZ" sz="2800" dirty="0">
                <a:latin typeface="Times New Roman" panose="02020603050405020304" pitchFamily="18" charset="0"/>
                <a:cs typeface="Times New Roman" panose="02020603050405020304" pitchFamily="18" charset="0"/>
              </a:rPr>
              <a:t>экранындағы кескінді өзгерту жиілігі.</a:t>
            </a:r>
            <a:endParaRPr lang="en-US" sz="28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1777" y="4653136"/>
            <a:ext cx="9181878" cy="2246769"/>
          </a:xfrm>
          <a:prstGeom prst="rect">
            <a:avLst/>
          </a:prstGeom>
        </p:spPr>
        <p:txBody>
          <a:bodyPr wrap="square">
            <a:spAutoFit/>
          </a:bodyPr>
          <a:lstStyle/>
          <a:p>
            <a:r>
              <a:rPr lang="ru-RU" sz="2000" dirty="0" err="1">
                <a:latin typeface="Times New Roman" panose="02020603050405020304" pitchFamily="18" charset="0"/>
                <a:cs typeface="Times New Roman" panose="02020603050405020304" pitchFamily="18" charset="0"/>
              </a:rPr>
              <a:t>Быстроде́йствие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компью́тера</a:t>
            </a:r>
            <a:r>
              <a:rPr lang="ru-RU" sz="2000" dirty="0">
                <a:latin typeface="Times New Roman" panose="02020603050405020304" pitchFamily="18" charset="0"/>
                <a:cs typeface="Times New Roman" panose="02020603050405020304" pitchFamily="18" charset="0"/>
              </a:rPr>
              <a:t> — характеристика компьютера, определяемая следующими показателями:</a:t>
            </a:r>
          </a:p>
          <a:p>
            <a:r>
              <a:rPr lang="ru-RU" sz="2000" dirty="0">
                <a:latin typeface="Times New Roman" panose="02020603050405020304" pitchFamily="18" charset="0"/>
                <a:cs typeface="Times New Roman" panose="02020603050405020304" pitchFamily="18" charset="0"/>
              </a:rPr>
              <a:t>1) скорость работы процессора;</a:t>
            </a:r>
          </a:p>
          <a:p>
            <a:r>
              <a:rPr lang="ru-RU" sz="2000" dirty="0">
                <a:latin typeface="Times New Roman" panose="02020603050405020304" pitchFamily="18" charset="0"/>
                <a:cs typeface="Times New Roman" panose="02020603050405020304" pitchFamily="18" charset="0"/>
              </a:rPr>
              <a:t>2) скорость работы жесткого диска (винчестера);</a:t>
            </a:r>
          </a:p>
          <a:p>
            <a:r>
              <a:rPr lang="ru-RU" sz="2000" dirty="0">
                <a:latin typeface="Times New Roman" panose="02020603050405020304" pitchFamily="18" charset="0"/>
                <a:cs typeface="Times New Roman" panose="02020603050405020304" pitchFamily="18" charset="0"/>
              </a:rPr>
              <a:t>3) пропускная способность шины данных или скорость обмена с внешними накопителями;</a:t>
            </a:r>
          </a:p>
          <a:p>
            <a:r>
              <a:rPr lang="ru-RU" sz="2000" dirty="0">
                <a:latin typeface="Times New Roman" panose="02020603050405020304" pitchFamily="18" charset="0"/>
                <a:cs typeface="Times New Roman" panose="02020603050405020304" pitchFamily="18" charset="0"/>
              </a:rPr>
              <a:t>4) частота смены изображения на экране дисплея.</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35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181588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kk-KZ" sz="2800" b="1" dirty="0">
                <a:latin typeface="Times New Roman" panose="02020603050405020304" pitchFamily="18" charset="0"/>
                <a:cs typeface="Times New Roman" panose="02020603050405020304" pitchFamily="18" charset="0"/>
              </a:rPr>
              <a:t>Компьютердің өнімділігі </a:t>
            </a:r>
            <a:r>
              <a:rPr lang="kk-KZ" sz="2800" dirty="0">
                <a:latin typeface="Times New Roman" panose="02020603050405020304" pitchFamily="18" charset="0"/>
                <a:cs typeface="Times New Roman" panose="02020603050405020304" pitchFamily="18" charset="0"/>
              </a:rPr>
              <a:t>көптеген факторларға байланысты, бірақ көбінесе процессорға, көлеміне, жедел жадының жылдамдығына және қатты дискінің түріне </a:t>
            </a:r>
            <a:r>
              <a:rPr lang="kk-KZ" sz="2800" dirty="0" smtClean="0">
                <a:latin typeface="Times New Roman" panose="02020603050405020304" pitchFamily="18" charset="0"/>
                <a:cs typeface="Times New Roman" panose="02020603050405020304" pitchFamily="18" charset="0"/>
              </a:rPr>
              <a:t>байланысты болады.</a:t>
            </a:r>
            <a:endParaRPr lang="en-US" sz="28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5301208"/>
            <a:ext cx="91440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ru-RU" sz="2400" b="1" dirty="0">
                <a:latin typeface="Times New Roman" panose="02020603050405020304" pitchFamily="18" charset="0"/>
                <a:cs typeface="Times New Roman" panose="02020603050405020304" pitchFamily="18" charset="0"/>
              </a:rPr>
              <a:t>Производительность компьютера </a:t>
            </a:r>
            <a:r>
              <a:rPr lang="ru-RU" sz="2400" dirty="0">
                <a:latin typeface="Times New Roman" panose="02020603050405020304" pitchFamily="18" charset="0"/>
                <a:cs typeface="Times New Roman" panose="02020603050405020304" pitchFamily="18" charset="0"/>
              </a:rPr>
              <a:t>зависит от множества факторов, но в большей степени от процессора, объема, скорости оперативной памяти и типа жесткого диска.</a:t>
            </a:r>
            <a:endParaRPr lang="en-US" sz="24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265448"/>
            <a:ext cx="4085059" cy="303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132558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1326</Words>
  <Application>Microsoft Office PowerPoint</Application>
  <PresentationFormat>Экран (4:3)</PresentationFormat>
  <Paragraphs>83</Paragraphs>
  <Slides>25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Aibek Ibraimkulov</dc:creator>
  <cp:lastModifiedBy>Aibek Ibraimkulov</cp:lastModifiedBy>
  <cp:revision>1</cp:revision>
  <dcterms:created xsi:type="dcterms:W3CDTF">2021-10-07T08:49:04Z</dcterms:created>
  <dcterms:modified xsi:type="dcterms:W3CDTF">2021-10-07T08:50:14Z</dcterms:modified>
</cp:coreProperties>
</file>