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15" autoAdjust="0"/>
  </p:normalViewPr>
  <p:slideViewPr>
    <p:cSldViewPr>
      <p:cViewPr varScale="1">
        <p:scale>
          <a:sx n="54" d="100"/>
          <a:sy n="54" d="100"/>
        </p:scale>
        <p:origin x="-174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A4B3EE-0ABB-4684-9EE3-890BB5D78574}" type="datetimeFigureOut">
              <a:rPr lang="en-US" smtClean="0"/>
              <a:t>9/2/2021</a:t>
            </a:fld>
            <a:endParaRPr lang="en-US"/>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A071A3-76A1-400D-8BB2-78ECD593AE1B}" type="slidenum">
              <a:rPr lang="en-US" smtClean="0"/>
              <a:t>‹#›</a:t>
            </a:fld>
            <a:endParaRPr lang="en-US"/>
          </a:p>
        </p:txBody>
      </p:sp>
    </p:spTree>
    <p:extLst>
      <p:ext uri="{BB962C8B-B14F-4D97-AF65-F5344CB8AC3E}">
        <p14:creationId xmlns:p14="http://schemas.microsoft.com/office/powerpoint/2010/main" val="2222920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9D762AC3-0EDF-441F-AD34-1839293DBD6A}" type="slidenum">
              <a:rPr lang="en-US" smtClean="0"/>
              <a:t>8</a:t>
            </a:fld>
            <a:endParaRPr lang="en-US"/>
          </a:p>
        </p:txBody>
      </p:sp>
    </p:spTree>
    <p:extLst>
      <p:ext uri="{BB962C8B-B14F-4D97-AF65-F5344CB8AC3E}">
        <p14:creationId xmlns:p14="http://schemas.microsoft.com/office/powerpoint/2010/main" val="4240485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9D762AC3-0EDF-441F-AD34-1839293DBD6A}" type="slidenum">
              <a:rPr lang="en-US" smtClean="0"/>
              <a:t>17</a:t>
            </a:fld>
            <a:endParaRPr lang="en-US"/>
          </a:p>
        </p:txBody>
      </p:sp>
    </p:spTree>
    <p:extLst>
      <p:ext uri="{BB962C8B-B14F-4D97-AF65-F5344CB8AC3E}">
        <p14:creationId xmlns:p14="http://schemas.microsoft.com/office/powerpoint/2010/main" val="1827116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9D762AC3-0EDF-441F-AD34-1839293DBD6A}" type="slidenum">
              <a:rPr lang="en-US" smtClean="0"/>
              <a:t>18</a:t>
            </a:fld>
            <a:endParaRPr lang="en-US"/>
          </a:p>
        </p:txBody>
      </p:sp>
    </p:spTree>
    <p:extLst>
      <p:ext uri="{BB962C8B-B14F-4D97-AF65-F5344CB8AC3E}">
        <p14:creationId xmlns:p14="http://schemas.microsoft.com/office/powerpoint/2010/main" val="2792508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9D762AC3-0EDF-441F-AD34-1839293DBD6A}" type="slidenum">
              <a:rPr lang="en-US" smtClean="0"/>
              <a:t>19</a:t>
            </a:fld>
            <a:endParaRPr lang="en-US"/>
          </a:p>
        </p:txBody>
      </p:sp>
    </p:spTree>
    <p:extLst>
      <p:ext uri="{BB962C8B-B14F-4D97-AF65-F5344CB8AC3E}">
        <p14:creationId xmlns:p14="http://schemas.microsoft.com/office/powerpoint/2010/main" val="3533960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a:p>
            <a:endParaRPr lang="en-US" dirty="0"/>
          </a:p>
        </p:txBody>
      </p:sp>
      <p:sp>
        <p:nvSpPr>
          <p:cNvPr id="4" name="Номер слайда 3"/>
          <p:cNvSpPr>
            <a:spLocks noGrp="1"/>
          </p:cNvSpPr>
          <p:nvPr>
            <p:ph type="sldNum" sz="quarter" idx="10"/>
          </p:nvPr>
        </p:nvSpPr>
        <p:spPr/>
        <p:txBody>
          <a:bodyPr/>
          <a:lstStyle/>
          <a:p>
            <a:fld id="{9D762AC3-0EDF-441F-AD34-1839293DBD6A}" type="slidenum">
              <a:rPr lang="en-US" smtClean="0"/>
              <a:t>20</a:t>
            </a:fld>
            <a:endParaRPr lang="en-US"/>
          </a:p>
        </p:txBody>
      </p:sp>
    </p:spTree>
    <p:extLst>
      <p:ext uri="{BB962C8B-B14F-4D97-AF65-F5344CB8AC3E}">
        <p14:creationId xmlns:p14="http://schemas.microsoft.com/office/powerpoint/2010/main" val="3308787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9D762AC3-0EDF-441F-AD34-1839293DBD6A}" type="slidenum">
              <a:rPr lang="en-US" smtClean="0"/>
              <a:t>21</a:t>
            </a:fld>
            <a:endParaRPr lang="en-US"/>
          </a:p>
        </p:txBody>
      </p:sp>
    </p:spTree>
    <p:extLst>
      <p:ext uri="{BB962C8B-B14F-4D97-AF65-F5344CB8AC3E}">
        <p14:creationId xmlns:p14="http://schemas.microsoft.com/office/powerpoint/2010/main" val="1623591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9D762AC3-0EDF-441F-AD34-1839293DBD6A}" type="slidenum">
              <a:rPr lang="en-US" smtClean="0"/>
              <a:t>9</a:t>
            </a:fld>
            <a:endParaRPr lang="en-US"/>
          </a:p>
        </p:txBody>
      </p:sp>
    </p:spTree>
    <p:extLst>
      <p:ext uri="{BB962C8B-B14F-4D97-AF65-F5344CB8AC3E}">
        <p14:creationId xmlns:p14="http://schemas.microsoft.com/office/powerpoint/2010/main" val="3961370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9D762AC3-0EDF-441F-AD34-1839293DBD6A}" type="slidenum">
              <a:rPr lang="en-US" smtClean="0"/>
              <a:t>10</a:t>
            </a:fld>
            <a:endParaRPr lang="en-US"/>
          </a:p>
        </p:txBody>
      </p:sp>
    </p:spTree>
    <p:extLst>
      <p:ext uri="{BB962C8B-B14F-4D97-AF65-F5344CB8AC3E}">
        <p14:creationId xmlns:p14="http://schemas.microsoft.com/office/powerpoint/2010/main" val="3384741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9D762AC3-0EDF-441F-AD34-1839293DBD6A}" type="slidenum">
              <a:rPr lang="en-US" smtClean="0"/>
              <a:t>11</a:t>
            </a:fld>
            <a:endParaRPr lang="en-US"/>
          </a:p>
        </p:txBody>
      </p:sp>
    </p:spTree>
    <p:extLst>
      <p:ext uri="{BB962C8B-B14F-4D97-AF65-F5344CB8AC3E}">
        <p14:creationId xmlns:p14="http://schemas.microsoft.com/office/powerpoint/2010/main" val="1587405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9D762AC3-0EDF-441F-AD34-1839293DBD6A}" type="slidenum">
              <a:rPr lang="en-US" smtClean="0"/>
              <a:t>12</a:t>
            </a:fld>
            <a:endParaRPr lang="en-US"/>
          </a:p>
        </p:txBody>
      </p:sp>
    </p:spTree>
    <p:extLst>
      <p:ext uri="{BB962C8B-B14F-4D97-AF65-F5344CB8AC3E}">
        <p14:creationId xmlns:p14="http://schemas.microsoft.com/office/powerpoint/2010/main" val="2761050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
            </a:r>
            <a:br>
              <a:rPr lang="ru-RU" sz="1200" b="0" i="0" kern="1200" dirty="0" smtClean="0">
                <a:solidFill>
                  <a:schemeClr val="tx1"/>
                </a:solidFill>
                <a:effectLst/>
                <a:latin typeface="+mn-lt"/>
                <a:ea typeface="+mn-ea"/>
                <a:cs typeface="+mn-cs"/>
              </a:rPr>
            </a:br>
            <a:endParaRPr lang="en-US" dirty="0"/>
          </a:p>
        </p:txBody>
      </p:sp>
      <p:sp>
        <p:nvSpPr>
          <p:cNvPr id="4" name="Номер слайда 3"/>
          <p:cNvSpPr>
            <a:spLocks noGrp="1"/>
          </p:cNvSpPr>
          <p:nvPr>
            <p:ph type="sldNum" sz="quarter" idx="10"/>
          </p:nvPr>
        </p:nvSpPr>
        <p:spPr/>
        <p:txBody>
          <a:bodyPr/>
          <a:lstStyle/>
          <a:p>
            <a:fld id="{9D762AC3-0EDF-441F-AD34-1839293DBD6A}" type="slidenum">
              <a:rPr lang="en-US" smtClean="0"/>
              <a:t>13</a:t>
            </a:fld>
            <a:endParaRPr lang="en-US"/>
          </a:p>
        </p:txBody>
      </p:sp>
    </p:spTree>
    <p:extLst>
      <p:ext uri="{BB962C8B-B14F-4D97-AF65-F5344CB8AC3E}">
        <p14:creationId xmlns:p14="http://schemas.microsoft.com/office/powerpoint/2010/main" val="350487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9D762AC3-0EDF-441F-AD34-1839293DBD6A}" type="slidenum">
              <a:rPr lang="en-US" smtClean="0"/>
              <a:t>14</a:t>
            </a:fld>
            <a:endParaRPr lang="en-US"/>
          </a:p>
        </p:txBody>
      </p:sp>
    </p:spTree>
    <p:extLst>
      <p:ext uri="{BB962C8B-B14F-4D97-AF65-F5344CB8AC3E}">
        <p14:creationId xmlns:p14="http://schemas.microsoft.com/office/powerpoint/2010/main" val="1385407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9D762AC3-0EDF-441F-AD34-1839293DBD6A}" type="slidenum">
              <a:rPr lang="en-US" smtClean="0"/>
              <a:t>15</a:t>
            </a:fld>
            <a:endParaRPr lang="en-US"/>
          </a:p>
        </p:txBody>
      </p:sp>
    </p:spTree>
    <p:extLst>
      <p:ext uri="{BB962C8B-B14F-4D97-AF65-F5344CB8AC3E}">
        <p14:creationId xmlns:p14="http://schemas.microsoft.com/office/powerpoint/2010/main" val="3320641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9D762AC3-0EDF-441F-AD34-1839293DBD6A}" type="slidenum">
              <a:rPr lang="en-US" smtClean="0"/>
              <a:t>16</a:t>
            </a:fld>
            <a:endParaRPr lang="en-US"/>
          </a:p>
        </p:txBody>
      </p:sp>
    </p:spTree>
    <p:extLst>
      <p:ext uri="{BB962C8B-B14F-4D97-AF65-F5344CB8AC3E}">
        <p14:creationId xmlns:p14="http://schemas.microsoft.com/office/powerpoint/2010/main" val="3744029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AEE8BDD0-0500-4FB0-8321-4E30D8C0AB8E}" type="datetimeFigureOut">
              <a:rPr lang="en-US" smtClean="0"/>
              <a:t>9/2/2021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1AB820B-4D74-4265-AEA1-AE871A4574E9}" type="slidenum">
              <a:rPr lang="en-US" smtClean="0"/>
              <a:t>‹#›</a:t>
            </a:fld>
            <a:endParaRPr lang="en-US"/>
          </a:p>
        </p:txBody>
      </p:sp>
    </p:spTree>
    <p:extLst>
      <p:ext uri="{BB962C8B-B14F-4D97-AF65-F5344CB8AC3E}">
        <p14:creationId xmlns:p14="http://schemas.microsoft.com/office/powerpoint/2010/main" val="1026839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AEE8BDD0-0500-4FB0-8321-4E30D8C0AB8E}" type="datetimeFigureOut">
              <a:rPr lang="en-US" smtClean="0"/>
              <a:t>9/2/2021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1AB820B-4D74-4265-AEA1-AE871A4574E9}" type="slidenum">
              <a:rPr lang="en-US" smtClean="0"/>
              <a:t>‹#›</a:t>
            </a:fld>
            <a:endParaRPr lang="en-US"/>
          </a:p>
        </p:txBody>
      </p:sp>
    </p:spTree>
    <p:extLst>
      <p:ext uri="{BB962C8B-B14F-4D97-AF65-F5344CB8AC3E}">
        <p14:creationId xmlns:p14="http://schemas.microsoft.com/office/powerpoint/2010/main" val="3680234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AEE8BDD0-0500-4FB0-8321-4E30D8C0AB8E}" type="datetimeFigureOut">
              <a:rPr lang="en-US" smtClean="0"/>
              <a:t>9/2/2021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1AB820B-4D74-4265-AEA1-AE871A4574E9}" type="slidenum">
              <a:rPr lang="en-US" smtClean="0"/>
              <a:t>‹#›</a:t>
            </a:fld>
            <a:endParaRPr lang="en-US"/>
          </a:p>
        </p:txBody>
      </p:sp>
    </p:spTree>
    <p:extLst>
      <p:ext uri="{BB962C8B-B14F-4D97-AF65-F5344CB8AC3E}">
        <p14:creationId xmlns:p14="http://schemas.microsoft.com/office/powerpoint/2010/main" val="105094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AEE8BDD0-0500-4FB0-8321-4E30D8C0AB8E}" type="datetimeFigureOut">
              <a:rPr lang="en-US" smtClean="0"/>
              <a:t>9/2/2021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1AB820B-4D74-4265-AEA1-AE871A4574E9}" type="slidenum">
              <a:rPr lang="en-US" smtClean="0"/>
              <a:t>‹#›</a:t>
            </a:fld>
            <a:endParaRPr lang="en-US"/>
          </a:p>
        </p:txBody>
      </p:sp>
    </p:spTree>
    <p:extLst>
      <p:ext uri="{BB962C8B-B14F-4D97-AF65-F5344CB8AC3E}">
        <p14:creationId xmlns:p14="http://schemas.microsoft.com/office/powerpoint/2010/main" val="120313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EE8BDD0-0500-4FB0-8321-4E30D8C0AB8E}" type="datetimeFigureOut">
              <a:rPr lang="en-US" smtClean="0"/>
              <a:t>9/2/2021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1AB820B-4D74-4265-AEA1-AE871A4574E9}" type="slidenum">
              <a:rPr lang="en-US" smtClean="0"/>
              <a:t>‹#›</a:t>
            </a:fld>
            <a:endParaRPr lang="en-US"/>
          </a:p>
        </p:txBody>
      </p:sp>
    </p:spTree>
    <p:extLst>
      <p:ext uri="{BB962C8B-B14F-4D97-AF65-F5344CB8AC3E}">
        <p14:creationId xmlns:p14="http://schemas.microsoft.com/office/powerpoint/2010/main" val="1620418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AEE8BDD0-0500-4FB0-8321-4E30D8C0AB8E}" type="datetimeFigureOut">
              <a:rPr lang="en-US" smtClean="0"/>
              <a:t>9/2/2021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91AB820B-4D74-4265-AEA1-AE871A4574E9}" type="slidenum">
              <a:rPr lang="en-US" smtClean="0"/>
              <a:t>‹#›</a:t>
            </a:fld>
            <a:endParaRPr lang="en-US"/>
          </a:p>
        </p:txBody>
      </p:sp>
    </p:spTree>
    <p:extLst>
      <p:ext uri="{BB962C8B-B14F-4D97-AF65-F5344CB8AC3E}">
        <p14:creationId xmlns:p14="http://schemas.microsoft.com/office/powerpoint/2010/main" val="4222854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AEE8BDD0-0500-4FB0-8321-4E30D8C0AB8E}" type="datetimeFigureOut">
              <a:rPr lang="en-US" smtClean="0"/>
              <a:t>9/2/2021</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91AB820B-4D74-4265-AEA1-AE871A4574E9}" type="slidenum">
              <a:rPr lang="en-US" smtClean="0"/>
              <a:t>‹#›</a:t>
            </a:fld>
            <a:endParaRPr lang="en-US"/>
          </a:p>
        </p:txBody>
      </p:sp>
    </p:spTree>
    <p:extLst>
      <p:ext uri="{BB962C8B-B14F-4D97-AF65-F5344CB8AC3E}">
        <p14:creationId xmlns:p14="http://schemas.microsoft.com/office/powerpoint/2010/main" val="417969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AEE8BDD0-0500-4FB0-8321-4E30D8C0AB8E}" type="datetimeFigureOut">
              <a:rPr lang="en-US" smtClean="0"/>
              <a:t>9/2/2021</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91AB820B-4D74-4265-AEA1-AE871A4574E9}" type="slidenum">
              <a:rPr lang="en-US" smtClean="0"/>
              <a:t>‹#›</a:t>
            </a:fld>
            <a:endParaRPr lang="en-US"/>
          </a:p>
        </p:txBody>
      </p:sp>
    </p:spTree>
    <p:extLst>
      <p:ext uri="{BB962C8B-B14F-4D97-AF65-F5344CB8AC3E}">
        <p14:creationId xmlns:p14="http://schemas.microsoft.com/office/powerpoint/2010/main" val="3438289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EE8BDD0-0500-4FB0-8321-4E30D8C0AB8E}" type="datetimeFigureOut">
              <a:rPr lang="en-US" smtClean="0"/>
              <a:t>9/2/2021</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91AB820B-4D74-4265-AEA1-AE871A4574E9}" type="slidenum">
              <a:rPr lang="en-US" smtClean="0"/>
              <a:t>‹#›</a:t>
            </a:fld>
            <a:endParaRPr lang="en-US"/>
          </a:p>
        </p:txBody>
      </p:sp>
    </p:spTree>
    <p:extLst>
      <p:ext uri="{BB962C8B-B14F-4D97-AF65-F5344CB8AC3E}">
        <p14:creationId xmlns:p14="http://schemas.microsoft.com/office/powerpoint/2010/main" val="7372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EE8BDD0-0500-4FB0-8321-4E30D8C0AB8E}" type="datetimeFigureOut">
              <a:rPr lang="en-US" smtClean="0"/>
              <a:t>9/2/2021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91AB820B-4D74-4265-AEA1-AE871A4574E9}" type="slidenum">
              <a:rPr lang="en-US" smtClean="0"/>
              <a:t>‹#›</a:t>
            </a:fld>
            <a:endParaRPr lang="en-US"/>
          </a:p>
        </p:txBody>
      </p:sp>
    </p:spTree>
    <p:extLst>
      <p:ext uri="{BB962C8B-B14F-4D97-AF65-F5344CB8AC3E}">
        <p14:creationId xmlns:p14="http://schemas.microsoft.com/office/powerpoint/2010/main" val="89651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EE8BDD0-0500-4FB0-8321-4E30D8C0AB8E}" type="datetimeFigureOut">
              <a:rPr lang="en-US" smtClean="0"/>
              <a:t>9/2/2021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91AB820B-4D74-4265-AEA1-AE871A4574E9}" type="slidenum">
              <a:rPr lang="en-US" smtClean="0"/>
              <a:t>‹#›</a:t>
            </a:fld>
            <a:endParaRPr lang="en-US"/>
          </a:p>
        </p:txBody>
      </p:sp>
    </p:spTree>
    <p:extLst>
      <p:ext uri="{BB962C8B-B14F-4D97-AF65-F5344CB8AC3E}">
        <p14:creationId xmlns:p14="http://schemas.microsoft.com/office/powerpoint/2010/main" val="2600548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8BDD0-0500-4FB0-8321-4E30D8C0AB8E}" type="datetimeFigureOut">
              <a:rPr lang="en-US" smtClean="0"/>
              <a:t>9/2/2021</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B820B-4D74-4265-AEA1-AE871A4574E9}" type="slidenum">
              <a:rPr lang="en-US" smtClean="0"/>
              <a:t>‹#›</a:t>
            </a:fld>
            <a:endParaRPr lang="en-US"/>
          </a:p>
        </p:txBody>
      </p:sp>
    </p:spTree>
    <p:extLst>
      <p:ext uri="{BB962C8B-B14F-4D97-AF65-F5344CB8AC3E}">
        <p14:creationId xmlns:p14="http://schemas.microsoft.com/office/powerpoint/2010/main" val="3006690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281" y="2348880"/>
            <a:ext cx="9036496" cy="1754326"/>
          </a:xfrm>
          <a:prstGeom prst="rect">
            <a:avLst/>
          </a:prstGeom>
        </p:spPr>
        <p:txBody>
          <a:bodyPr wrap="square">
            <a:spAutoFit/>
          </a:bodyPr>
          <a:lstStyle/>
          <a:p>
            <a:r>
              <a:rPr lang="en-US" sz="3600" b="1" dirty="0">
                <a:latin typeface="Times New Roman" panose="02020603050405020304" pitchFamily="18" charset="0"/>
                <a:cs typeface="Times New Roman" panose="02020603050405020304" pitchFamily="18" charset="0"/>
              </a:rPr>
              <a:t>L</a:t>
            </a:r>
            <a:r>
              <a:rPr lang="kk-KZ" sz="3600" b="1" dirty="0">
                <a:latin typeface="Times New Roman" panose="02020603050405020304" pitchFamily="18" charset="0"/>
                <a:cs typeface="Times New Roman" panose="02020603050405020304" pitchFamily="18" charset="0"/>
              </a:rPr>
              <a:t>.1</a:t>
            </a:r>
            <a:r>
              <a:rPr lang="kk-KZ"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IT Infrastructure: Overview</a:t>
            </a:r>
            <a:r>
              <a:rPr lang="kk-KZ"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Basic definitions and concepts, IT infrastructure requirements</a:t>
            </a:r>
          </a:p>
        </p:txBody>
      </p:sp>
    </p:spTree>
    <p:extLst>
      <p:ext uri="{BB962C8B-B14F-4D97-AF65-F5344CB8AC3E}">
        <p14:creationId xmlns:p14="http://schemas.microsoft.com/office/powerpoint/2010/main" val="3725540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6 steps that could help the govt in transforming the infrastructure  landscape - The Financial Exp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364" y="2564904"/>
            <a:ext cx="3306255" cy="220417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7504" y="17252"/>
            <a:ext cx="9036496" cy="6740307"/>
          </a:xfrm>
          <a:prstGeom prst="rect">
            <a:avLst/>
          </a:prstGeom>
        </p:spPr>
        <p:txBody>
          <a:bodyPr wrap="square">
            <a:spAutoFit/>
          </a:bodyPr>
          <a:lstStyle/>
          <a:p>
            <a:r>
              <a:rPr lang="en-US" sz="2400" b="1" dirty="0">
                <a:solidFill>
                  <a:srgbClr val="0070C0"/>
                </a:solidFill>
                <a:latin typeface="Times New Roman" panose="02020603050405020304" pitchFamily="18" charset="0"/>
                <a:cs typeface="Times New Roman" panose="02020603050405020304" pitchFamily="18" charset="0"/>
              </a:rPr>
              <a:t>Infrastructure can include:</a:t>
            </a:r>
          </a:p>
          <a:p>
            <a:r>
              <a:rPr lang="en-US" sz="2400" dirty="0">
                <a:latin typeface="Times New Roman" panose="02020603050405020304" pitchFamily="18" charset="0"/>
                <a:cs typeface="Times New Roman" panose="02020603050405020304" pitchFamily="18" charset="0"/>
              </a:rPr>
              <a:t>– Road &amp; railway systems, tunnels, and bridges.</a:t>
            </a:r>
          </a:p>
          <a:p>
            <a:r>
              <a:rPr lang="en-US" sz="2400" dirty="0">
                <a:latin typeface="Times New Roman" panose="02020603050405020304" pitchFamily="18" charset="0"/>
                <a:cs typeface="Times New Roman" panose="02020603050405020304" pitchFamily="18" charset="0"/>
              </a:rPr>
              <a:t>– Mass-transit systems, including buses, subways (UK: underground trains), elevated trains, etc.</a:t>
            </a:r>
          </a:p>
          <a:p>
            <a:r>
              <a:rPr lang="en-US" sz="2400" dirty="0">
                <a:latin typeface="Times New Roman" panose="02020603050405020304" pitchFamily="18" charset="0"/>
                <a:cs typeface="Times New Roman" panose="02020603050405020304" pitchFamily="18" charset="0"/>
              </a:rPr>
              <a:t>– Energy-generating facilities including power stations, wind farms, hydro-electric plants, etc.</a:t>
            </a:r>
          </a:p>
          <a:p>
            <a:r>
              <a:rPr lang="en-US" sz="2400" dirty="0">
                <a:latin typeface="Times New Roman" panose="02020603050405020304" pitchFamily="18" charset="0"/>
                <a:cs typeface="Times New Roman" panose="02020603050405020304" pitchFamily="18" charset="0"/>
              </a:rPr>
              <a:t>– The national power grid; electrical power lines and connections.</a:t>
            </a:r>
          </a:p>
          <a:p>
            <a:r>
              <a:rPr lang="en-US" sz="2400" dirty="0">
                <a:latin typeface="Times New Roman" panose="02020603050405020304" pitchFamily="18" charset="0"/>
                <a:cs typeface="Times New Roman" panose="02020603050405020304" pitchFamily="18" charset="0"/>
              </a:rPr>
              <a:t>– Telephone cables and mobile phone towers.</a:t>
            </a:r>
          </a:p>
          <a:p>
            <a:r>
              <a:rPr lang="en-US" sz="2400" dirty="0">
                <a:latin typeface="Times New Roman" panose="02020603050405020304" pitchFamily="18" charset="0"/>
                <a:cs typeface="Times New Roman" panose="02020603050405020304" pitchFamily="18" charset="0"/>
              </a:rPr>
              <a:t>– Reservoirs and dams.</a:t>
            </a:r>
          </a:p>
          <a:p>
            <a:r>
              <a:rPr lang="en-US" sz="2400" dirty="0">
                <a:latin typeface="Times New Roman" panose="02020603050405020304" pitchFamily="18" charset="0"/>
                <a:cs typeface="Times New Roman" panose="02020603050405020304" pitchFamily="18" charset="0"/>
              </a:rPr>
              <a:t>– Pumping stations and levees.</a:t>
            </a:r>
          </a:p>
          <a:p>
            <a:r>
              <a:rPr lang="en-US" sz="2400" dirty="0">
                <a:latin typeface="Times New Roman" panose="02020603050405020304" pitchFamily="18" charset="0"/>
                <a:cs typeface="Times New Roman" panose="02020603050405020304" pitchFamily="18" charset="0"/>
              </a:rPr>
              <a:t>– Ports, airports, waterways and canals.</a:t>
            </a:r>
          </a:p>
          <a:p>
            <a:r>
              <a:rPr lang="en-US" sz="2400" dirty="0">
                <a:latin typeface="Times New Roman" panose="02020603050405020304" pitchFamily="18" charset="0"/>
                <a:cs typeface="Times New Roman" panose="02020603050405020304" pitchFamily="18" charset="0"/>
              </a:rPr>
              <a:t>– Hurricane barriers.</a:t>
            </a:r>
          </a:p>
          <a:p>
            <a:r>
              <a:rPr lang="en-US" sz="2400" dirty="0">
                <a:latin typeface="Times New Roman" panose="02020603050405020304" pitchFamily="18" charset="0"/>
                <a:cs typeface="Times New Roman" panose="02020603050405020304" pitchFamily="18" charset="0"/>
              </a:rPr>
              <a:t>– Fire-fighting equipment and personnel.</a:t>
            </a:r>
          </a:p>
          <a:p>
            <a:r>
              <a:rPr lang="en-US" sz="2400" dirty="0">
                <a:latin typeface="Times New Roman" panose="02020603050405020304" pitchFamily="18" charset="0"/>
                <a:cs typeface="Times New Roman" panose="02020603050405020304" pitchFamily="18" charset="0"/>
              </a:rPr>
              <a:t>– Health services, hospitals, clinics, and emergency response systems.</a:t>
            </a:r>
          </a:p>
          <a:p>
            <a:r>
              <a:rPr lang="en-US" sz="2400" dirty="0">
                <a:latin typeface="Times New Roman" panose="02020603050405020304" pitchFamily="18" charset="0"/>
                <a:cs typeface="Times New Roman" panose="02020603050405020304" pitchFamily="18" charset="0"/>
              </a:rPr>
              <a:t>– Education, including schools, colleges, universities, and other adult education facilities.</a:t>
            </a:r>
          </a:p>
          <a:p>
            <a:r>
              <a:rPr lang="en-US" sz="2400" dirty="0">
                <a:latin typeface="Times New Roman" panose="02020603050405020304" pitchFamily="18" charset="0"/>
                <a:cs typeface="Times New Roman" panose="02020603050405020304" pitchFamily="18" charset="0"/>
              </a:rPr>
              <a:t>– Police and prisons.</a:t>
            </a:r>
          </a:p>
          <a:p>
            <a:r>
              <a:rPr lang="en-US" sz="2400" dirty="0">
                <a:latin typeface="Times New Roman" panose="02020603050405020304" pitchFamily="18" charset="0"/>
                <a:cs typeface="Times New Roman" panose="02020603050405020304" pitchFamily="18" charset="0"/>
              </a:rPr>
              <a:t>– Waste removal and sanitation facilities.</a:t>
            </a:r>
          </a:p>
        </p:txBody>
      </p:sp>
    </p:spTree>
    <p:extLst>
      <p:ext uri="{BB962C8B-B14F-4D97-AF65-F5344CB8AC3E}">
        <p14:creationId xmlns:p14="http://schemas.microsoft.com/office/powerpoint/2010/main" val="3705716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9 Types of Infrastructure Construction Projects in 2020 | BigRentz"/>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43119" y="980728"/>
            <a:ext cx="6100882" cy="456470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ENVISION 2.0 CERTIFICATION PROGR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Прямоугольник 2"/>
          <p:cNvSpPr/>
          <p:nvPr/>
        </p:nvSpPr>
        <p:spPr>
          <a:xfrm>
            <a:off x="32413" y="836712"/>
            <a:ext cx="9143999" cy="4832092"/>
          </a:xfrm>
          <a:prstGeom prst="rect">
            <a:avLst/>
          </a:prstGeom>
        </p:spPr>
        <p:txBody>
          <a:bodyPr wrap="square">
            <a:spAutoFit/>
          </a:bodyPr>
          <a:lstStyle/>
          <a:p>
            <a:r>
              <a:rPr lang="en-US" sz="4400" b="1" dirty="0">
                <a:solidFill>
                  <a:srgbClr val="0070C0"/>
                </a:solidFill>
                <a:latin typeface="Times New Roman" panose="02020603050405020304" pitchFamily="18" charset="0"/>
                <a:cs typeface="Times New Roman" panose="02020603050405020304" pitchFamily="18" charset="0"/>
              </a:rPr>
              <a:t>Types of infrastructure: </a:t>
            </a:r>
            <a:endParaRPr lang="kk-KZ" sz="4400" b="1" dirty="0" smtClean="0">
              <a:solidFill>
                <a:srgbClr val="0070C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sz="4400" dirty="0" smtClean="0">
                <a:latin typeface="Times New Roman" panose="02020603050405020304" pitchFamily="18" charset="0"/>
                <a:cs typeface="Times New Roman" panose="02020603050405020304" pitchFamily="18" charset="0"/>
              </a:rPr>
              <a:t>social</a:t>
            </a:r>
            <a:endParaRPr lang="kk-KZ" sz="44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sz="4400" dirty="0" smtClean="0">
                <a:latin typeface="Times New Roman" panose="02020603050405020304" pitchFamily="18" charset="0"/>
                <a:cs typeface="Times New Roman" panose="02020603050405020304" pitchFamily="18" charset="0"/>
              </a:rPr>
              <a:t>engineering</a:t>
            </a:r>
            <a:endParaRPr lang="kk-KZ" sz="44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sz="4400" dirty="0" smtClean="0">
                <a:latin typeface="Times New Roman" panose="02020603050405020304" pitchFamily="18" charset="0"/>
                <a:cs typeface="Times New Roman" panose="02020603050405020304" pitchFamily="18" charset="0"/>
              </a:rPr>
              <a:t>information</a:t>
            </a:r>
            <a:endParaRPr lang="kk-KZ" sz="44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sz="4400" dirty="0" smtClean="0">
                <a:latin typeface="Times New Roman" panose="02020603050405020304" pitchFamily="18" charset="0"/>
                <a:cs typeface="Times New Roman" panose="02020603050405020304" pitchFamily="18" charset="0"/>
              </a:rPr>
              <a:t>military</a:t>
            </a:r>
            <a:endParaRPr lang="kk-KZ" sz="44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sz="4400" dirty="0" smtClean="0">
                <a:latin typeface="Times New Roman" panose="02020603050405020304" pitchFamily="18" charset="0"/>
                <a:cs typeface="Times New Roman" panose="02020603050405020304" pitchFamily="18" charset="0"/>
              </a:rPr>
              <a:t>financial </a:t>
            </a:r>
            <a:r>
              <a:rPr lang="en-US" sz="4400" dirty="0">
                <a:latin typeface="Times New Roman" panose="02020603050405020304" pitchFamily="18" charset="0"/>
                <a:cs typeface="Times New Roman" panose="02020603050405020304" pitchFamily="18" charset="0"/>
              </a:rPr>
              <a:t>market </a:t>
            </a:r>
            <a:r>
              <a:rPr lang="en-US" sz="4400" dirty="0" smtClean="0">
                <a:latin typeface="Times New Roman" panose="02020603050405020304" pitchFamily="18" charset="0"/>
                <a:cs typeface="Times New Roman" panose="02020603050405020304" pitchFamily="18" charset="0"/>
              </a:rPr>
              <a:t>infrastructure</a:t>
            </a:r>
            <a:endParaRPr lang="kk-KZ" sz="44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sz="4400" dirty="0" smtClean="0">
                <a:latin typeface="Times New Roman" panose="02020603050405020304" pitchFamily="18" charset="0"/>
                <a:cs typeface="Times New Roman" panose="02020603050405020304" pitchFamily="18" charset="0"/>
              </a:rPr>
              <a:t>economic </a:t>
            </a:r>
            <a:r>
              <a:rPr lang="en-US" sz="4400" dirty="0">
                <a:latin typeface="Times New Roman" panose="02020603050405020304" pitchFamily="18" charset="0"/>
                <a:cs typeface="Times New Roman" panose="02020603050405020304" pitchFamily="18" charset="0"/>
              </a:rPr>
              <a:t>infrastructure</a:t>
            </a:r>
          </a:p>
        </p:txBody>
      </p:sp>
    </p:spTree>
    <p:extLst>
      <p:ext uri="{BB962C8B-B14F-4D97-AF65-F5344CB8AC3E}">
        <p14:creationId xmlns:p14="http://schemas.microsoft.com/office/powerpoint/2010/main" val="3041319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7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671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5086"/>
            <a:ext cx="9134922" cy="3970318"/>
          </a:xfrm>
          <a:prstGeom prst="rect">
            <a:avLst/>
          </a:prstGeom>
        </p:spPr>
        <p:txBody>
          <a:bodyPr wrap="square">
            <a:spAutoFit/>
          </a:bodyPr>
          <a:lstStyle/>
          <a:p>
            <a:pPr algn="just"/>
            <a:r>
              <a:rPr lang="en-US" sz="3600" b="1" dirty="0">
                <a:solidFill>
                  <a:srgbClr val="0070C0"/>
                </a:solidFill>
                <a:latin typeface="Times New Roman" panose="02020603050405020304" pitchFamily="18" charset="0"/>
                <a:cs typeface="Times New Roman" panose="02020603050405020304" pitchFamily="18" charset="0"/>
              </a:rPr>
              <a:t>Social infrastructure </a:t>
            </a:r>
            <a:r>
              <a:rPr lang="en-US" sz="3600" dirty="0">
                <a:latin typeface="Times New Roman" panose="02020603050405020304" pitchFamily="18" charset="0"/>
                <a:cs typeface="Times New Roman" panose="02020603050405020304" pitchFamily="18" charset="0"/>
              </a:rPr>
              <a:t>is a group of service industries and activities designed to meet the needs of people, guarantee the necessary level and quality of life, ensure the reproduction of human resources and professionally trained personnel for all spheres of the national economy.</a:t>
            </a:r>
          </a:p>
        </p:txBody>
      </p:sp>
      <p:pic>
        <p:nvPicPr>
          <p:cNvPr id="6146" name="Picture 2" descr="An Insight Into Chengalpattu&amp;#39;s Thriving Social Infrastructure | Mahindra  Lifespaces"/>
          <p:cNvPicPr>
            <a:picLocks noChangeAspect="1" noChangeArrowheads="1"/>
          </p:cNvPicPr>
          <p:nvPr/>
        </p:nvPicPr>
        <p:blipFill rotWithShape="1">
          <a:blip r:embed="rId3">
            <a:extLst>
              <a:ext uri="{28A0092B-C50C-407E-A947-70E740481C1C}">
                <a14:useLocalDpi xmlns:a14="http://schemas.microsoft.com/office/drawing/2010/main" val="0"/>
              </a:ext>
            </a:extLst>
          </a:blip>
          <a:srcRect l="32" t="24604"/>
          <a:stretch/>
        </p:blipFill>
        <p:spPr bwMode="auto">
          <a:xfrm>
            <a:off x="0" y="3985404"/>
            <a:ext cx="9143999" cy="2872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304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ist of Social Infrastructure Assets Examples. | Download Table"/>
          <p:cNvPicPr>
            <a:picLocks noChangeAspect="1" noChangeArrowheads="1"/>
          </p:cNvPicPr>
          <p:nvPr/>
        </p:nvPicPr>
        <p:blipFill rotWithShape="1">
          <a:blip r:embed="rId3">
            <a:extLst>
              <a:ext uri="{28A0092B-C50C-407E-A947-70E740481C1C}">
                <a14:useLocalDpi xmlns:a14="http://schemas.microsoft.com/office/drawing/2010/main" val="0"/>
              </a:ext>
            </a:extLst>
          </a:blip>
          <a:srcRect b="6594"/>
          <a:stretch/>
        </p:blipFill>
        <p:spPr bwMode="auto">
          <a:xfrm>
            <a:off x="0" y="0"/>
            <a:ext cx="9144000" cy="691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640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56,267 Engineering Infrastructure Photos - Free &amp;amp; Royalty-Free Stock Photos  from Dreams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9" y="0"/>
            <a:ext cx="911287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476672"/>
            <a:ext cx="9144000" cy="1938992"/>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Engineering, transport and social infrastructure </a:t>
            </a:r>
            <a:r>
              <a:rPr lang="en-US" sz="2400" dirty="0">
                <a:latin typeface="Times New Roman" panose="02020603050405020304" pitchFamily="18" charset="0"/>
                <a:cs typeface="Times New Roman" panose="02020603050405020304" pitchFamily="18" charset="0"/>
              </a:rPr>
              <a:t>is a complex of structures and communications of transport, communications, engineering equipment, as well as objects of social and cultural services for the population, ensuring the sustainable development and functioning of settlements and inter-settlement territories.</a:t>
            </a:r>
          </a:p>
        </p:txBody>
      </p:sp>
    </p:spTree>
    <p:extLst>
      <p:ext uri="{BB962C8B-B14F-4D97-AF65-F5344CB8AC3E}">
        <p14:creationId xmlns:p14="http://schemas.microsoft.com/office/powerpoint/2010/main" val="1366317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438238"/>
            <a:ext cx="6624736" cy="3412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529821" y="152993"/>
            <a:ext cx="6084359" cy="707886"/>
          </a:xfrm>
          <a:prstGeom prst="rect">
            <a:avLst/>
          </a:prstGeom>
        </p:spPr>
        <p:txBody>
          <a:bodyPr wrap="none">
            <a:sp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What is IT Infrastructure?</a:t>
            </a:r>
          </a:p>
        </p:txBody>
      </p:sp>
      <p:sp>
        <p:nvSpPr>
          <p:cNvPr id="3" name="Прямоугольник 2"/>
          <p:cNvSpPr/>
          <p:nvPr/>
        </p:nvSpPr>
        <p:spPr>
          <a:xfrm>
            <a:off x="-35960" y="1268760"/>
            <a:ext cx="9179960" cy="2246769"/>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IT infrastructure refers to various </a:t>
            </a:r>
            <a:r>
              <a:rPr lang="en-US" sz="2800" b="1" i="1" dirty="0">
                <a:latin typeface="Times New Roman" panose="02020603050405020304" pitchFamily="18" charset="0"/>
                <a:cs typeface="Times New Roman" panose="02020603050405020304" pitchFamily="18" charset="0"/>
              </a:rPr>
              <a:t>components</a:t>
            </a:r>
            <a:r>
              <a:rPr lang="en-US" sz="2800" dirty="0">
                <a:latin typeface="Times New Roman" panose="02020603050405020304" pitchFamily="18" charset="0"/>
                <a:cs typeface="Times New Roman" panose="02020603050405020304" pitchFamily="18" charset="0"/>
              </a:rPr>
              <a:t> required to run IT and IT-enabled operations. These include software, composite hardware, network services, and resources. The infrastructure enables organizations to deliver services and solutions to customers, partners, and employees.</a:t>
            </a:r>
          </a:p>
        </p:txBody>
      </p:sp>
    </p:spTree>
    <p:extLst>
      <p:ext uri="{BB962C8B-B14F-4D97-AF65-F5344CB8AC3E}">
        <p14:creationId xmlns:p14="http://schemas.microsoft.com/office/powerpoint/2010/main" val="336237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285447"/>
            <a:ext cx="6824945" cy="707886"/>
          </a:xfrm>
          <a:prstGeom prst="rect">
            <a:avLst/>
          </a:prstGeom>
        </p:spPr>
        <p:txBody>
          <a:bodyPr wrap="none">
            <a:spAutoFit/>
          </a:bodyPr>
          <a:lstStyle/>
          <a:p>
            <a:r>
              <a:rPr lang="en-US" sz="4000" b="1" dirty="0">
                <a:solidFill>
                  <a:srgbClr val="0070C0"/>
                </a:solidFill>
                <a:latin typeface="Times New Roman" panose="02020603050405020304" pitchFamily="18" charset="0"/>
                <a:cs typeface="Times New Roman" panose="02020603050405020304" pitchFamily="18" charset="0"/>
              </a:rPr>
              <a:t>IT infrastructure </a:t>
            </a:r>
            <a:r>
              <a:rPr lang="en-US" sz="4000" b="1" dirty="0" smtClean="0">
                <a:solidFill>
                  <a:srgbClr val="0070C0"/>
                </a:solidFill>
                <a:latin typeface="Times New Roman" panose="02020603050405020304" pitchFamily="18" charset="0"/>
                <a:cs typeface="Times New Roman" panose="02020603050405020304" pitchFamily="18" charset="0"/>
              </a:rPr>
              <a:t>components </a:t>
            </a:r>
            <a:endParaRPr lang="en-US" sz="4000" b="1" dirty="0">
              <a:solidFill>
                <a:srgbClr val="0070C0"/>
              </a:solidFill>
            </a:endParaRPr>
          </a:p>
        </p:txBody>
      </p:sp>
      <p:sp>
        <p:nvSpPr>
          <p:cNvPr id="4" name="Прямоугольник 3"/>
          <p:cNvSpPr/>
          <p:nvPr/>
        </p:nvSpPr>
        <p:spPr>
          <a:xfrm>
            <a:off x="-11811" y="1628800"/>
            <a:ext cx="9155811" cy="4524315"/>
          </a:xfrm>
          <a:prstGeom prst="rect">
            <a:avLst/>
          </a:prstGeom>
        </p:spPr>
        <p:txBody>
          <a:bodyPr wrap="square">
            <a:spAutoFit/>
          </a:bodyPr>
          <a:lstStyle/>
          <a:p>
            <a:pPr marL="342900" indent="-342900" algn="just">
              <a:buAutoNum type="arabicParenR"/>
            </a:pPr>
            <a:r>
              <a:rPr lang="en-US" sz="3600" dirty="0" smtClean="0">
                <a:latin typeface="Times New Roman" panose="02020603050405020304" pitchFamily="18" charset="0"/>
                <a:cs typeface="Times New Roman" panose="02020603050405020304" pitchFamily="18" charset="0"/>
              </a:rPr>
              <a:t> Computer </a:t>
            </a:r>
            <a:r>
              <a:rPr lang="en-US" sz="3600" dirty="0">
                <a:latin typeface="Times New Roman" panose="02020603050405020304" pitchFamily="18" charset="0"/>
                <a:cs typeface="Times New Roman" panose="02020603050405020304" pitchFamily="18" charset="0"/>
              </a:rPr>
              <a:t>hardware </a:t>
            </a:r>
            <a:r>
              <a:rPr lang="en-US" sz="3600" dirty="0" smtClean="0">
                <a:latin typeface="Times New Roman" panose="02020603050405020304" pitchFamily="18" charset="0"/>
                <a:cs typeface="Times New Roman" panose="02020603050405020304" pitchFamily="18" charset="0"/>
              </a:rPr>
              <a:t>platforms</a:t>
            </a:r>
          </a:p>
          <a:p>
            <a:pPr marL="342900" indent="-342900" algn="just">
              <a:buAutoNum type="arabicParenR"/>
            </a:pPr>
            <a:r>
              <a:rPr lang="en-US" sz="3600" dirty="0" smtClean="0">
                <a:latin typeface="Times New Roman" panose="02020603050405020304" pitchFamily="18" charset="0"/>
                <a:cs typeface="Times New Roman" panose="02020603050405020304" pitchFamily="18" charset="0"/>
              </a:rPr>
              <a:t> Software </a:t>
            </a:r>
            <a:r>
              <a:rPr lang="en-US" sz="3600" dirty="0">
                <a:latin typeface="Times New Roman" panose="02020603050405020304" pitchFamily="18" charset="0"/>
                <a:cs typeface="Times New Roman" panose="02020603050405020304" pitchFamily="18" charset="0"/>
              </a:rPr>
              <a:t>applications  </a:t>
            </a:r>
            <a:endParaRPr lang="en-US" sz="3600" dirty="0" smtClean="0">
              <a:latin typeface="Times New Roman" panose="02020603050405020304" pitchFamily="18" charset="0"/>
              <a:cs typeface="Times New Roman" panose="02020603050405020304" pitchFamily="18" charset="0"/>
            </a:endParaRPr>
          </a:p>
          <a:p>
            <a:pPr marL="342900" indent="-342900" algn="just">
              <a:buAutoNum type="arabicParenR"/>
            </a:pPr>
            <a:r>
              <a:rPr lang="en-US" sz="3600" dirty="0" smtClean="0">
                <a:latin typeface="Times New Roman" panose="02020603050405020304" pitchFamily="18" charset="0"/>
                <a:cs typeface="Times New Roman" panose="02020603050405020304" pitchFamily="18" charset="0"/>
              </a:rPr>
              <a:t> Operating </a:t>
            </a:r>
            <a:r>
              <a:rPr lang="en-US" sz="3600" dirty="0">
                <a:latin typeface="Times New Roman" panose="02020603050405020304" pitchFamily="18" charset="0"/>
                <a:cs typeface="Times New Roman" panose="02020603050405020304" pitchFamily="18" charset="0"/>
              </a:rPr>
              <a:t>system platforms </a:t>
            </a:r>
            <a:endParaRPr lang="en-US" sz="3600" dirty="0" smtClean="0">
              <a:latin typeface="Times New Roman" panose="02020603050405020304" pitchFamily="18" charset="0"/>
              <a:cs typeface="Times New Roman" panose="02020603050405020304" pitchFamily="18" charset="0"/>
            </a:endParaRPr>
          </a:p>
          <a:p>
            <a:pPr marL="342900" indent="-342900" algn="just">
              <a:buAutoNum type="arabicParenR"/>
            </a:pPr>
            <a:r>
              <a:rPr lang="en-US" sz="3600" dirty="0" smtClean="0">
                <a:latin typeface="Times New Roman" panose="02020603050405020304" pitchFamily="18" charset="0"/>
                <a:cs typeface="Times New Roman" panose="02020603050405020304" pitchFamily="18" charset="0"/>
              </a:rPr>
              <a:t> Data </a:t>
            </a:r>
            <a:r>
              <a:rPr lang="en-US" sz="3600" dirty="0">
                <a:latin typeface="Times New Roman" panose="02020603050405020304" pitchFamily="18" charset="0"/>
                <a:cs typeface="Times New Roman" panose="02020603050405020304" pitchFamily="18" charset="0"/>
              </a:rPr>
              <a:t>management and storage </a:t>
            </a:r>
            <a:endParaRPr lang="en-US" sz="3600" dirty="0" smtClean="0">
              <a:latin typeface="Times New Roman" panose="02020603050405020304" pitchFamily="18" charset="0"/>
              <a:cs typeface="Times New Roman" panose="02020603050405020304" pitchFamily="18" charset="0"/>
            </a:endParaRPr>
          </a:p>
          <a:p>
            <a:pPr marL="342900" indent="-342900" algn="just">
              <a:buAutoNum type="arabicParenR"/>
            </a:pPr>
            <a:r>
              <a:rPr lang="en-US" sz="3600" dirty="0" smtClean="0">
                <a:latin typeface="Times New Roman" panose="02020603050405020304" pitchFamily="18" charset="0"/>
                <a:cs typeface="Times New Roman" panose="02020603050405020304" pitchFamily="18" charset="0"/>
              </a:rPr>
              <a:t> Networking </a:t>
            </a:r>
            <a:r>
              <a:rPr lang="en-US" sz="3600" dirty="0">
                <a:latin typeface="Times New Roman" panose="02020603050405020304" pitchFamily="18" charset="0"/>
                <a:cs typeface="Times New Roman" panose="02020603050405020304" pitchFamily="18" charset="0"/>
              </a:rPr>
              <a:t>and telecommunications platforms </a:t>
            </a:r>
            <a:endParaRPr lang="en-US" sz="3600" dirty="0" smtClean="0">
              <a:latin typeface="Times New Roman" panose="02020603050405020304" pitchFamily="18" charset="0"/>
              <a:cs typeface="Times New Roman" panose="02020603050405020304" pitchFamily="18" charset="0"/>
            </a:endParaRPr>
          </a:p>
          <a:p>
            <a:pPr marL="342900" indent="-342900" algn="just">
              <a:buAutoNum type="arabicParenR"/>
            </a:pPr>
            <a:r>
              <a:rPr lang="en-US" sz="3600" dirty="0" smtClean="0">
                <a:latin typeface="Times New Roman" panose="02020603050405020304" pitchFamily="18" charset="0"/>
                <a:cs typeface="Times New Roman" panose="02020603050405020304" pitchFamily="18" charset="0"/>
              </a:rPr>
              <a:t> Internet </a:t>
            </a:r>
            <a:r>
              <a:rPr lang="en-US" sz="3600" dirty="0">
                <a:latin typeface="Times New Roman" panose="02020603050405020304" pitchFamily="18" charset="0"/>
                <a:cs typeface="Times New Roman" panose="02020603050405020304" pitchFamily="18" charset="0"/>
              </a:rPr>
              <a:t>platforms </a:t>
            </a:r>
            <a:endParaRPr lang="en-US" sz="3600" dirty="0" smtClean="0">
              <a:latin typeface="Times New Roman" panose="02020603050405020304" pitchFamily="18" charset="0"/>
              <a:cs typeface="Times New Roman" panose="02020603050405020304" pitchFamily="18" charset="0"/>
            </a:endParaRPr>
          </a:p>
          <a:p>
            <a:pPr marL="342900" indent="-342900" algn="just">
              <a:buAutoNum type="arabicParenR"/>
            </a:pPr>
            <a:r>
              <a:rPr lang="en-US" sz="3600" dirty="0" smtClean="0">
                <a:latin typeface="Times New Roman" panose="02020603050405020304" pitchFamily="18" charset="0"/>
                <a:cs typeface="Times New Roman" panose="02020603050405020304" pitchFamily="18" charset="0"/>
              </a:rPr>
              <a:t> Consulting </a:t>
            </a:r>
            <a:r>
              <a:rPr lang="en-US" sz="3600" dirty="0">
                <a:latin typeface="Times New Roman" panose="02020603050405020304" pitchFamily="18" charset="0"/>
                <a:cs typeface="Times New Roman" panose="02020603050405020304" pitchFamily="18" charset="0"/>
              </a:rPr>
              <a:t>and system integration services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0391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06" y="1411035"/>
            <a:ext cx="9149906" cy="1200329"/>
          </a:xfrm>
          <a:prstGeom prst="rect">
            <a:avLst/>
          </a:prstGeom>
        </p:spPr>
        <p:txBody>
          <a:bodyPr wrap="square">
            <a:spAutoFit/>
          </a:bodyPr>
          <a:lstStyle/>
          <a:p>
            <a:pPr algn="just"/>
            <a:r>
              <a:rPr lang="en-US" sz="2400" b="1" dirty="0" smtClean="0">
                <a:latin typeface="Times New Roman" panose="02020603050405020304" pitchFamily="18" charset="0"/>
                <a:cs typeface="Times New Roman" panose="02020603050405020304" pitchFamily="18" charset="0"/>
              </a:rPr>
              <a:t>IT infrastructure </a:t>
            </a:r>
            <a:r>
              <a:rPr lang="en-US" sz="2400" dirty="0">
                <a:latin typeface="Times New Roman" panose="02020603050405020304" pitchFamily="18" charset="0"/>
                <a:cs typeface="Times New Roman" panose="02020603050405020304" pitchFamily="18" charset="0"/>
              </a:rPr>
              <a:t>is a system of organizational structures that ensure the functioning and development of the country's information space and means of information interaction.</a:t>
            </a:r>
          </a:p>
        </p:txBody>
      </p:sp>
      <p:sp>
        <p:nvSpPr>
          <p:cNvPr id="3" name="Прямоугольник 2"/>
          <p:cNvSpPr/>
          <p:nvPr/>
        </p:nvSpPr>
        <p:spPr>
          <a:xfrm>
            <a:off x="3131840" y="332656"/>
            <a:ext cx="2473819" cy="461665"/>
          </a:xfrm>
          <a:prstGeom prst="rect">
            <a:avLst/>
          </a:prstGeom>
        </p:spPr>
        <p:txBody>
          <a:bodyPr wrap="none">
            <a:spAutoFit/>
          </a:bodyPr>
          <a:lstStyle/>
          <a:p>
            <a:r>
              <a:rPr lang="en-US" sz="2400" b="1" dirty="0">
                <a:solidFill>
                  <a:srgbClr val="0070C0"/>
                </a:solidFill>
                <a:latin typeface="Times New Roman" panose="02020603050405020304" pitchFamily="18" charset="0"/>
                <a:cs typeface="Times New Roman" panose="02020603050405020304" pitchFamily="18" charset="0"/>
              </a:rPr>
              <a:t>IT Infrastructure</a:t>
            </a:r>
            <a:endParaRPr lang="en-US"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0" y="2828836"/>
            <a:ext cx="9144000" cy="1200329"/>
          </a:xfrm>
          <a:prstGeom prst="rect">
            <a:avLst/>
          </a:prstGeom>
        </p:spPr>
        <p:txBody>
          <a:bodyPr wrap="square">
            <a:spAutoFit/>
          </a:bodyPr>
          <a:lstStyle/>
          <a:p>
            <a:pPr algn="just"/>
            <a:r>
              <a:rPr lang="en-US" sz="2400" b="1" dirty="0" smtClean="0">
                <a:latin typeface="Times New Roman" panose="02020603050405020304" pitchFamily="18" charset="0"/>
                <a:cs typeface="Times New Roman" panose="02020603050405020304" pitchFamily="18" charset="0"/>
              </a:rPr>
              <a:t>IT infrastructure </a:t>
            </a:r>
            <a:r>
              <a:rPr lang="en-US" sz="2400" dirty="0">
                <a:latin typeface="Times New Roman" panose="02020603050405020304" pitchFamily="18" charset="0"/>
                <a:cs typeface="Times New Roman" panose="02020603050405020304" pitchFamily="18" charset="0"/>
              </a:rPr>
              <a:t>is a set of technical means, communication lines, procedures, regulatory documents, etc., providing the basis for the functioning of information services.</a:t>
            </a:r>
          </a:p>
        </p:txBody>
      </p:sp>
      <p:sp>
        <p:nvSpPr>
          <p:cNvPr id="5" name="Прямоугольник 4"/>
          <p:cNvSpPr/>
          <p:nvPr/>
        </p:nvSpPr>
        <p:spPr>
          <a:xfrm>
            <a:off x="0" y="4629329"/>
            <a:ext cx="9144000" cy="1200329"/>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The </a:t>
            </a:r>
            <a:r>
              <a:rPr lang="en-US" sz="2400" b="1" dirty="0" smtClean="0">
                <a:latin typeface="Times New Roman" panose="02020603050405020304" pitchFamily="18" charset="0"/>
                <a:cs typeface="Times New Roman" panose="02020603050405020304" pitchFamily="18" charset="0"/>
              </a:rPr>
              <a:t>IT  </a:t>
            </a:r>
            <a:r>
              <a:rPr lang="en-US" sz="2400" b="1" dirty="0">
                <a:latin typeface="Times New Roman" panose="02020603050405020304" pitchFamily="18" charset="0"/>
                <a:cs typeface="Times New Roman" panose="02020603050405020304" pitchFamily="18" charset="0"/>
              </a:rPr>
              <a:t>infrastructure </a:t>
            </a:r>
            <a:r>
              <a:rPr lang="en-US" sz="2400" dirty="0">
                <a:latin typeface="Times New Roman" panose="02020603050405020304" pitchFamily="18" charset="0"/>
                <a:cs typeface="Times New Roman" panose="02020603050405020304" pitchFamily="18" charset="0"/>
              </a:rPr>
              <a:t>of the company is a set of means for creating, storing and processing information, combined into computer and communication networks.</a:t>
            </a:r>
          </a:p>
        </p:txBody>
      </p:sp>
    </p:spTree>
    <p:extLst>
      <p:ext uri="{BB962C8B-B14F-4D97-AF65-F5344CB8AC3E}">
        <p14:creationId xmlns:p14="http://schemas.microsoft.com/office/powerpoint/2010/main" val="1226503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694" y="1645132"/>
            <a:ext cx="9174694"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3600" b="1" dirty="0">
                <a:latin typeface="Times New Roman" panose="02020603050405020304" pitchFamily="18" charset="0"/>
                <a:cs typeface="Times New Roman" panose="02020603050405020304" pitchFamily="18" charset="0"/>
              </a:rPr>
              <a:t>IT infrastructure </a:t>
            </a:r>
            <a:r>
              <a:rPr lang="en-US" sz="3600" dirty="0">
                <a:latin typeface="Times New Roman" panose="02020603050405020304" pitchFamily="18" charset="0"/>
                <a:cs typeface="Times New Roman" panose="02020603050405020304" pitchFamily="18" charset="0"/>
              </a:rPr>
              <a:t>is a complex structure that combines all information technologies and resources used by a particular organization or company.</a:t>
            </a:r>
          </a:p>
        </p:txBody>
      </p:sp>
    </p:spTree>
    <p:extLst>
      <p:ext uri="{BB962C8B-B14F-4D97-AF65-F5344CB8AC3E}">
        <p14:creationId xmlns:p14="http://schemas.microsoft.com/office/powerpoint/2010/main" val="236412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556792"/>
            <a:ext cx="8892480" cy="3416320"/>
          </a:xfrm>
          <a:prstGeom prst="rect">
            <a:avLst/>
          </a:prstGeom>
        </p:spPr>
        <p:txBody>
          <a:bodyPr wrap="square">
            <a:spAutoFit/>
          </a:bodyPr>
          <a:lstStyle/>
          <a:p>
            <a:pPr marL="571500" indent="-571500" algn="just">
              <a:buFont typeface="Wingdings" panose="05000000000000000000" pitchFamily="2" charset="2"/>
              <a:buChar char="ü"/>
            </a:pPr>
            <a:r>
              <a:rPr lang="en-US" sz="3600" dirty="0">
                <a:latin typeface="Times New Roman" panose="02020603050405020304" pitchFamily="18" charset="0"/>
                <a:cs typeface="Times New Roman" panose="02020603050405020304" pitchFamily="18" charset="0"/>
              </a:rPr>
              <a:t>Brief description </a:t>
            </a:r>
            <a:r>
              <a:rPr lang="en-US" sz="3600" dirty="0">
                <a:latin typeface="Times New Roman" panose="02020603050405020304" pitchFamily="18" charset="0"/>
                <a:cs typeface="Times New Roman" panose="02020603050405020304" pitchFamily="18" charset="0"/>
              </a:rPr>
              <a:t>of the </a:t>
            </a:r>
            <a:r>
              <a:rPr lang="en-US" sz="3600" dirty="0" smtClean="0">
                <a:latin typeface="Times New Roman" panose="02020603050405020304" pitchFamily="18" charset="0"/>
                <a:cs typeface="Times New Roman" panose="02020603050405020304" pitchFamily="18" charset="0"/>
              </a:rPr>
              <a:t>discipline</a:t>
            </a:r>
            <a:endParaRPr lang="kk-KZ" sz="3600" dirty="0" smtClean="0">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ü"/>
            </a:pPr>
            <a:r>
              <a:rPr lang="en-US" sz="3600" dirty="0">
                <a:latin typeface="Times New Roman" panose="02020603050405020304" pitchFamily="18" charset="0"/>
                <a:cs typeface="Times New Roman" panose="02020603050405020304" pitchFamily="18" charset="0"/>
              </a:rPr>
              <a:t>The concept of "IT infrastructure of the </a:t>
            </a:r>
            <a:r>
              <a:rPr lang="en-US" sz="3600" dirty="0" smtClean="0">
                <a:latin typeface="Times New Roman" panose="02020603050405020304" pitchFamily="18" charset="0"/>
                <a:cs typeface="Times New Roman" panose="02020603050405020304" pitchFamily="18" charset="0"/>
              </a:rPr>
              <a:t>organization“.</a:t>
            </a:r>
            <a:endParaRPr lang="en-US" sz="3600" dirty="0">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ü"/>
            </a:pPr>
            <a:r>
              <a:rPr lang="en-US" sz="3600" dirty="0">
                <a:latin typeface="Times New Roman" panose="02020603050405020304" pitchFamily="18" charset="0"/>
                <a:cs typeface="Times New Roman" panose="02020603050405020304" pitchFamily="18" charset="0"/>
              </a:rPr>
              <a:t>IT infrastructure tasks.</a:t>
            </a:r>
          </a:p>
          <a:p>
            <a:pPr marL="571500" indent="-571500" algn="just">
              <a:buFont typeface="Wingdings" panose="05000000000000000000" pitchFamily="2" charset="2"/>
              <a:buChar char="ü"/>
            </a:pPr>
            <a:r>
              <a:rPr lang="en-US" sz="3600" dirty="0">
                <a:latin typeface="Times New Roman" panose="02020603050405020304" pitchFamily="18" charset="0"/>
                <a:cs typeface="Times New Roman" panose="02020603050405020304" pitchFamily="18" charset="0"/>
              </a:rPr>
              <a:t>Information technologies in the activities of organizations of various </a:t>
            </a:r>
            <a:r>
              <a:rPr lang="en-US" sz="3600" dirty="0" smtClean="0">
                <a:latin typeface="Times New Roman" panose="02020603050405020304" pitchFamily="18" charset="0"/>
                <a:cs typeface="Times New Roman" panose="02020603050405020304" pitchFamily="18" charset="0"/>
              </a:rPr>
              <a:t>directions.</a:t>
            </a:r>
            <a:endParaRPr lang="en-US" sz="36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11560" y="692696"/>
            <a:ext cx="2952328" cy="707886"/>
          </a:xfrm>
          <a:prstGeom prst="rect">
            <a:avLst/>
          </a:prstGeom>
        </p:spPr>
        <p:txBody>
          <a:bodyPr wrap="square">
            <a:spAutoFit/>
          </a:bodyPr>
          <a:lstStyle/>
          <a:p>
            <a:r>
              <a:rPr lang="en-US" sz="4000" dirty="0" smtClean="0">
                <a:latin typeface="Times New Roman" panose="02020603050405020304" pitchFamily="18" charset="0"/>
                <a:cs typeface="Times New Roman" panose="02020603050405020304" pitchFamily="18" charset="0"/>
              </a:rPr>
              <a:t>Plan:</a:t>
            </a:r>
            <a:endParaRPr lang="en-US" sz="4000" dirty="0"/>
          </a:p>
        </p:txBody>
      </p:sp>
    </p:spTree>
    <p:extLst>
      <p:ext uri="{BB962C8B-B14F-4D97-AF65-F5344CB8AC3E}">
        <p14:creationId xmlns:p14="http://schemas.microsoft.com/office/powerpoint/2010/main" val="3422199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326" y="1556792"/>
            <a:ext cx="9114673" cy="2554545"/>
          </a:xfrm>
          <a:prstGeom prst="rect">
            <a:avLst/>
          </a:prstGeom>
        </p:spPr>
        <p:txBody>
          <a:bodyPr wrap="square">
            <a:spAutoFit/>
          </a:bodyPr>
          <a:lstStyle/>
          <a:p>
            <a:pPr algn="just"/>
            <a:r>
              <a:rPr lang="en-US" sz="4000" b="1" i="1" dirty="0">
                <a:solidFill>
                  <a:srgbClr val="0070C0"/>
                </a:solidFill>
                <a:latin typeface="Times New Roman" panose="02020603050405020304" pitchFamily="18" charset="0"/>
                <a:cs typeface="Times New Roman" panose="02020603050405020304" pitchFamily="18" charset="0"/>
              </a:rPr>
              <a:t>The main task </a:t>
            </a:r>
            <a:r>
              <a:rPr lang="en-US" sz="4000" dirty="0">
                <a:latin typeface="Times New Roman" panose="02020603050405020304" pitchFamily="18" charset="0"/>
                <a:cs typeface="Times New Roman" panose="02020603050405020304" pitchFamily="18" charset="0"/>
              </a:rPr>
              <a:t>of the IT infrastructure is to ensure stable access to the relevant resources of the company for a certain range of users.</a:t>
            </a:r>
          </a:p>
        </p:txBody>
      </p:sp>
    </p:spTree>
    <p:extLst>
      <p:ext uri="{BB962C8B-B14F-4D97-AF65-F5344CB8AC3E}">
        <p14:creationId xmlns:p14="http://schemas.microsoft.com/office/powerpoint/2010/main" val="3278619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48680"/>
            <a:ext cx="9144000" cy="3046988"/>
          </a:xfrm>
          <a:prstGeom prst="rect">
            <a:avLst/>
          </a:prstGeom>
        </p:spPr>
        <p:txBody>
          <a:bodyPr wrap="square">
            <a:spAutoFit/>
          </a:bodyPr>
          <a:lstStyle/>
          <a:p>
            <a:r>
              <a:rPr lang="en-US" sz="4800" dirty="0">
                <a:latin typeface="Times New Roman" panose="02020603050405020304" pitchFamily="18" charset="0"/>
                <a:cs typeface="Times New Roman" panose="02020603050405020304" pitchFamily="18" charset="0"/>
              </a:rPr>
              <a:t>The quality of the </a:t>
            </a:r>
            <a:r>
              <a:rPr lang="en-US" sz="4800" dirty="0" smtClean="0">
                <a:latin typeface="Times New Roman" panose="02020603050405020304" pitchFamily="18" charset="0"/>
                <a:cs typeface="Times New Roman" panose="02020603050405020304" pitchFamily="18" charset="0"/>
              </a:rPr>
              <a:t>IT infrastructure: </a:t>
            </a:r>
          </a:p>
          <a:p>
            <a:pPr marL="571500" indent="-571500">
              <a:buFont typeface="Wingdings" panose="05000000000000000000" pitchFamily="2" charset="2"/>
              <a:buChar char="ü"/>
            </a:pPr>
            <a:r>
              <a:rPr lang="en-US" sz="4800" dirty="0" smtClean="0">
                <a:latin typeface="Times New Roman" panose="02020603050405020304" pitchFamily="18" charset="0"/>
                <a:cs typeface="Times New Roman" panose="02020603050405020304" pitchFamily="18" charset="0"/>
              </a:rPr>
              <a:t>availability; </a:t>
            </a:r>
          </a:p>
          <a:p>
            <a:pPr marL="571500" indent="-571500">
              <a:buFont typeface="Wingdings" panose="05000000000000000000" pitchFamily="2" charset="2"/>
              <a:buChar char="ü"/>
            </a:pPr>
            <a:r>
              <a:rPr lang="en-US" sz="4800" dirty="0">
                <a:latin typeface="Times New Roman" panose="02020603050405020304" pitchFamily="18" charset="0"/>
                <a:cs typeface="Times New Roman" panose="02020603050405020304" pitchFamily="18" charset="0"/>
              </a:rPr>
              <a:t>s</a:t>
            </a:r>
            <a:r>
              <a:rPr lang="en-US" sz="4800" dirty="0" smtClean="0">
                <a:latin typeface="Times New Roman" panose="02020603050405020304" pitchFamily="18" charset="0"/>
                <a:cs typeface="Times New Roman" panose="02020603050405020304" pitchFamily="18" charset="0"/>
              </a:rPr>
              <a:t>ecurity; </a:t>
            </a:r>
          </a:p>
          <a:p>
            <a:pPr marL="571500" indent="-571500">
              <a:buFont typeface="Wingdings" panose="05000000000000000000" pitchFamily="2" charset="2"/>
              <a:buChar char="ü"/>
            </a:pPr>
            <a:r>
              <a:rPr lang="en-US" sz="4800" dirty="0" smtClean="0">
                <a:latin typeface="Times New Roman" panose="02020603050405020304" pitchFamily="18" charset="0"/>
                <a:cs typeface="Times New Roman" panose="02020603050405020304" pitchFamily="18" charset="0"/>
              </a:rPr>
              <a:t>reliability.</a:t>
            </a:r>
            <a:endParaRPr lang="en-US" sz="48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16" y="4003915"/>
            <a:ext cx="9144815" cy="1569660"/>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The advantage of a properly built IT infrastructure is the </a:t>
            </a:r>
            <a:r>
              <a:rPr lang="en-US" sz="3200" b="1" i="1" dirty="0">
                <a:solidFill>
                  <a:srgbClr val="FF0000"/>
                </a:solidFill>
                <a:latin typeface="Times New Roman" panose="02020603050405020304" pitchFamily="18" charset="0"/>
                <a:cs typeface="Times New Roman" panose="02020603050405020304" pitchFamily="18" charset="0"/>
              </a:rPr>
              <a:t>optimization of enterprise costs </a:t>
            </a:r>
            <a:r>
              <a:rPr lang="en-US" sz="3200" dirty="0">
                <a:latin typeface="Times New Roman" panose="02020603050405020304" pitchFamily="18" charset="0"/>
                <a:cs typeface="Times New Roman" panose="02020603050405020304" pitchFamily="18" charset="0"/>
              </a:rPr>
              <a:t>and </a:t>
            </a:r>
            <a:r>
              <a:rPr lang="en-US" sz="3200" b="1" i="1" dirty="0">
                <a:solidFill>
                  <a:srgbClr val="FF0000"/>
                </a:solidFill>
                <a:latin typeface="Times New Roman" panose="02020603050405020304" pitchFamily="18" charset="0"/>
                <a:cs typeface="Times New Roman" panose="02020603050405020304" pitchFamily="18" charset="0"/>
              </a:rPr>
              <a:t>an increase in the productivity of the IT services used</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72813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 y="2028092"/>
            <a:ext cx="8534400" cy="2554545"/>
          </a:xfrm>
          <a:prstGeom prst="rect">
            <a:avLst/>
          </a:prstGeom>
        </p:spPr>
        <p:txBody>
          <a:bodyPr wrap="square">
            <a:spAutoFit/>
          </a:bodyPr>
          <a:lstStyle/>
          <a:p>
            <a:pPr marL="514350" indent="-514350">
              <a:buFont typeface="+mj-lt"/>
              <a:buAutoNum type="arabicPeriod"/>
            </a:pPr>
            <a:r>
              <a:rPr lang="en-US" sz="3200" b="1" dirty="0" smtClean="0">
                <a:latin typeface="Times New Roman" panose="02020603050405020304" pitchFamily="18" charset="0"/>
                <a:cs typeface="Times New Roman" panose="02020603050405020304" pitchFamily="18" charset="0"/>
              </a:rPr>
              <a:t>Military</a:t>
            </a:r>
            <a:endParaRPr lang="kk-KZ" sz="3200" b="1"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3200" b="1" dirty="0" smtClean="0">
                <a:latin typeface="Times New Roman" panose="02020603050405020304" pitchFamily="18" charset="0"/>
                <a:cs typeface="Times New Roman" panose="02020603050405020304" pitchFamily="18" charset="0"/>
              </a:rPr>
              <a:t>Financial market infrastructure</a:t>
            </a:r>
            <a:endParaRPr lang="kk-KZ" sz="3200" b="1"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3200" b="1" dirty="0" smtClean="0">
                <a:latin typeface="Times New Roman" panose="02020603050405020304" pitchFamily="18" charset="0"/>
                <a:cs typeface="Times New Roman" panose="02020603050405020304" pitchFamily="18" charset="0"/>
              </a:rPr>
              <a:t>Economic infrastructure</a:t>
            </a:r>
            <a:endParaRPr lang="kk-KZ" sz="3200" b="1"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3200" b="1" dirty="0" smtClean="0">
                <a:latin typeface="Times New Roman" panose="02020603050405020304" pitchFamily="18" charset="0"/>
                <a:cs typeface="Times New Roman" panose="02020603050405020304" pitchFamily="18" charset="0"/>
              </a:rPr>
              <a:t>Urbanization &amp; infrastructure</a:t>
            </a:r>
          </a:p>
          <a:p>
            <a:pPr marL="514350" indent="-514350">
              <a:buFont typeface="+mj-lt"/>
              <a:buAutoNum type="arabicPeriod"/>
            </a:pPr>
            <a:r>
              <a:rPr lang="en-US" sz="3200" b="1" dirty="0" smtClean="0">
                <a:latin typeface="Times New Roman" panose="02020603050405020304" pitchFamily="18" charset="0"/>
                <a:cs typeface="Times New Roman" panose="02020603050405020304" pitchFamily="18" charset="0"/>
              </a:rPr>
              <a:t>Kazakhstan's infrastructure sector</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9201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060848"/>
            <a:ext cx="9144000" cy="2677656"/>
          </a:xfrm>
          <a:prstGeom prst="rect">
            <a:avLst/>
          </a:prstGeom>
        </p:spPr>
        <p:txBody>
          <a:bodyPr wrap="square">
            <a:spAutoFit/>
          </a:bodyPr>
          <a:lstStyle/>
          <a:p>
            <a:pPr algn="just"/>
            <a:r>
              <a:rPr lang="en-US" sz="2800" b="1" i="1" dirty="0">
                <a:solidFill>
                  <a:srgbClr val="0070C0"/>
                </a:solidFill>
                <a:latin typeface="Times New Roman" panose="02020603050405020304" pitchFamily="18" charset="0"/>
                <a:cs typeface="Times New Roman" panose="02020603050405020304" pitchFamily="18" charset="0"/>
              </a:rPr>
              <a:t>Purpose</a:t>
            </a:r>
            <a:r>
              <a:rPr lang="en-US" sz="2800" dirty="0">
                <a:latin typeface="Times New Roman" panose="02020603050405020304" pitchFamily="18" charset="0"/>
                <a:cs typeface="Times New Roman" panose="02020603050405020304" pitchFamily="18" charset="0"/>
              </a:rPr>
              <a:t>: Teaching theory, methods and technologies in the development and management of IT infrastructure, management and development of IT infrastructure of various profiles and scales, as well as the formation of practical skills for the effective construction and modernization of IT infrastructure.</a:t>
            </a:r>
          </a:p>
        </p:txBody>
      </p:sp>
    </p:spTree>
    <p:extLst>
      <p:ext uri="{BB962C8B-B14F-4D97-AF65-F5344CB8AC3E}">
        <p14:creationId xmlns:p14="http://schemas.microsoft.com/office/powerpoint/2010/main" val="1637279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340768"/>
            <a:ext cx="8964488" cy="3970318"/>
          </a:xfrm>
          <a:prstGeom prst="rect">
            <a:avLst/>
          </a:prstGeom>
        </p:spPr>
        <p:txBody>
          <a:bodyPr wrap="square">
            <a:spAutoFit/>
          </a:bodyPr>
          <a:lstStyle/>
          <a:p>
            <a:r>
              <a:rPr lang="en-US" sz="2800" b="1" dirty="0">
                <a:solidFill>
                  <a:srgbClr val="0070C0"/>
                </a:solidFill>
                <a:latin typeface="Times New Roman" panose="02020603050405020304" pitchFamily="18" charset="0"/>
                <a:cs typeface="Times New Roman" panose="02020603050405020304" pitchFamily="18" charset="0"/>
              </a:rPr>
              <a:t>Tasks:</a:t>
            </a:r>
          </a:p>
          <a:p>
            <a:r>
              <a:rPr lang="en-US" sz="2800" dirty="0">
                <a:latin typeface="Times New Roman" panose="02020603050405020304" pitchFamily="18" charset="0"/>
                <a:cs typeface="Times New Roman" panose="02020603050405020304" pitchFamily="18" charset="0"/>
              </a:rPr>
              <a:t>- Training in modern technologies, methods and tools used in IT infrastructure management;</a:t>
            </a:r>
          </a:p>
          <a:p>
            <a:r>
              <a:rPr lang="en-US" sz="2800" dirty="0">
                <a:latin typeface="Times New Roman" panose="02020603050405020304" pitchFamily="18" charset="0"/>
                <a:cs typeface="Times New Roman" panose="02020603050405020304" pitchFamily="18" charset="0"/>
              </a:rPr>
              <a:t>- Organization of training for students on the design of the IT infrastructure of the enterprise;</a:t>
            </a:r>
          </a:p>
          <a:p>
            <a:r>
              <a:rPr lang="en-US" sz="2800" dirty="0">
                <a:latin typeface="Times New Roman" panose="02020603050405020304" pitchFamily="18" charset="0"/>
                <a:cs typeface="Times New Roman" panose="02020603050405020304" pitchFamily="18" charset="0"/>
              </a:rPr>
              <a:t>- Modeling the business architecture of the enterprise;</a:t>
            </a:r>
          </a:p>
          <a:p>
            <a:r>
              <a:rPr lang="en-US" sz="2800" dirty="0">
                <a:latin typeface="Times New Roman" panose="02020603050405020304" pitchFamily="18" charset="0"/>
                <a:cs typeface="Times New Roman" panose="02020603050405020304" pitchFamily="18" charset="0"/>
              </a:rPr>
              <a:t>- Basic techniques for modeling business processes of the IT department;</a:t>
            </a:r>
          </a:p>
          <a:p>
            <a:r>
              <a:rPr lang="en-US" sz="2800" dirty="0">
                <a:latin typeface="Times New Roman" panose="02020603050405020304" pitchFamily="18" charset="0"/>
                <a:cs typeface="Times New Roman" panose="02020603050405020304" pitchFamily="18" charset="0"/>
              </a:rPr>
              <a:t>- Training to optimize the work of the IT department</a:t>
            </a:r>
          </a:p>
        </p:txBody>
      </p:sp>
    </p:spTree>
    <p:extLst>
      <p:ext uri="{BB962C8B-B14F-4D97-AF65-F5344CB8AC3E}">
        <p14:creationId xmlns:p14="http://schemas.microsoft.com/office/powerpoint/2010/main" val="2078273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042214"/>
            <a:ext cx="9144000" cy="4524315"/>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Competencies:</a:t>
            </a:r>
          </a:p>
          <a:p>
            <a:pPr algn="just"/>
            <a:r>
              <a:rPr lang="en-US" sz="3200" dirty="0">
                <a:latin typeface="Times New Roman" panose="02020603050405020304" pitchFamily="18" charset="0"/>
                <a:cs typeface="Times New Roman" panose="02020603050405020304" pitchFamily="18" charset="0"/>
              </a:rPr>
              <a:t>- Determination of the compliance of the goals and objectives of the IT organization with the business goals and strategies of the enterprise or company;</a:t>
            </a:r>
          </a:p>
          <a:p>
            <a:pPr algn="just"/>
            <a:r>
              <a:rPr lang="en-US" sz="3200" dirty="0">
                <a:latin typeface="Times New Roman" panose="02020603050405020304" pitchFamily="18" charset="0"/>
                <a:cs typeface="Times New Roman" panose="02020603050405020304" pitchFamily="18" charset="0"/>
              </a:rPr>
              <a:t>- Consulting on the organization of IT management;</a:t>
            </a:r>
          </a:p>
          <a:p>
            <a:pPr algn="just"/>
            <a:r>
              <a:rPr lang="en-US" sz="3200" dirty="0">
                <a:latin typeface="Times New Roman" panose="02020603050405020304" pitchFamily="18" charset="0"/>
                <a:cs typeface="Times New Roman" panose="02020603050405020304" pitchFamily="18" charset="0"/>
              </a:rPr>
              <a:t>- Analysis and assessment of IT enterprise management processes;</a:t>
            </a:r>
          </a:p>
          <a:p>
            <a:pPr algn="just"/>
            <a:r>
              <a:rPr lang="en-US" sz="3200" dirty="0">
                <a:latin typeface="Times New Roman" panose="02020603050405020304" pitchFamily="18" charset="0"/>
                <a:cs typeface="Times New Roman" panose="02020603050405020304" pitchFamily="18" charset="0"/>
              </a:rPr>
              <a:t>- Justification of the value of work to improve IT management processes.</a:t>
            </a:r>
          </a:p>
        </p:txBody>
      </p:sp>
    </p:spTree>
    <p:extLst>
      <p:ext uri="{BB962C8B-B14F-4D97-AF65-F5344CB8AC3E}">
        <p14:creationId xmlns:p14="http://schemas.microsoft.com/office/powerpoint/2010/main" val="3037530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80728"/>
            <a:ext cx="9144000" cy="4401205"/>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Learning outcomes:</a:t>
            </a:r>
          </a:p>
          <a:p>
            <a:r>
              <a:rPr lang="en-US" sz="2800" dirty="0">
                <a:latin typeface="Times New Roman" panose="02020603050405020304" pitchFamily="18" charset="0"/>
                <a:cs typeface="Times New Roman" panose="02020603050405020304" pitchFamily="18" charset="0"/>
              </a:rPr>
              <a:t>- able to determine the requirements for the IT infrastructure of the enterprise;</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able </a:t>
            </a:r>
            <a:r>
              <a:rPr lang="en-US" sz="2800" dirty="0">
                <a:latin typeface="Times New Roman" panose="02020603050405020304" pitchFamily="18" charset="0"/>
                <a:cs typeface="Times New Roman" panose="02020603050405020304" pitchFamily="18" charset="0"/>
              </a:rPr>
              <a:t>to justify the choice of technical and software equipment for the IT infrastructure of the enterprise;</a:t>
            </a:r>
          </a:p>
          <a:p>
            <a:r>
              <a:rPr lang="en-US" sz="2800" dirty="0">
                <a:latin typeface="Times New Roman" panose="02020603050405020304" pitchFamily="18" charset="0"/>
                <a:cs typeface="Times New Roman" panose="02020603050405020304" pitchFamily="18" charset="0"/>
              </a:rPr>
              <a:t>- able to optimize IT processes;</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able </a:t>
            </a:r>
            <a:r>
              <a:rPr lang="en-US" sz="2800" dirty="0">
                <a:latin typeface="Times New Roman" panose="02020603050405020304" pitchFamily="18" charset="0"/>
                <a:cs typeface="Times New Roman" panose="02020603050405020304" pitchFamily="18" charset="0"/>
              </a:rPr>
              <a:t>to identify the resources necessary to ensure the reliability of information systems;</a:t>
            </a:r>
          </a:p>
          <a:p>
            <a:r>
              <a:rPr lang="en-US" sz="2800" dirty="0">
                <a:latin typeface="Times New Roman" panose="02020603050405020304" pitchFamily="18" charset="0"/>
                <a:cs typeface="Times New Roman" panose="02020603050405020304" pitchFamily="18" charset="0"/>
              </a:rPr>
              <a:t>- able to analyze the performance indicators of information systems.</a:t>
            </a:r>
          </a:p>
        </p:txBody>
      </p:sp>
    </p:spTree>
    <p:extLst>
      <p:ext uri="{BB962C8B-B14F-4D97-AF65-F5344CB8AC3E}">
        <p14:creationId xmlns:p14="http://schemas.microsoft.com/office/powerpoint/2010/main" val="3414115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odern Highway Bridge Flat Vector Illustration Stock Vector - Illustration  of looking, color: 1723293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268760"/>
            <a:ext cx="5400600" cy="54006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971600" y="807095"/>
            <a:ext cx="7347204" cy="923330"/>
          </a:xfrm>
          <a:prstGeom prst="rect">
            <a:avLst/>
          </a:prstGeom>
        </p:spPr>
        <p:txBody>
          <a:bodyPr wrap="none">
            <a:spAutoFit/>
          </a:bodyPr>
          <a:lstStyle/>
          <a:p>
            <a:r>
              <a:rPr lang="en-US" sz="5400" b="1" dirty="0" smtClean="0">
                <a:latin typeface="Times New Roman" panose="02020603050405020304" pitchFamily="18" charset="0"/>
                <a:cs typeface="Times New Roman" panose="02020603050405020304" pitchFamily="18" charset="0"/>
              </a:rPr>
              <a:t>What is infrastructure? </a:t>
            </a:r>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3525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008" y="1124744"/>
            <a:ext cx="9216008" cy="2062103"/>
          </a:xfrm>
          <a:prstGeom prst="rect">
            <a:avLst/>
          </a:prstGeom>
        </p:spPr>
        <p:txBody>
          <a:bodyPr wrap="square">
            <a:spAutoFit/>
          </a:bodyPr>
          <a:lstStyle/>
          <a:p>
            <a:pPr algn="just"/>
            <a:r>
              <a:rPr lang="en-US" sz="3200" b="1" dirty="0">
                <a:latin typeface="Times New Roman" panose="02020603050405020304" pitchFamily="18" charset="0"/>
                <a:cs typeface="Times New Roman" panose="02020603050405020304" pitchFamily="18" charset="0"/>
              </a:rPr>
              <a:t>Infrastructure</a:t>
            </a:r>
            <a:r>
              <a:rPr lang="en-US" sz="3200" dirty="0">
                <a:latin typeface="Times New Roman" panose="02020603050405020304" pitchFamily="18" charset="0"/>
                <a:cs typeface="Times New Roman" panose="02020603050405020304" pitchFamily="18" charset="0"/>
              </a:rPr>
              <a:t> is a term used to refer to a set of interconnected structures, industries or objects that serve for the normal functioning of any system as a whole.</a:t>
            </a:r>
          </a:p>
        </p:txBody>
      </p:sp>
      <p:sp>
        <p:nvSpPr>
          <p:cNvPr id="3" name="Прямоугольник 2"/>
          <p:cNvSpPr/>
          <p:nvPr/>
        </p:nvSpPr>
        <p:spPr>
          <a:xfrm>
            <a:off x="2554321" y="80609"/>
            <a:ext cx="4023987" cy="830997"/>
          </a:xfrm>
          <a:prstGeom prst="rect">
            <a:avLst/>
          </a:prstGeom>
        </p:spPr>
        <p:txBody>
          <a:bodyPr wrap="none">
            <a:spAutoFit/>
          </a:bodyPr>
          <a:lstStyle/>
          <a:p>
            <a:pPr algn="ctr"/>
            <a:r>
              <a:rPr lang="en-US" sz="4800" b="1" dirty="0">
                <a:solidFill>
                  <a:srgbClr val="0070C0"/>
                </a:solidFill>
                <a:latin typeface="Times New Roman" panose="02020603050405020304" pitchFamily="18" charset="0"/>
                <a:cs typeface="Times New Roman" panose="02020603050405020304" pitchFamily="18" charset="0"/>
              </a:rPr>
              <a:t>Infrastructure</a:t>
            </a:r>
            <a:r>
              <a:rPr lang="en-US" b="1" dirty="0">
                <a:solidFill>
                  <a:srgbClr val="0070C0"/>
                </a:solidFill>
                <a:latin typeface="Times New Roman" panose="02020603050405020304" pitchFamily="18" charset="0"/>
                <a:cs typeface="Times New Roman" panose="02020603050405020304" pitchFamily="18" charset="0"/>
              </a:rPr>
              <a:t> </a:t>
            </a:r>
            <a:endParaRPr lang="en-US" b="1" dirty="0">
              <a:solidFill>
                <a:srgbClr val="0070C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852936"/>
            <a:ext cx="6624736" cy="386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320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at is infrastructure? Definition and examples - Market Business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59514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819</Words>
  <Application>Microsoft Office PowerPoint</Application>
  <PresentationFormat>Экран (4:3)</PresentationFormat>
  <Paragraphs>92</Paragraphs>
  <Slides>22</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Aibek Ibraimkulov</dc:creator>
  <cp:lastModifiedBy>Aibek Ibraimkulov</cp:lastModifiedBy>
  <cp:revision>2</cp:revision>
  <dcterms:created xsi:type="dcterms:W3CDTF">2021-09-02T07:49:26Z</dcterms:created>
  <dcterms:modified xsi:type="dcterms:W3CDTF">2021-09-02T07:59:24Z</dcterms:modified>
</cp:coreProperties>
</file>