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2" autoAdjust="0"/>
  </p:normalViewPr>
  <p:slideViewPr>
    <p:cSldViewPr>
      <p:cViewPr varScale="1">
        <p:scale>
          <a:sx n="56" d="100"/>
          <a:sy n="56" d="100"/>
        </p:scale>
        <p:origin x="-16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FCE7A-1FC0-44FA-BFFB-C7142EAF35F7}" type="datetimeFigureOut">
              <a:rPr lang="en-US" smtClean="0"/>
              <a:t>9/30/2021</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D13696-5C5D-4000-92F2-CCAC2FC866C0}" type="slidenum">
              <a:rPr lang="en-US" smtClean="0"/>
              <a:t>‹#›</a:t>
            </a:fld>
            <a:endParaRPr lang="en-US"/>
          </a:p>
        </p:txBody>
      </p:sp>
    </p:spTree>
    <p:extLst>
      <p:ext uri="{BB962C8B-B14F-4D97-AF65-F5344CB8AC3E}">
        <p14:creationId xmlns:p14="http://schemas.microsoft.com/office/powerpoint/2010/main" val="307928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2</a:t>
            </a:fld>
            <a:endParaRPr lang="en-US"/>
          </a:p>
        </p:txBody>
      </p:sp>
    </p:spTree>
    <p:extLst>
      <p:ext uri="{BB962C8B-B14F-4D97-AF65-F5344CB8AC3E}">
        <p14:creationId xmlns:p14="http://schemas.microsoft.com/office/powerpoint/2010/main" val="1582748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11</a:t>
            </a:fld>
            <a:endParaRPr lang="en-US"/>
          </a:p>
        </p:txBody>
      </p:sp>
    </p:spTree>
    <p:extLst>
      <p:ext uri="{BB962C8B-B14F-4D97-AF65-F5344CB8AC3E}">
        <p14:creationId xmlns:p14="http://schemas.microsoft.com/office/powerpoint/2010/main" val="80013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i="0" dirty="0"/>
          </a:p>
        </p:txBody>
      </p:sp>
      <p:sp>
        <p:nvSpPr>
          <p:cNvPr id="4" name="Номер слайда 3"/>
          <p:cNvSpPr>
            <a:spLocks noGrp="1"/>
          </p:cNvSpPr>
          <p:nvPr>
            <p:ph type="sldNum" sz="quarter" idx="10"/>
          </p:nvPr>
        </p:nvSpPr>
        <p:spPr/>
        <p:txBody>
          <a:bodyPr/>
          <a:lstStyle/>
          <a:p>
            <a:fld id="{3C261CFF-A1F3-4BB1-9A34-384911E88491}" type="slidenum">
              <a:rPr lang="en-US" smtClean="0"/>
              <a:t>12</a:t>
            </a:fld>
            <a:endParaRPr lang="en-US"/>
          </a:p>
        </p:txBody>
      </p:sp>
    </p:spTree>
    <p:extLst>
      <p:ext uri="{BB962C8B-B14F-4D97-AF65-F5344CB8AC3E}">
        <p14:creationId xmlns:p14="http://schemas.microsoft.com/office/powerpoint/2010/main" val="249822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13</a:t>
            </a:fld>
            <a:endParaRPr lang="en-US"/>
          </a:p>
        </p:txBody>
      </p:sp>
    </p:spTree>
    <p:extLst>
      <p:ext uri="{BB962C8B-B14F-4D97-AF65-F5344CB8AC3E}">
        <p14:creationId xmlns:p14="http://schemas.microsoft.com/office/powerpoint/2010/main" val="193665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14</a:t>
            </a:fld>
            <a:endParaRPr lang="en-US"/>
          </a:p>
        </p:txBody>
      </p:sp>
    </p:spTree>
    <p:extLst>
      <p:ext uri="{BB962C8B-B14F-4D97-AF65-F5344CB8AC3E}">
        <p14:creationId xmlns:p14="http://schemas.microsoft.com/office/powerpoint/2010/main" val="66217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15</a:t>
            </a:fld>
            <a:endParaRPr lang="en-US"/>
          </a:p>
        </p:txBody>
      </p:sp>
    </p:spTree>
    <p:extLst>
      <p:ext uri="{BB962C8B-B14F-4D97-AF65-F5344CB8AC3E}">
        <p14:creationId xmlns:p14="http://schemas.microsoft.com/office/powerpoint/2010/main" val="313664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16</a:t>
            </a:fld>
            <a:endParaRPr lang="en-US"/>
          </a:p>
        </p:txBody>
      </p:sp>
    </p:spTree>
    <p:extLst>
      <p:ext uri="{BB962C8B-B14F-4D97-AF65-F5344CB8AC3E}">
        <p14:creationId xmlns:p14="http://schemas.microsoft.com/office/powerpoint/2010/main" val="328897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17</a:t>
            </a:fld>
            <a:endParaRPr lang="en-US"/>
          </a:p>
        </p:txBody>
      </p:sp>
    </p:spTree>
    <p:extLst>
      <p:ext uri="{BB962C8B-B14F-4D97-AF65-F5344CB8AC3E}">
        <p14:creationId xmlns:p14="http://schemas.microsoft.com/office/powerpoint/2010/main" val="44338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C261CFF-A1F3-4BB1-9A34-384911E88491}" type="slidenum">
              <a:rPr lang="en-US" smtClean="0"/>
              <a:t>18</a:t>
            </a:fld>
            <a:endParaRPr lang="en-US"/>
          </a:p>
        </p:txBody>
      </p:sp>
    </p:spTree>
    <p:extLst>
      <p:ext uri="{BB962C8B-B14F-4D97-AF65-F5344CB8AC3E}">
        <p14:creationId xmlns:p14="http://schemas.microsoft.com/office/powerpoint/2010/main" val="119330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19</a:t>
            </a:fld>
            <a:endParaRPr lang="en-US"/>
          </a:p>
        </p:txBody>
      </p:sp>
    </p:spTree>
    <p:extLst>
      <p:ext uri="{BB962C8B-B14F-4D97-AF65-F5344CB8AC3E}">
        <p14:creationId xmlns:p14="http://schemas.microsoft.com/office/powerpoint/2010/main" val="296473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3</a:t>
            </a:fld>
            <a:endParaRPr lang="en-US"/>
          </a:p>
        </p:txBody>
      </p:sp>
    </p:spTree>
    <p:extLst>
      <p:ext uri="{BB962C8B-B14F-4D97-AF65-F5344CB8AC3E}">
        <p14:creationId xmlns:p14="http://schemas.microsoft.com/office/powerpoint/2010/main" val="163253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4</a:t>
            </a:fld>
            <a:endParaRPr lang="en-US"/>
          </a:p>
        </p:txBody>
      </p:sp>
    </p:spTree>
    <p:extLst>
      <p:ext uri="{BB962C8B-B14F-4D97-AF65-F5344CB8AC3E}">
        <p14:creationId xmlns:p14="http://schemas.microsoft.com/office/powerpoint/2010/main" val="170331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5</a:t>
            </a:fld>
            <a:endParaRPr lang="en-US"/>
          </a:p>
        </p:txBody>
      </p:sp>
    </p:spTree>
    <p:extLst>
      <p:ext uri="{BB962C8B-B14F-4D97-AF65-F5344CB8AC3E}">
        <p14:creationId xmlns:p14="http://schemas.microsoft.com/office/powerpoint/2010/main" val="301095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6</a:t>
            </a:fld>
            <a:endParaRPr lang="en-US"/>
          </a:p>
        </p:txBody>
      </p:sp>
    </p:spTree>
    <p:extLst>
      <p:ext uri="{BB962C8B-B14F-4D97-AF65-F5344CB8AC3E}">
        <p14:creationId xmlns:p14="http://schemas.microsoft.com/office/powerpoint/2010/main" val="323629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7</a:t>
            </a:fld>
            <a:endParaRPr lang="en-US"/>
          </a:p>
        </p:txBody>
      </p:sp>
    </p:spTree>
    <p:extLst>
      <p:ext uri="{BB962C8B-B14F-4D97-AF65-F5344CB8AC3E}">
        <p14:creationId xmlns:p14="http://schemas.microsoft.com/office/powerpoint/2010/main" val="190113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8</a:t>
            </a:fld>
            <a:endParaRPr lang="en-US"/>
          </a:p>
        </p:txBody>
      </p:sp>
    </p:spTree>
    <p:extLst>
      <p:ext uri="{BB962C8B-B14F-4D97-AF65-F5344CB8AC3E}">
        <p14:creationId xmlns:p14="http://schemas.microsoft.com/office/powerpoint/2010/main" val="110948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9</a:t>
            </a:fld>
            <a:endParaRPr lang="en-US"/>
          </a:p>
        </p:txBody>
      </p:sp>
    </p:spTree>
    <p:extLst>
      <p:ext uri="{BB962C8B-B14F-4D97-AF65-F5344CB8AC3E}">
        <p14:creationId xmlns:p14="http://schemas.microsoft.com/office/powerpoint/2010/main" val="199732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261CFF-A1F3-4BB1-9A34-384911E88491}" type="slidenum">
              <a:rPr lang="en-US" smtClean="0"/>
              <a:t>10</a:t>
            </a:fld>
            <a:endParaRPr lang="en-US"/>
          </a:p>
        </p:txBody>
      </p:sp>
    </p:spTree>
    <p:extLst>
      <p:ext uri="{BB962C8B-B14F-4D97-AF65-F5344CB8AC3E}">
        <p14:creationId xmlns:p14="http://schemas.microsoft.com/office/powerpoint/2010/main" val="44160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2498811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20158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134037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28316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133919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5040538-C6D9-4461-9FDC-5B2B5B210083}" type="datetimeFigureOut">
              <a:rPr lang="en-US" smtClean="0"/>
              <a:t>9/30/2021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743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5040538-C6D9-4461-9FDC-5B2B5B210083}" type="datetimeFigureOut">
              <a:rPr lang="en-US" smtClean="0"/>
              <a:t>9/30/2021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336502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5040538-C6D9-4461-9FDC-5B2B5B210083}" type="datetimeFigureOut">
              <a:rPr lang="en-US" smtClean="0"/>
              <a:t>9/30/2021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116593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040538-C6D9-4461-9FDC-5B2B5B210083}" type="datetimeFigureOut">
              <a:rPr lang="en-US" smtClean="0"/>
              <a:t>9/30/2021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120085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040538-C6D9-4461-9FDC-5B2B5B210083}" type="datetimeFigureOut">
              <a:rPr lang="en-US" smtClean="0"/>
              <a:t>9/30/2021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12856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040538-C6D9-4461-9FDC-5B2B5B210083}" type="datetimeFigureOut">
              <a:rPr lang="en-US" smtClean="0"/>
              <a:t>9/30/2021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A3088B3-5DFC-41EB-96B2-74BB1EE1C0EB}" type="slidenum">
              <a:rPr lang="en-US" smtClean="0"/>
              <a:t>‹#›</a:t>
            </a:fld>
            <a:endParaRPr lang="en-US"/>
          </a:p>
        </p:txBody>
      </p:sp>
    </p:spTree>
    <p:extLst>
      <p:ext uri="{BB962C8B-B14F-4D97-AF65-F5344CB8AC3E}">
        <p14:creationId xmlns:p14="http://schemas.microsoft.com/office/powerpoint/2010/main" val="224739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40538-C6D9-4461-9FDC-5B2B5B210083}" type="datetimeFigureOut">
              <a:rPr lang="en-US" smtClean="0"/>
              <a:t>9/30/2021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088B3-5DFC-41EB-96B2-74BB1EE1C0EB}" type="slidenum">
              <a:rPr lang="en-US" smtClean="0"/>
              <a:t>‹#›</a:t>
            </a:fld>
            <a:endParaRPr lang="en-US"/>
          </a:p>
        </p:txBody>
      </p:sp>
    </p:spTree>
    <p:extLst>
      <p:ext uri="{BB962C8B-B14F-4D97-AF65-F5344CB8AC3E}">
        <p14:creationId xmlns:p14="http://schemas.microsoft.com/office/powerpoint/2010/main" val="2725732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518" y="764704"/>
            <a:ext cx="1465466" cy="707886"/>
          </a:xfrm>
          <a:prstGeom prst="rect">
            <a:avLst/>
          </a:prstGeom>
          <a:noFill/>
        </p:spPr>
        <p:txBody>
          <a:bodyPr wrap="none" rtlCol="0">
            <a:spAutoFit/>
          </a:bodyPr>
          <a:lstStyle/>
          <a:p>
            <a:r>
              <a:rPr lang="en-US" sz="4000" b="1" i="1" dirty="0" smtClean="0">
                <a:latin typeface="Times New Roman" panose="02020603050405020304" pitchFamily="18" charset="0"/>
                <a:cs typeface="Times New Roman" panose="02020603050405020304" pitchFamily="18" charset="0"/>
              </a:rPr>
              <a:t>Lec#5</a:t>
            </a:r>
            <a:endParaRPr lang="en-US" b="1"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2459504"/>
            <a:ext cx="8820472" cy="1323439"/>
          </a:xfrm>
          <a:prstGeom prst="rect">
            <a:avLst/>
          </a:prstGeom>
        </p:spPr>
        <p:txBody>
          <a:bodyPr wrap="square">
            <a:spAutoFit/>
          </a:bodyPr>
          <a:lstStyle/>
          <a:p>
            <a:pPr algn="ctr"/>
            <a:r>
              <a:rPr lang="kk-KZ" sz="4000" dirty="0">
                <a:latin typeface="Times New Roman" panose="02020603050405020304" pitchFamily="18" charset="0"/>
                <a:cs typeface="Times New Roman" panose="02020603050405020304" pitchFamily="18" charset="0"/>
              </a:rPr>
              <a:t>Enterprise IT infrastructure management systems: MOF (Microsoft), ITSM (HP)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18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60322"/>
            <a:ext cx="4572000" cy="707886"/>
          </a:xfrm>
          <a:prstGeom prst="rect">
            <a:avLst/>
          </a:prstGeom>
        </p:spPr>
        <p:txBody>
          <a:bodyPr>
            <a:spAutoFit/>
          </a:bodyPr>
          <a:lstStyle/>
          <a:p>
            <a:r>
              <a:rPr lang="en-US" sz="4000" b="1" dirty="0">
                <a:latin typeface="Times New Roman" panose="02020603050405020304" pitchFamily="18" charset="0"/>
                <a:cs typeface="Times New Roman" panose="02020603050405020304" pitchFamily="18" charset="0"/>
              </a:rPr>
              <a:t>Benefits of </a:t>
            </a:r>
            <a:r>
              <a:rPr lang="en-US" sz="4000" b="1" dirty="0" smtClean="0">
                <a:latin typeface="Times New Roman" panose="02020603050405020304" pitchFamily="18" charset="0"/>
                <a:cs typeface="Times New Roman" panose="02020603050405020304" pitchFamily="18" charset="0"/>
              </a:rPr>
              <a:t>COBIT</a:t>
            </a:r>
            <a:endParaRPr lang="en-US" sz="4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1443841"/>
            <a:ext cx="9144000" cy="600164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COBIT is primarily a business framework for managing enterprise IT. It is a globally recognized open standard that works on business IT processes and in keeping IT and business goals aligned. It is a comprehensive suite of tools, procedures, guidelines and principles in IT governance and management. COBIT helps organizations in benefiting from their information systems and IT assets, while having enterprise-wide control over enterprise IT.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1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353762" cy="646331"/>
          </a:xfrm>
          <a:prstGeom prst="rect">
            <a:avLst/>
          </a:prstGeom>
        </p:spPr>
        <p:txBody>
          <a:bodyPr wrap="none">
            <a:spAutoFit/>
          </a:bodyPr>
          <a:lstStyle/>
          <a:p>
            <a:pPr algn="ctr"/>
            <a:r>
              <a:rPr lang="en-US" sz="3600" b="1" dirty="0">
                <a:latin typeface="Times New Roman" panose="02020603050405020304" pitchFamily="18" charset="0"/>
                <a:cs typeface="Times New Roman" panose="02020603050405020304" pitchFamily="18" charset="0"/>
              </a:rPr>
              <a:t>MOF (Microsoft Operations Framework)</a:t>
            </a:r>
            <a:endParaRPr lang="en-US"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2132856"/>
            <a:ext cx="9144000" cy="255454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 Microsoft Operations Framework (MOF) is an open source framework derived of best practices, principles, and activities that provide a focus on reliability in IT solutions and services.</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268760"/>
            <a:ext cx="5589240" cy="5589240"/>
          </a:xfrm>
          <a:prstGeom prst="rect">
            <a:avLst/>
          </a:prstGeom>
        </p:spPr>
      </p:pic>
      <p:sp>
        <p:nvSpPr>
          <p:cNvPr id="4" name="Прямоугольник 3"/>
          <p:cNvSpPr/>
          <p:nvPr/>
        </p:nvSpPr>
        <p:spPr>
          <a:xfrm>
            <a:off x="-13026" y="260648"/>
            <a:ext cx="9144000" cy="156966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MOF is composed of three phases—</a:t>
            </a:r>
            <a:r>
              <a:rPr lang="en-US" sz="3200" b="1" dirty="0">
                <a:latin typeface="Times New Roman" panose="02020603050405020304" pitchFamily="18" charset="0"/>
                <a:cs typeface="Times New Roman" panose="02020603050405020304" pitchFamily="18" charset="0"/>
              </a:rPr>
              <a:t>Plan, Deliver, </a:t>
            </a:r>
            <a:r>
              <a:rPr lang="en-US" sz="3200" dirty="0">
                <a:latin typeface="Times New Roman" panose="02020603050405020304" pitchFamily="18" charset="0"/>
                <a:cs typeface="Times New Roman" panose="02020603050405020304" pitchFamily="18" charset="0"/>
              </a:rPr>
              <a:t>and</a:t>
            </a:r>
            <a:r>
              <a:rPr lang="en-US" sz="3200" b="1" dirty="0">
                <a:latin typeface="Times New Roman" panose="02020603050405020304" pitchFamily="18" charset="0"/>
                <a:cs typeface="Times New Roman" panose="02020603050405020304" pitchFamily="18" charset="0"/>
              </a:rPr>
              <a:t> Operate</a:t>
            </a:r>
            <a:r>
              <a:rPr lang="en-US" sz="3200" dirty="0">
                <a:latin typeface="Times New Roman" panose="02020603050405020304" pitchFamily="18" charset="0"/>
                <a:cs typeface="Times New Roman" panose="02020603050405020304" pitchFamily="18" charset="0"/>
              </a:rPr>
              <a:t>—with an underlying </a:t>
            </a:r>
            <a:r>
              <a:rPr lang="en-US" sz="3200" b="1" dirty="0">
                <a:latin typeface="Times New Roman" panose="02020603050405020304" pitchFamily="18" charset="0"/>
                <a:cs typeface="Times New Roman" panose="02020603050405020304" pitchFamily="18" charset="0"/>
              </a:rPr>
              <a:t>Management</a:t>
            </a:r>
            <a:r>
              <a:rPr lang="en-US" sz="3200" dirty="0">
                <a:latin typeface="Times New Roman" panose="02020603050405020304" pitchFamily="18" charset="0"/>
                <a:cs typeface="Times New Roman" panose="02020603050405020304" pitchFamily="18" charset="0"/>
              </a:rPr>
              <a:t> Layer.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69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80" y="1359643"/>
            <a:ext cx="9150280" cy="4401205"/>
          </a:xfrm>
          <a:prstGeom prst="rect">
            <a:avLst/>
          </a:prstGeom>
        </p:spPr>
        <p:txBody>
          <a:bodyPr wrap="square">
            <a:spAutoFit/>
          </a:bodyPr>
          <a:lstStyle/>
          <a:p>
            <a:pPr algn="just" fontAlgn="base"/>
            <a:r>
              <a:rPr lang="en-US" sz="4000" b="1" dirty="0">
                <a:latin typeface="Times New Roman" panose="02020603050405020304" pitchFamily="18" charset="0"/>
                <a:cs typeface="Times New Roman" panose="02020603050405020304" pitchFamily="18" charset="0"/>
              </a:rPr>
              <a:t>The MOF encompasses all processes involved in managing IT services:</a:t>
            </a:r>
          </a:p>
          <a:p>
            <a:pPr marL="571500" indent="-571500" algn="just" fontAlgn="base">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Conception</a:t>
            </a:r>
          </a:p>
          <a:p>
            <a:pPr marL="571500" indent="-571500" algn="just" fontAlgn="base">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Development</a:t>
            </a:r>
          </a:p>
          <a:p>
            <a:pPr marL="571500" indent="-571500" algn="just" fontAlgn="base">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Operation</a:t>
            </a:r>
          </a:p>
          <a:p>
            <a:pPr marL="571500" indent="-571500" algn="just" fontAlgn="base">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Maintenance</a:t>
            </a:r>
          </a:p>
          <a:p>
            <a:pPr marL="571500" indent="-571500" algn="just" fontAlgn="base">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Retirement</a:t>
            </a:r>
          </a:p>
        </p:txBody>
      </p:sp>
    </p:spTree>
    <p:extLst>
      <p:ext uri="{BB962C8B-B14F-4D97-AF65-F5344CB8AC3E}">
        <p14:creationId xmlns:p14="http://schemas.microsoft.com/office/powerpoint/2010/main" val="210914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F Cycle Details: Manage - Plan, Deliver, Ope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1" y="-1"/>
            <a:ext cx="9442193" cy="736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1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488973" cy="769441"/>
          </a:xfrm>
          <a:prstGeom prst="rect">
            <a:avLst/>
          </a:prstGeom>
        </p:spPr>
        <p:txBody>
          <a:bodyPr wrap="none">
            <a:spAutoFit/>
          </a:bodyPr>
          <a:lstStyle/>
          <a:p>
            <a:pPr algn="ctr" fontAlgn="base"/>
            <a:r>
              <a:rPr lang="en-US" sz="4400" dirty="0">
                <a:latin typeface="Times New Roman" panose="02020603050405020304" pitchFamily="18" charset="0"/>
                <a:cs typeface="Times New Roman" panose="02020603050405020304" pitchFamily="18" charset="0"/>
              </a:rPr>
              <a:t>IT Service Management (ITSM)</a:t>
            </a:r>
          </a:p>
        </p:txBody>
      </p:sp>
      <p:sp>
        <p:nvSpPr>
          <p:cNvPr id="3" name="Прямоугольник 2"/>
          <p:cNvSpPr/>
          <p:nvPr/>
        </p:nvSpPr>
        <p:spPr>
          <a:xfrm>
            <a:off x="35729" y="2054452"/>
            <a:ext cx="9144000" cy="4524315"/>
          </a:xfrm>
          <a:prstGeom prst="rect">
            <a:avLst/>
          </a:prstGeom>
        </p:spPr>
        <p:txBody>
          <a:bodyPr wrap="square">
            <a:spAutoFit/>
          </a:bodyPr>
          <a:lstStyle/>
          <a:p>
            <a:pPr algn="just" fontAlgn="base"/>
            <a:r>
              <a:rPr lang="en-US" sz="3600" dirty="0">
                <a:latin typeface="Times New Roman" panose="02020603050405020304" pitchFamily="18" charset="0"/>
                <a:cs typeface="Times New Roman" panose="02020603050405020304" pitchFamily="18" charset="0"/>
              </a:rPr>
              <a:t>IT service management (ITSM) is the process of designing, delivering, managing, and improving the IT services an organization provides to its end users. ITSM is focused on aligning IT processes and services with business objectives to help an organization grow.</a:t>
            </a:r>
          </a:p>
          <a:p>
            <a:pPr algn="just"/>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32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96" y="1124744"/>
            <a:ext cx="9144000" cy="4524315"/>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There is a common line of thinking in the IT industry that posits that a proper approach to ITSM should follow three steps in this order</a:t>
            </a:r>
            <a:r>
              <a:rPr lang="en-US" sz="3600" dirty="0" smtClean="0">
                <a:latin typeface="Times New Roman" panose="02020603050405020304" pitchFamily="18" charset="0"/>
                <a:cs typeface="Times New Roman" panose="02020603050405020304" pitchFamily="18" charset="0"/>
              </a:rPr>
              <a:t>:</a:t>
            </a:r>
          </a:p>
          <a:p>
            <a:pPr algn="just"/>
            <a:r>
              <a:rPr lang="en-US" sz="3600" dirty="0" smtClean="0">
                <a:latin typeface="Times New Roman" panose="02020603050405020304" pitchFamily="18" charset="0"/>
                <a:cs typeface="Times New Roman" panose="02020603050405020304" pitchFamily="18" charset="0"/>
              </a:rPr>
              <a:t> </a:t>
            </a:r>
          </a:p>
          <a:p>
            <a:pPr marL="742950" indent="-742950" algn="just">
              <a:buAutoNum type="arabicParenR"/>
            </a:pPr>
            <a:r>
              <a:rPr lang="en-US" sz="3600" i="1" dirty="0" smtClean="0">
                <a:latin typeface="Times New Roman" panose="02020603050405020304" pitchFamily="18" charset="0"/>
                <a:cs typeface="Times New Roman" panose="02020603050405020304" pitchFamily="18" charset="0"/>
              </a:rPr>
              <a:t>Build </a:t>
            </a:r>
            <a:r>
              <a:rPr lang="en-US" sz="3600" i="1" dirty="0">
                <a:latin typeface="Times New Roman" panose="02020603050405020304" pitchFamily="18" charset="0"/>
                <a:cs typeface="Times New Roman" panose="02020603050405020304" pitchFamily="18" charset="0"/>
              </a:rPr>
              <a:t>and implement IT technology. </a:t>
            </a:r>
            <a:endParaRPr lang="en-US" sz="3600" i="1" dirty="0" smtClean="0">
              <a:latin typeface="Times New Roman" panose="02020603050405020304" pitchFamily="18" charset="0"/>
              <a:cs typeface="Times New Roman" panose="02020603050405020304" pitchFamily="18" charset="0"/>
            </a:endParaRPr>
          </a:p>
          <a:p>
            <a:pPr marL="742950" indent="-742950" algn="just">
              <a:buAutoNum type="arabicParenR"/>
            </a:pPr>
            <a:r>
              <a:rPr lang="en-US" sz="3600" i="1" dirty="0" smtClean="0">
                <a:latin typeface="Times New Roman" panose="02020603050405020304" pitchFamily="18" charset="0"/>
                <a:cs typeface="Times New Roman" panose="02020603050405020304" pitchFamily="18" charset="0"/>
              </a:rPr>
              <a:t>Bring </a:t>
            </a:r>
            <a:r>
              <a:rPr lang="en-US" sz="3600" i="1" dirty="0">
                <a:latin typeface="Times New Roman" panose="02020603050405020304" pitchFamily="18" charset="0"/>
                <a:cs typeface="Times New Roman" panose="02020603050405020304" pitchFamily="18" charset="0"/>
              </a:rPr>
              <a:t>in and enforce the right process. </a:t>
            </a:r>
            <a:endParaRPr lang="en-US" sz="3600" i="1" dirty="0" smtClean="0">
              <a:latin typeface="Times New Roman" panose="02020603050405020304" pitchFamily="18" charset="0"/>
              <a:cs typeface="Times New Roman" panose="02020603050405020304" pitchFamily="18" charset="0"/>
            </a:endParaRPr>
          </a:p>
          <a:p>
            <a:pPr marL="742950" indent="-742950" algn="just">
              <a:buAutoNum type="arabicParenR"/>
            </a:pPr>
            <a:r>
              <a:rPr lang="en-US" sz="3600" i="1" dirty="0" smtClean="0">
                <a:latin typeface="Times New Roman" panose="02020603050405020304" pitchFamily="18" charset="0"/>
                <a:cs typeface="Times New Roman" panose="02020603050405020304" pitchFamily="18" charset="0"/>
              </a:rPr>
              <a:t>People </a:t>
            </a:r>
            <a:r>
              <a:rPr lang="en-US" sz="3600" i="1" dirty="0">
                <a:latin typeface="Times New Roman" panose="02020603050405020304" pitchFamily="18" charset="0"/>
                <a:cs typeface="Times New Roman" panose="02020603050405020304" pitchFamily="18" charset="0"/>
              </a:rPr>
              <a:t>can learn the technology and abide by the process.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82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729"/>
            <a:ext cx="7632848" cy="1015663"/>
          </a:xfrm>
          <a:prstGeom prst="rect">
            <a:avLst/>
          </a:prstGeom>
        </p:spPr>
        <p:txBody>
          <a:bodyPr wrap="square">
            <a:spAutoFit/>
          </a:bodyPr>
          <a:lstStyle/>
          <a:p>
            <a:r>
              <a:rPr lang="en-US" sz="6000" b="1" dirty="0">
                <a:latin typeface="Times New Roman" panose="02020603050405020304" pitchFamily="18" charset="0"/>
                <a:cs typeface="Times New Roman" panose="02020603050405020304" pitchFamily="18" charset="0"/>
              </a:rPr>
              <a:t>ITSM </a:t>
            </a:r>
            <a:r>
              <a:rPr lang="en-US" sz="6000" b="1" dirty="0" smtClean="0">
                <a:latin typeface="Times New Roman" panose="02020603050405020304" pitchFamily="18" charset="0"/>
                <a:cs typeface="Times New Roman" panose="02020603050405020304" pitchFamily="18" charset="0"/>
              </a:rPr>
              <a:t>processes</a:t>
            </a:r>
            <a:endParaRPr lang="en-US" sz="6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35696" y="1196752"/>
            <a:ext cx="5622052" cy="6186309"/>
          </a:xfrm>
          <a:prstGeom prst="rect">
            <a:avLst/>
          </a:prstGeom>
        </p:spPr>
        <p:txBody>
          <a:bodyPr wrap="none">
            <a:spAutoFit/>
          </a:bodyPr>
          <a:lstStyle/>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Process </a:t>
            </a:r>
            <a:r>
              <a:rPr lang="en-US" sz="3600" dirty="0" smtClean="0">
                <a:latin typeface="Times New Roman" panose="02020603050405020304" pitchFamily="18" charset="0"/>
                <a:cs typeface="Times New Roman" panose="02020603050405020304" pitchFamily="18" charset="0"/>
              </a:rPr>
              <a:t>Focus</a:t>
            </a:r>
          </a:p>
          <a:p>
            <a:pPr marL="457200" indent="-4572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Prevention</a:t>
            </a:r>
          </a:p>
          <a:p>
            <a:pPr marL="457200" indent="-4572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Proactive</a:t>
            </a:r>
          </a:p>
          <a:p>
            <a:pPr marL="457200" indent="-457200">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Customers</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Distributed, </a:t>
            </a:r>
            <a:r>
              <a:rPr lang="en-US" sz="3600" dirty="0" smtClean="0">
                <a:latin typeface="Times New Roman" panose="02020603050405020304" pitchFamily="18" charset="0"/>
                <a:cs typeface="Times New Roman" panose="02020603050405020304" pitchFamily="18" charset="0"/>
              </a:rPr>
              <a:t>sourced</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Integrated, </a:t>
            </a:r>
            <a:r>
              <a:rPr lang="en-US" sz="3600" dirty="0" smtClean="0">
                <a:latin typeface="Times New Roman" panose="02020603050405020304" pitchFamily="18" charset="0"/>
                <a:cs typeface="Times New Roman" panose="02020603050405020304" pitchFamily="18" charset="0"/>
              </a:rPr>
              <a:t>enterprise-wide</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Repeatable, </a:t>
            </a:r>
            <a:r>
              <a:rPr lang="en-US" sz="3600" dirty="0" smtClean="0">
                <a:latin typeface="Times New Roman" panose="02020603050405020304" pitchFamily="18" charset="0"/>
                <a:cs typeface="Times New Roman" panose="02020603050405020304" pitchFamily="18" charset="0"/>
              </a:rPr>
              <a:t>accountable</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Formal best </a:t>
            </a:r>
            <a:r>
              <a:rPr lang="en-US" sz="3600" dirty="0" smtClean="0">
                <a:latin typeface="Times New Roman" panose="02020603050405020304" pitchFamily="18" charset="0"/>
                <a:cs typeface="Times New Roman" panose="02020603050405020304" pitchFamily="18" charset="0"/>
              </a:rPr>
              <a:t>practices</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Business </a:t>
            </a:r>
            <a:r>
              <a:rPr lang="en-US" sz="3600" dirty="0" smtClean="0">
                <a:latin typeface="Times New Roman" panose="02020603050405020304" pitchFamily="18" charset="0"/>
                <a:cs typeface="Times New Roman" panose="02020603050405020304" pitchFamily="18" charset="0"/>
              </a:rPr>
              <a:t>perspective</a:t>
            </a:r>
          </a:p>
          <a:p>
            <a:pPr marL="457200" indent="-457200">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Service orientation</a:t>
            </a:r>
            <a:endParaRPr lang="en-US" sz="36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45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357020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Benefits of </a:t>
            </a:r>
            <a:r>
              <a:rPr lang="en-US" sz="3600" b="1" cap="all" dirty="0" smtClean="0">
                <a:latin typeface="Times New Roman" panose="02020603050405020304" pitchFamily="18" charset="0"/>
                <a:cs typeface="Times New Roman" panose="02020603050405020304" pitchFamily="18" charset="0"/>
              </a:rPr>
              <a:t>ITSM</a:t>
            </a:r>
            <a:endParaRPr lang="en-US" sz="3600" b="1" cap="all"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6105" y="1628800"/>
            <a:ext cx="8928992" cy="4031873"/>
          </a:xfrm>
          <a:prstGeom prst="rect">
            <a:avLst/>
          </a:prstGeom>
        </p:spPr>
        <p:txBody>
          <a:bodyPr wrap="square">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Better understanding of what the business needs and why (i.e. “business alignment”)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Repeatable and scalable processes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Defined roles and responsibilities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Increased productivity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Satisfied end users with realistic expectations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Shorter gaps between detecting incidents and solving them</a:t>
            </a:r>
          </a:p>
        </p:txBody>
      </p:sp>
    </p:spTree>
    <p:extLst>
      <p:ext uri="{BB962C8B-B14F-4D97-AF65-F5344CB8AC3E}">
        <p14:creationId xmlns:p14="http://schemas.microsoft.com/office/powerpoint/2010/main" val="53860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600" y="908720"/>
            <a:ext cx="9115400" cy="501675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Benefits for the Business:</a:t>
            </a:r>
          </a:p>
          <a:p>
            <a:pPr marL="171450" indent="-171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IT can react quickly to change and innovation in the market</a:t>
            </a:r>
          </a:p>
          <a:p>
            <a:pPr marL="171450" indent="-171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Better IT availability and performance means employees get more done</a:t>
            </a:r>
          </a:p>
          <a:p>
            <a:pPr marL="171450" indent="-171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IT issues are less common, less impactful, and less costly</a:t>
            </a:r>
          </a:p>
          <a:p>
            <a:pPr marL="171450" indent="-171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Employees know what services are available and how to use them</a:t>
            </a:r>
          </a:p>
          <a:p>
            <a:pPr marL="171450" indent="-171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IT provides better service at a lower cost</a:t>
            </a:r>
          </a:p>
        </p:txBody>
      </p:sp>
    </p:spTree>
    <p:extLst>
      <p:ext uri="{BB962C8B-B14F-4D97-AF65-F5344CB8AC3E}">
        <p14:creationId xmlns:p14="http://schemas.microsoft.com/office/powerpoint/2010/main" val="397299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34" y="1124744"/>
            <a:ext cx="9163990" cy="206210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Information Technology (IT) has been serving the enterprise as a technology provider helping businesses to perform more efficiently and to expend into new directions since its early stages.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653" y="3526374"/>
            <a:ext cx="6336704" cy="331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0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93" t="35904" r="34656" b="37501"/>
          <a:stretch/>
        </p:blipFill>
        <p:spPr bwMode="auto">
          <a:xfrm>
            <a:off x="-1" y="692696"/>
            <a:ext cx="914400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76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6631"/>
            <a:ext cx="7084568"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Information Technology Standards</a:t>
            </a:r>
          </a:p>
        </p:txBody>
      </p:sp>
      <p:sp>
        <p:nvSpPr>
          <p:cNvPr id="3" name="Прямоугольник 2"/>
          <p:cNvSpPr/>
          <p:nvPr/>
        </p:nvSpPr>
        <p:spPr>
          <a:xfrm>
            <a:off x="-106704" y="1556792"/>
            <a:ext cx="8280920" cy="7294305"/>
          </a:xfrm>
          <a:prstGeom prst="rect">
            <a:avLst/>
          </a:prstGeom>
        </p:spPr>
        <p:txBody>
          <a:bodyPr wrap="square">
            <a:spAutoFit/>
          </a:bodyPr>
          <a:lstStyle/>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ITIL (Information Technology Infrastructure Library</a:t>
            </a:r>
            <a:r>
              <a:rPr lang="en-US" sz="3600" dirty="0" smtClean="0">
                <a:latin typeface="Times New Roman" panose="02020603050405020304" pitchFamily="18" charset="0"/>
                <a:cs typeface="Times New Roman" panose="02020603050405020304" pitchFamily="18" charset="0"/>
              </a:rPr>
              <a:t>)</a:t>
            </a:r>
            <a:endParaRPr lang="kk-KZ" sz="3600" dirty="0" smtClean="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COBIT (Control Objectives for Information and related Technology)</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MOF (Microsoft Operations Framework)</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ITSM HP Reference Model</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ITPM (IT Process Model)</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929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23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4" y="85636"/>
            <a:ext cx="9167953" cy="120032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COBIT (Control Objectives for Information and related Technology</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3954" y="2136339"/>
            <a:ext cx="9191908" cy="4031873"/>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COBIT is a set of control objectives that helps IT management and governance professionals manage IT operations regardless of the organization’s size. It was released in 1996 and is researched, developed, maintained and published by the Information System Audit and Control Association (ISACA).</a:t>
            </a:r>
          </a:p>
          <a:p>
            <a:pPr algn="just"/>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43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BIT (Control Objectives for Information and Related Technology) TRAINING  – DK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9125476" cy="555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60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8366" y="548680"/>
            <a:ext cx="6679008" cy="1200329"/>
          </a:xfrm>
          <a:prstGeom prst="rect">
            <a:avLst/>
          </a:prstGeom>
        </p:spPr>
        <p:txBody>
          <a:bodyPr wrap="none">
            <a:spAutoFit/>
          </a:bodyPr>
          <a:lstStyle/>
          <a:p>
            <a:pPr algn="just"/>
            <a:r>
              <a:rPr lang="en-US" sz="3200" b="1" dirty="0">
                <a:latin typeface="Times New Roman" panose="02020603050405020304" pitchFamily="18" charset="0"/>
                <a:cs typeface="Times New Roman" panose="02020603050405020304" pitchFamily="18" charset="0"/>
              </a:rPr>
              <a:t>The four specific domains of </a:t>
            </a:r>
            <a:r>
              <a:rPr lang="en-US" sz="3200" b="1" dirty="0" smtClean="0">
                <a:latin typeface="Times New Roman" panose="02020603050405020304" pitchFamily="18" charset="0"/>
                <a:cs typeface="Times New Roman" panose="02020603050405020304" pitchFamily="18" charset="0"/>
              </a:rPr>
              <a:t>COBIT:</a:t>
            </a:r>
            <a:endParaRPr lang="en-US" sz="3200" b="1" dirty="0">
              <a:latin typeface="Times New Roman" panose="02020603050405020304" pitchFamily="18" charset="0"/>
              <a:cs typeface="Times New Roman" panose="02020603050405020304" pitchFamily="18" charset="0"/>
            </a:endParaRPr>
          </a:p>
          <a:p>
            <a:pPr algn="just"/>
            <a:endParaRPr lang="en-US" sz="4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86080" y="2228671"/>
            <a:ext cx="7883579" cy="2308324"/>
          </a:xfrm>
          <a:prstGeom prst="rect">
            <a:avLst/>
          </a:prstGeom>
        </p:spPr>
        <p:txBody>
          <a:bodyPr wrap="square">
            <a:spAutoFit/>
          </a:bodyPr>
          <a:lstStyle/>
          <a:p>
            <a:pPr marL="571500" indent="-5715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Planning &amp; Organization</a:t>
            </a:r>
          </a:p>
          <a:p>
            <a:pPr marL="571500" indent="-5715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Delivering and Support</a:t>
            </a:r>
          </a:p>
          <a:p>
            <a:pPr marL="571500" indent="-5715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Acquiring &amp; Implementation</a:t>
            </a:r>
          </a:p>
          <a:p>
            <a:pPr marL="571500" indent="-571500">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Monitoring &amp; Evaluating</a:t>
            </a:r>
          </a:p>
        </p:txBody>
      </p:sp>
    </p:spTree>
    <p:extLst>
      <p:ext uri="{BB962C8B-B14F-4D97-AF65-F5344CB8AC3E}">
        <p14:creationId xmlns:p14="http://schemas.microsoft.com/office/powerpoint/2010/main" val="57774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156966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The Various </a:t>
            </a:r>
            <a:r>
              <a:rPr lang="en-US" sz="3200" b="1" dirty="0" smtClean="0">
                <a:latin typeface="Times New Roman" panose="02020603050405020304" pitchFamily="18" charset="0"/>
                <a:cs typeface="Times New Roman" panose="02020603050405020304" pitchFamily="18" charset="0"/>
              </a:rPr>
              <a:t>COBIT Components</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616" y="1700808"/>
            <a:ext cx="6314722" cy="3970318"/>
          </a:xfrm>
          <a:prstGeom prst="rect">
            <a:avLst/>
          </a:prstGeom>
        </p:spPr>
        <p:txBody>
          <a:bodyPr wrap="square">
            <a:spAutoFit/>
          </a:bodyPr>
          <a:lstStyle/>
          <a:p>
            <a:pPr marL="571500" indent="-571500">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Framework</a:t>
            </a:r>
          </a:p>
          <a:p>
            <a:pPr marL="571500" indent="-571500">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Process </a:t>
            </a:r>
            <a:r>
              <a:rPr lang="en-US" sz="3600" dirty="0" smtClean="0">
                <a:latin typeface="Times New Roman" panose="02020603050405020304" pitchFamily="18" charset="0"/>
                <a:cs typeface="Times New Roman" panose="02020603050405020304" pitchFamily="18" charset="0"/>
              </a:rPr>
              <a:t>Descriptions</a:t>
            </a:r>
          </a:p>
          <a:p>
            <a:pPr marL="571500" indent="-571500">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Control Objectives</a:t>
            </a:r>
          </a:p>
          <a:p>
            <a:pPr marL="571500" indent="-571500">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Maturity Models</a:t>
            </a:r>
          </a:p>
          <a:p>
            <a:pPr marL="571500" indent="-571500">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Management </a:t>
            </a:r>
            <a:r>
              <a:rPr lang="en-US" sz="3600" dirty="0">
                <a:latin typeface="Times New Roman" panose="02020603050405020304" pitchFamily="18" charset="0"/>
                <a:cs typeface="Times New Roman" panose="02020603050405020304" pitchFamily="18" charset="0"/>
              </a:rPr>
              <a:t>Guidelines</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6789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559</Words>
  <Application>Microsoft Office PowerPoint</Application>
  <PresentationFormat>Экран (4:3)</PresentationFormat>
  <Paragraphs>88</Paragraphs>
  <Slides>19</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Aibek Ibraimkulov</dc:creator>
  <cp:lastModifiedBy>Aibek Ibraimkulov</cp:lastModifiedBy>
  <cp:revision>2</cp:revision>
  <dcterms:created xsi:type="dcterms:W3CDTF">2021-09-29T18:59:24Z</dcterms:created>
  <dcterms:modified xsi:type="dcterms:W3CDTF">2021-09-29T19:10:57Z</dcterms:modified>
</cp:coreProperties>
</file>