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71" r:id="rId4"/>
    <p:sldId id="272" r:id="rId5"/>
    <p:sldId id="273" r:id="rId6"/>
    <p:sldId id="274" r:id="rId7"/>
    <p:sldId id="275" r:id="rId8"/>
    <p:sldId id="276" r:id="rId9"/>
    <p:sldId id="277" r:id="rId10"/>
    <p:sldId id="278" r:id="rId11"/>
    <p:sldId id="258" r:id="rId12"/>
    <p:sldId id="259" r:id="rId13"/>
    <p:sldId id="260" r:id="rId14"/>
    <p:sldId id="261" r:id="rId15"/>
    <p:sldId id="262" r:id="rId16"/>
    <p:sldId id="263" r:id="rId17"/>
    <p:sldId id="264" r:id="rId18"/>
    <p:sldId id="265" r:id="rId19"/>
    <p:sldId id="266" r:id="rId20"/>
    <p:sldId id="267" r:id="rId21"/>
    <p:sldId id="268" r:id="rId22"/>
    <p:sldId id="280" r:id="rId23"/>
    <p:sldId id="279" r:id="rId24"/>
    <p:sldId id="26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E81A41-F7F1-4BBE-A13E-8CD743DD14C0}" type="datetimeFigureOut">
              <a:rPr lang="en-US" smtClean="0"/>
              <a:t>11/25/2021</a:t>
            </a:fld>
            <a:endParaRPr lang="en-US"/>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F41224-0537-4A38-8B92-E8713ABF4BD8}" type="slidenum">
              <a:rPr lang="en-US" smtClean="0"/>
              <a:t>‹#›</a:t>
            </a:fld>
            <a:endParaRPr lang="en-US"/>
          </a:p>
        </p:txBody>
      </p:sp>
    </p:spTree>
    <p:extLst>
      <p:ext uri="{BB962C8B-B14F-4D97-AF65-F5344CB8AC3E}">
        <p14:creationId xmlns:p14="http://schemas.microsoft.com/office/powerpoint/2010/main" val="1949067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0" y="6775450"/>
            <a:ext cx="9144000" cy="82550"/>
            <a:chOff x="2055030" y="1463669"/>
            <a:chExt cx="2304256" cy="544908"/>
          </a:xfrm>
        </p:grpSpPr>
        <p:sp>
          <p:nvSpPr>
            <p:cNvPr id="6" name="Rectangle 5"/>
            <p:cNvSpPr/>
            <p:nvPr/>
          </p:nvSpPr>
          <p:spPr>
            <a:xfrm>
              <a:off x="2055030" y="1463669"/>
              <a:ext cx="576064" cy="5449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p:nvSpPr>
          <p:spPr>
            <a:xfrm>
              <a:off x="2631094" y="1463669"/>
              <a:ext cx="576064" cy="544908"/>
            </a:xfrm>
            <a:prstGeom prst="rect">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3207158" y="1463669"/>
              <a:ext cx="576064" cy="544908"/>
            </a:xfrm>
            <a:prstGeom prst="rect">
              <a:avLst/>
            </a:prstGeom>
            <a:solidFill>
              <a:schemeClr val="accent3"/>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p:nvSpPr>
          <p:spPr>
            <a:xfrm>
              <a:off x="3783222" y="1463669"/>
              <a:ext cx="576064" cy="544908"/>
            </a:xfrm>
            <a:prstGeom prst="rect">
              <a:avLst/>
            </a:prstGeom>
            <a:solidFill>
              <a:schemeClr val="accent6"/>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8" name="Title 7"/>
          <p:cNvSpPr>
            <a:spLocks noGrp="1"/>
          </p:cNvSpPr>
          <p:nvPr>
            <p:ph type="title"/>
          </p:nvPr>
        </p:nvSpPr>
        <p:spPr>
          <a:xfrm>
            <a:off x="417635" y="266652"/>
            <a:ext cx="6440365" cy="732155"/>
          </a:xfrm>
        </p:spPr>
        <p:txBody>
          <a:bodyPr>
            <a:normAutofit/>
          </a:bodyPr>
          <a:lstStyle>
            <a:lvl1pPr>
              <a:defRPr sz="3200">
                <a:solidFill>
                  <a:schemeClr val="tx1">
                    <a:lumMod val="75000"/>
                    <a:lumOff val="25000"/>
                  </a:schemeClr>
                </a:solidFill>
              </a:defRPr>
            </a:lvl1pPr>
          </a:lstStyle>
          <a:p>
            <a:endParaRPr lang="en-GB" dirty="0"/>
          </a:p>
        </p:txBody>
      </p:sp>
    </p:spTree>
    <p:extLst>
      <p:ext uri="{BB962C8B-B14F-4D97-AF65-F5344CB8AC3E}">
        <p14:creationId xmlns:p14="http://schemas.microsoft.com/office/powerpoint/2010/main" val="4200347398"/>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1844824"/>
            <a:ext cx="8640960" cy="1323439"/>
          </a:xfrm>
          <a:prstGeom prst="rect">
            <a:avLst/>
          </a:prstGeom>
        </p:spPr>
        <p:txBody>
          <a:bodyPr wrap="square">
            <a:spAutoFit/>
          </a:bodyPr>
          <a:lstStyle/>
          <a:p>
            <a:pPr algn="ctr"/>
            <a:r>
              <a:rPr lang="kk-KZ" sz="4000" b="1" dirty="0">
                <a:latin typeface="Times New Roman" panose="02020603050405020304" pitchFamily="18" charset="0"/>
                <a:cs typeface="Times New Roman" panose="02020603050405020304" pitchFamily="18" charset="0"/>
              </a:rPr>
              <a:t>Дәріс</a:t>
            </a:r>
            <a:r>
              <a:rPr lang="ru-RU" sz="4000" b="1" dirty="0">
                <a:latin typeface="Times New Roman" panose="02020603050405020304" pitchFamily="18" charset="0"/>
                <a:cs typeface="Times New Roman" panose="02020603050405020304" pitchFamily="18" charset="0"/>
              </a:rPr>
              <a:t> 11</a:t>
            </a:r>
            <a:r>
              <a:rPr lang="kk-KZ" sz="4000" b="1" dirty="0">
                <a:latin typeface="Times New Roman" panose="02020603050405020304" pitchFamily="18" charset="0"/>
                <a:cs typeface="Times New Roman" panose="02020603050405020304" pitchFamily="18" charset="0"/>
              </a:rPr>
              <a:t>.</a:t>
            </a:r>
            <a:r>
              <a:rPr lang="kk-KZ" sz="4000" dirty="0">
                <a:latin typeface="Times New Roman" panose="02020603050405020304" pitchFamily="18" charset="0"/>
                <a:cs typeface="Times New Roman" panose="02020603050405020304" pitchFamily="18" charset="0"/>
              </a:rPr>
              <a:t> </a:t>
            </a:r>
            <a:endParaRPr lang="en-US" sz="4000" dirty="0" smtClean="0">
              <a:latin typeface="Times New Roman" panose="02020603050405020304" pitchFamily="18" charset="0"/>
              <a:cs typeface="Times New Roman" panose="02020603050405020304" pitchFamily="18" charset="0"/>
            </a:endParaRPr>
          </a:p>
          <a:p>
            <a:pPr algn="ctr"/>
            <a:r>
              <a:rPr lang="kk-KZ" sz="4000" dirty="0" smtClean="0">
                <a:latin typeface="Times New Roman" panose="02020603050405020304" pitchFamily="18" charset="0"/>
                <a:cs typeface="Times New Roman" panose="02020603050405020304" pitchFamily="18" charset="0"/>
              </a:rPr>
              <a:t>Үлестірілген </a:t>
            </a:r>
            <a:r>
              <a:rPr lang="kk-KZ" sz="4000" dirty="0">
                <a:latin typeface="Times New Roman" panose="02020603050405020304" pitchFamily="18" charset="0"/>
                <a:cs typeface="Times New Roman" panose="02020603050405020304" pitchFamily="18" charset="0"/>
              </a:rPr>
              <a:t>операциялық жүйелер</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789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151" t="5208" r="14261" b="15625"/>
          <a:stretch/>
        </p:blipFill>
        <p:spPr bwMode="auto">
          <a:xfrm>
            <a:off x="2286000" y="0"/>
            <a:ext cx="4267200" cy="6457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662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1587" y="188640"/>
            <a:ext cx="8110041" cy="584775"/>
          </a:xfrm>
          <a:prstGeom prst="rect">
            <a:avLst/>
          </a:prstGeom>
        </p:spPr>
        <p:txBody>
          <a:bodyPr wrap="none">
            <a:spAutoFit/>
          </a:bodyPr>
          <a:lstStyle/>
          <a:p>
            <a:r>
              <a:rPr lang="ru-RU" sz="3200" b="1" dirty="0">
                <a:latin typeface="Times New Roman" panose="02020603050405020304" pitchFamily="18" charset="0"/>
                <a:cs typeface="Times New Roman" panose="02020603050405020304" pitchFamily="18" charset="0"/>
              </a:rPr>
              <a:t>ОЖ </a:t>
            </a:r>
            <a:r>
              <a:rPr lang="ru-RU" sz="3200" b="1" dirty="0" err="1">
                <a:latin typeface="Times New Roman" panose="02020603050405020304" pitchFamily="18" charset="0"/>
                <a:cs typeface="Times New Roman" panose="02020603050405020304" pitchFamily="18" charset="0"/>
              </a:rPr>
              <a:t>ресурстарын</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екі</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топқа</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бөлуге</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болады</a:t>
            </a:r>
            <a:r>
              <a:rPr lang="ru-RU" sz="3200" b="1" dirty="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 y="777321"/>
            <a:ext cx="9128395" cy="365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404" y="4450390"/>
            <a:ext cx="9154404" cy="1815882"/>
          </a:xfrm>
          <a:prstGeom prst="rect">
            <a:avLst/>
          </a:prstGeom>
        </p:spPr>
        <p:txBody>
          <a:bodyPr wrap="square">
            <a:spAutoFit/>
          </a:bodyPr>
          <a:lstStyle/>
          <a:p>
            <a:pPr marL="457200" indent="-457200" algn="just">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бағдарламалық ресурстар (процестер, виртуальді адрестік кеңістік, енгізу-шығару </a:t>
            </a:r>
            <a:r>
              <a:rPr lang="kk-KZ" sz="2800" dirty="0" smtClean="0">
                <a:latin typeface="Times New Roman" panose="02020603050405020304" pitchFamily="18" charset="0"/>
                <a:cs typeface="Times New Roman" panose="02020603050405020304" pitchFamily="18" charset="0"/>
              </a:rPr>
              <a:t>ішкі жүйесі</a:t>
            </a:r>
            <a:r>
              <a:rPr lang="kk-KZ" sz="2800" dirty="0">
                <a:latin typeface="Times New Roman" panose="02020603050405020304" pitchFamily="18" charset="0"/>
                <a:cs typeface="Times New Roman" panose="02020603050405020304" pitchFamily="18" charset="0"/>
              </a:rPr>
              <a:t>);</a:t>
            </a:r>
          </a:p>
          <a:p>
            <a:pPr marL="457200" indent="-457200" algn="just">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аппараттық ресурстар (процессорлар, жады, құрылғылар).</a:t>
            </a:r>
          </a:p>
        </p:txBody>
      </p:sp>
    </p:spTree>
    <p:extLst>
      <p:ext uri="{BB962C8B-B14F-4D97-AF65-F5344CB8AC3E}">
        <p14:creationId xmlns:p14="http://schemas.microsoft.com/office/powerpoint/2010/main" val="360070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2656"/>
            <a:ext cx="9144000" cy="6124754"/>
          </a:xfrm>
          <a:prstGeom prst="rect">
            <a:avLst/>
          </a:prstGeom>
        </p:spPr>
        <p:txBody>
          <a:bodyPr wrap="square">
            <a:spAutoFit/>
          </a:bodyPr>
          <a:lstStyle/>
          <a:p>
            <a:pPr algn="just"/>
            <a:r>
              <a:rPr lang="kk-KZ" sz="2800" b="1" u="sng" dirty="0">
                <a:latin typeface="Times New Roman" panose="02020603050405020304" pitchFamily="18" charset="0"/>
                <a:cs typeface="Times New Roman" panose="02020603050405020304" pitchFamily="18" charset="0"/>
              </a:rPr>
              <a:t>Операциялық жүйе ядросы </a:t>
            </a:r>
            <a:r>
              <a:rPr lang="kk-KZ" sz="2800" dirty="0">
                <a:latin typeface="Times New Roman" panose="02020603050405020304" pitchFamily="18" charset="0"/>
                <a:cs typeface="Times New Roman" panose="02020603050405020304" pitchFamily="18" charset="0"/>
              </a:rPr>
              <a:t>– операциялық жүйенің негізгі функцияларын орындайтын модульдер. Бұл модульдер әдетте, процестерді, жадты, енгізу-шығару құрылғыларын басқаруды қолдайды. Операциялық жүйе ядросының коды процессор жұмысының </a:t>
            </a:r>
            <a:r>
              <a:rPr lang="kk-KZ" sz="2800" dirty="0" smtClean="0">
                <a:latin typeface="Times New Roman" panose="02020603050405020304" pitchFamily="18" charset="0"/>
                <a:cs typeface="Times New Roman" panose="02020603050405020304" pitchFamily="18" charset="0"/>
              </a:rPr>
              <a:t>режимінде </a:t>
            </a:r>
            <a:r>
              <a:rPr lang="kk-KZ" sz="2800" dirty="0">
                <a:latin typeface="Times New Roman" panose="02020603050405020304" pitchFamily="18" charset="0"/>
                <a:cs typeface="Times New Roman" panose="02020603050405020304" pitchFamily="18" charset="0"/>
              </a:rPr>
              <a:t>орындалады.</a:t>
            </a:r>
          </a:p>
          <a:p>
            <a:pPr algn="just"/>
            <a:r>
              <a:rPr lang="kk-KZ" sz="2800" dirty="0">
                <a:latin typeface="Times New Roman" panose="02020603050405020304" pitchFamily="18" charset="0"/>
                <a:cs typeface="Times New Roman" panose="02020603050405020304" pitchFamily="18" charset="0"/>
              </a:rPr>
              <a:t>Операциялық жүйенің кейбір компоненттері осы операциялық жүйе үшін стандартты форматтағы қарапайым қосымшалар болып табылады. Оларды операциялық жүйенің көмекші модульдері деп атайды. Сондықтан көп жағдайда операциялық жүйе мен қосымшалар арасында шекара жүргізу қиынға соғады. Әдетте, қандай да бір бағдарламаның операциялық жүйеге тиістілігі туралы шешімді өндіруші қабылдайды.</a:t>
            </a:r>
          </a:p>
        </p:txBody>
      </p:sp>
    </p:spTree>
    <p:extLst>
      <p:ext uri="{BB962C8B-B14F-4D97-AF65-F5344CB8AC3E}">
        <p14:creationId xmlns:p14="http://schemas.microsoft.com/office/powerpoint/2010/main" val="363394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5846"/>
            <a:ext cx="9144000" cy="5262979"/>
          </a:xfrm>
          <a:prstGeom prst="rect">
            <a:avLst/>
          </a:prstGeom>
        </p:spPr>
        <p:txBody>
          <a:bodyPr wrap="square">
            <a:spAutoFit/>
          </a:bodyPr>
          <a:lstStyle/>
          <a:p>
            <a:pPr algn="just"/>
            <a:r>
              <a:rPr lang="kk-KZ" sz="2400" b="1" dirty="0" smtClean="0">
                <a:latin typeface="Times New Roman" panose="02020603050405020304" pitchFamily="18" charset="0"/>
                <a:cs typeface="Times New Roman" panose="02020603050405020304" pitchFamily="18" charset="0"/>
              </a:rPr>
              <a:t>Операциялық </a:t>
            </a:r>
            <a:r>
              <a:rPr lang="kk-KZ" sz="2400" b="1" dirty="0">
                <a:latin typeface="Times New Roman" panose="02020603050405020304" pitchFamily="18" charset="0"/>
                <a:cs typeface="Times New Roman" panose="02020603050405020304" pitchFamily="18" charset="0"/>
              </a:rPr>
              <a:t>жүйелердің даму бағыттары.</a:t>
            </a:r>
            <a:endParaRPr lang="kk-KZ" sz="2400" dirty="0">
              <a:latin typeface="Times New Roman" panose="02020603050405020304" pitchFamily="18" charset="0"/>
              <a:cs typeface="Times New Roman" panose="02020603050405020304" pitchFamily="18" charset="0"/>
            </a:endParaRPr>
          </a:p>
          <a:p>
            <a:pPr algn="just"/>
            <a:r>
              <a:rPr lang="kk-KZ" sz="2400" dirty="0">
                <a:latin typeface="Times New Roman" panose="02020603050405020304" pitchFamily="18" charset="0"/>
                <a:cs typeface="Times New Roman" panose="02020603050405020304" pitchFamily="18" charset="0"/>
              </a:rPr>
              <a:t>ОЖ-лердің төменде келтірілген тарихи буындарын атап көрсету қабылданған:</a:t>
            </a:r>
          </a:p>
          <a:p>
            <a:pPr marL="457200" indent="-457200" algn="just">
              <a:buFont typeface="+mj-lt"/>
              <a:buAutoNum type="arabicPeriod"/>
            </a:pPr>
            <a:r>
              <a:rPr lang="kk-KZ" sz="2400" dirty="0">
                <a:latin typeface="Times New Roman" panose="02020603050405020304" pitchFamily="18" charset="0"/>
                <a:cs typeface="Times New Roman" panose="02020603050405020304" pitchFamily="18" charset="0"/>
              </a:rPr>
              <a:t>Нөлдік буын. Алғашқы компьютерлерде ОЖ-лер болмаған. Бұл алғашқы компьютерлердің пайда болуынан бастап ХХ ғасырдың 50-ші жылдары ортасына дейінгі </a:t>
            </a:r>
            <a:r>
              <a:rPr lang="kk-KZ" sz="2400" dirty="0" smtClean="0">
                <a:latin typeface="Times New Roman" panose="02020603050405020304" pitchFamily="18" charset="0"/>
                <a:cs typeface="Times New Roman" panose="02020603050405020304" pitchFamily="18" charset="0"/>
              </a:rPr>
              <a:t>уақыт.</a:t>
            </a:r>
            <a:endParaRPr lang="kk-KZ" sz="2400" dirty="0">
              <a:latin typeface="Times New Roman" panose="02020603050405020304" pitchFamily="18" charset="0"/>
              <a:cs typeface="Times New Roman" panose="02020603050405020304" pitchFamily="18" charset="0"/>
            </a:endParaRPr>
          </a:p>
          <a:p>
            <a:pPr marL="457200" indent="-457200" algn="just">
              <a:buFont typeface="+mj-lt"/>
              <a:buAutoNum type="arabicPeriod"/>
            </a:pPr>
            <a:r>
              <a:rPr lang="kk-KZ" sz="2400" dirty="0">
                <a:latin typeface="Times New Roman" panose="02020603050405020304" pitchFamily="18" charset="0"/>
                <a:cs typeface="Times New Roman" panose="02020603050405020304" pitchFamily="18" charset="0"/>
              </a:rPr>
              <a:t>Бірінші буын. Пакеттік </a:t>
            </a:r>
            <a:r>
              <a:rPr lang="kk-KZ" sz="2400" dirty="0" smtClean="0">
                <a:latin typeface="Times New Roman" panose="02020603050405020304" pitchFamily="18" charset="0"/>
                <a:cs typeface="Times New Roman" panose="02020603050405020304" pitchFamily="18" charset="0"/>
              </a:rPr>
              <a:t>өңдеу</a:t>
            </a:r>
            <a:r>
              <a:rPr lang="kk-KZ" sz="2400" dirty="0">
                <a:latin typeface="Times New Roman" panose="02020603050405020304" pitchFamily="18" charset="0"/>
                <a:cs typeface="Times New Roman" panose="02020603050405020304" pitchFamily="18" charset="0"/>
              </a:rPr>
              <a:t>, мультибағдарламалық ОЖ-лер. ХХ ғасырдың 50-жылдарының ортасында пайда болды.</a:t>
            </a:r>
          </a:p>
          <a:p>
            <a:pPr marL="457200" indent="-457200" algn="just">
              <a:buFont typeface="+mj-lt"/>
              <a:buAutoNum type="arabicPeriod"/>
            </a:pPr>
            <a:r>
              <a:rPr lang="kk-KZ" sz="2400" dirty="0">
                <a:latin typeface="Times New Roman" panose="02020603050405020304" pitchFamily="18" charset="0"/>
                <a:cs typeface="Times New Roman" panose="02020603050405020304" pitchFamily="18" charset="0"/>
              </a:rPr>
              <a:t>Екінші буын. Көпрежимді ОЖ-лер, нақты уақыт ОЖ-лері. ХХ ғасырдың 60-жылдарында пайда болды.</a:t>
            </a:r>
          </a:p>
          <a:p>
            <a:pPr marL="457200" indent="-457200" algn="just">
              <a:buFont typeface="+mj-lt"/>
              <a:buAutoNum type="arabicPeriod"/>
            </a:pPr>
            <a:r>
              <a:rPr lang="kk-KZ" sz="2400" dirty="0">
                <a:latin typeface="Times New Roman" panose="02020603050405020304" pitchFamily="18" charset="0"/>
                <a:cs typeface="Times New Roman" panose="02020603050405020304" pitchFamily="18" charset="0"/>
              </a:rPr>
              <a:t>Үшінші буын. Дербес компьютерлерге арналған ОЖ-лер, желілік ОЖ-лер. ХХ ғасырдың 80-жылдарының басында  пайда болды</a:t>
            </a:r>
          </a:p>
          <a:p>
            <a:pPr marL="457200" indent="-457200" algn="just">
              <a:buFont typeface="+mj-lt"/>
              <a:buAutoNum type="arabicPeriod"/>
            </a:pPr>
            <a:r>
              <a:rPr lang="kk-KZ" sz="2400" dirty="0">
                <a:latin typeface="Times New Roman" panose="02020603050405020304" pitchFamily="18" charset="0"/>
                <a:cs typeface="Times New Roman" panose="02020603050405020304" pitchFamily="18" charset="0"/>
              </a:rPr>
              <a:t>Төртінші буын. Үлестірілген ОЖ-лер. ХХ ғасырдың 90-жылдарының басында  пайда болды</a:t>
            </a:r>
          </a:p>
        </p:txBody>
      </p:sp>
    </p:spTree>
    <p:extLst>
      <p:ext uri="{BB962C8B-B14F-4D97-AF65-F5344CB8AC3E}">
        <p14:creationId xmlns:p14="http://schemas.microsoft.com/office/powerpoint/2010/main" val="4028141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346" y="188640"/>
            <a:ext cx="9148345" cy="1384995"/>
          </a:xfrm>
          <a:prstGeom prst="rect">
            <a:avLst/>
          </a:prstGeom>
        </p:spPr>
        <p:txBody>
          <a:bodyPr wrap="square">
            <a:spAutoFit/>
          </a:bodyPr>
          <a:lstStyle/>
          <a:p>
            <a:pPr algn="ctr"/>
            <a:r>
              <a:rPr lang="kk-KZ" sz="2800" b="1" dirty="0">
                <a:latin typeface="Times New Roman" panose="02020603050405020304" pitchFamily="18" charset="0"/>
                <a:cs typeface="Times New Roman" panose="02020603050405020304" pitchFamily="18" charset="0"/>
              </a:rPr>
              <a:t>Операциялық жүйелердің </a:t>
            </a:r>
            <a:r>
              <a:rPr lang="kk-KZ" sz="2800" b="1" dirty="0" smtClean="0">
                <a:latin typeface="Times New Roman" panose="02020603050405020304" pitchFamily="18" charset="0"/>
                <a:cs typeface="Times New Roman" panose="02020603050405020304" pitchFamily="18" charset="0"/>
              </a:rPr>
              <a:t>жіктеуі</a:t>
            </a:r>
            <a:r>
              <a:rPr lang="kk-KZ" sz="2800" b="1" dirty="0">
                <a:latin typeface="Times New Roman" panose="02020603050405020304" pitchFamily="18" charset="0"/>
                <a:cs typeface="Times New Roman" panose="02020603050405020304" pitchFamily="18" charset="0"/>
              </a:rPr>
              <a:t>. Операциялық жүйенің функциялары мен міндеттері. Мультипрограммалау. Уақыт бөлу режимдері.</a:t>
            </a:r>
            <a:endParaRPr lang="en-US" sz="28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100" y="1700808"/>
            <a:ext cx="9258620" cy="1815882"/>
          </a:xfrm>
          <a:prstGeom prst="rect">
            <a:avLst/>
          </a:prstGeom>
        </p:spPr>
        <p:txBody>
          <a:bodyPr wrap="square">
            <a:spAutoFit/>
          </a:bodyPr>
          <a:lstStyle/>
          <a:p>
            <a:pPr algn="just"/>
            <a:r>
              <a:rPr lang="kk-KZ" sz="2800" b="1" dirty="0">
                <a:latin typeface="Times New Roman" panose="02020603050405020304" pitchFamily="18" charset="0"/>
                <a:cs typeface="Times New Roman" panose="02020603050405020304" pitchFamily="18" charset="0"/>
              </a:rPr>
              <a:t>1 Операциялық жүйелердің </a:t>
            </a:r>
            <a:r>
              <a:rPr lang="kk-KZ" sz="2800" b="1" dirty="0" smtClean="0">
                <a:latin typeface="Times New Roman" panose="02020603050405020304" pitchFamily="18" charset="0"/>
                <a:cs typeface="Times New Roman" panose="02020603050405020304" pitchFamily="18" charset="0"/>
              </a:rPr>
              <a:t>жіктелуі</a:t>
            </a:r>
            <a:endParaRPr lang="kk-KZ" sz="2800" dirty="0">
              <a:latin typeface="Times New Roman" panose="02020603050405020304" pitchFamily="18" charset="0"/>
              <a:cs typeface="Times New Roman" panose="02020603050405020304" pitchFamily="18" charset="0"/>
            </a:endParaRPr>
          </a:p>
          <a:p>
            <a:pPr algn="just"/>
            <a:r>
              <a:rPr lang="kk-KZ" sz="2800" b="1" dirty="0">
                <a:latin typeface="Times New Roman" panose="02020603050405020304" pitchFamily="18" charset="0"/>
                <a:cs typeface="Times New Roman" panose="02020603050405020304" pitchFamily="18" charset="0"/>
              </a:rPr>
              <a:t>1.1 Орталықтандыру типі бойынша жіктеу</a:t>
            </a:r>
            <a:endParaRPr lang="kk-KZ" sz="2800" dirty="0">
              <a:latin typeface="Times New Roman" panose="02020603050405020304" pitchFamily="18" charset="0"/>
              <a:cs typeface="Times New Roman" panose="02020603050405020304" pitchFamily="18" charset="0"/>
            </a:endParaRPr>
          </a:p>
          <a:p>
            <a:pPr algn="just"/>
            <a:r>
              <a:rPr lang="kk-KZ" sz="2800" dirty="0">
                <a:latin typeface="Times New Roman" panose="02020603050405020304" pitchFamily="18" charset="0"/>
                <a:cs typeface="Times New Roman" panose="02020603050405020304" pitchFamily="18" charset="0"/>
              </a:rPr>
              <a:t>Бірінші және негізгі жіктеу негізіне операциялық жүйені орталықтандыру (байланыстылық) дәрежесін жатқызамыз</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632" y="3516690"/>
            <a:ext cx="11017224" cy="3389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0384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60648"/>
            <a:ext cx="9144000" cy="5693866"/>
          </a:xfrm>
          <a:prstGeom prst="rect">
            <a:avLst/>
          </a:prstGeom>
        </p:spPr>
        <p:txBody>
          <a:bodyPr wrap="square">
            <a:spAutoFit/>
          </a:bodyPr>
          <a:lstStyle/>
          <a:p>
            <a:pPr algn="just"/>
            <a:r>
              <a:rPr lang="kk-KZ" sz="2800" dirty="0">
                <a:latin typeface="Times New Roman" panose="02020603050405020304" pitchFamily="18" charset="0"/>
                <a:cs typeface="Times New Roman" panose="02020603050405020304" pitchFamily="18" charset="0"/>
              </a:rPr>
              <a:t>Бұл жіктеу операциялық жүйелер жасалатын аппараттық платформалар ерекшеліктерін назарға алады.</a:t>
            </a:r>
          </a:p>
          <a:p>
            <a:pPr algn="just"/>
            <a:r>
              <a:rPr lang="kk-KZ" sz="2800" u="sng" dirty="0">
                <a:latin typeface="Times New Roman" panose="02020603050405020304" pitchFamily="18" charset="0"/>
                <a:cs typeface="Times New Roman" panose="02020603050405020304" pitchFamily="18" charset="0"/>
              </a:rPr>
              <a:t>1. Орталықтандырылған (жергілікті) ОЖ-лер</a:t>
            </a:r>
            <a:r>
              <a:rPr lang="kk-KZ" sz="2800" dirty="0">
                <a:latin typeface="Times New Roman" panose="02020603050405020304" pitchFamily="18" charset="0"/>
                <a:cs typeface="Times New Roman" panose="02020603050405020304" pitchFamily="18" charset="0"/>
              </a:rPr>
              <a:t>. Бұл жүйелер жалғыз локальді компьютер ресурстарын басқарады. Оларға алгоритмдер жағынан алғанда екі әртүрлі ішкікластар кіреді:    - Бірпроцессорлы жүйелер;   - Көппроцессорлы жүйелер.</a:t>
            </a:r>
          </a:p>
          <a:p>
            <a:pPr algn="just"/>
            <a:r>
              <a:rPr lang="kk-KZ" sz="2800" u="sng" dirty="0">
                <a:latin typeface="Times New Roman" panose="02020603050405020304" pitchFamily="18" charset="0"/>
                <a:cs typeface="Times New Roman" panose="02020603050405020304" pitchFamily="18" charset="0"/>
              </a:rPr>
              <a:t>2. Желілік ОЖ-лер</a:t>
            </a:r>
            <a:r>
              <a:rPr lang="kk-KZ" sz="2800" dirty="0">
                <a:latin typeface="Times New Roman" panose="02020603050405020304" pitchFamily="18" charset="0"/>
                <a:cs typeface="Times New Roman" panose="02020603050405020304" pitchFamily="18" charset="0"/>
              </a:rPr>
              <a:t>. Мұндай жүйелер желі пайдаланушыларына нақты желілік аппаратураға қарағанда жұмыс істеуге ыңғайлы қайсыбір виртуальді машинаны ұсынады. Алайда, пайдаланушы желілік ресурстарға қол жеткізу үшін әрқашан арнайы операцияларды орындайды.</a:t>
            </a:r>
          </a:p>
        </p:txBody>
      </p:sp>
    </p:spTree>
    <p:extLst>
      <p:ext uri="{BB962C8B-B14F-4D97-AF65-F5344CB8AC3E}">
        <p14:creationId xmlns:p14="http://schemas.microsoft.com/office/powerpoint/2010/main" val="180841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556" y="22030"/>
            <a:ext cx="9144000" cy="6001643"/>
          </a:xfrm>
          <a:prstGeom prst="rect">
            <a:avLst/>
          </a:prstGeom>
        </p:spPr>
        <p:txBody>
          <a:bodyPr wrap="square">
            <a:spAutoFit/>
          </a:bodyPr>
          <a:lstStyle/>
          <a:p>
            <a:pPr algn="just"/>
            <a:r>
              <a:rPr lang="kk-KZ" sz="3200" b="1" dirty="0">
                <a:latin typeface="Times New Roman" panose="02020603050405020304" pitchFamily="18" charset="0"/>
                <a:cs typeface="Times New Roman" panose="02020603050405020304" pitchFamily="18" charset="0"/>
              </a:rPr>
              <a:t>Желілік жүйелер үш негізгі компоненттен тұратын қосымша желілік құралдардан тұрады:</a:t>
            </a:r>
          </a:p>
          <a:p>
            <a:pPr marL="457200" indent="-457200" algn="just">
              <a:buFont typeface="Arial" panose="020B0604020202020204" pitchFamily="34" charset="0"/>
              <a:buChar char="•"/>
            </a:pPr>
            <a:r>
              <a:rPr lang="kk-KZ" sz="3200" dirty="0">
                <a:latin typeface="Times New Roman" panose="02020603050405020304" pitchFamily="18" charset="0"/>
                <a:cs typeface="Times New Roman" panose="02020603050405020304" pitchFamily="18" charset="0"/>
              </a:rPr>
              <a:t>ОЖ-нің серверлік бөлігі – жергілікті ресурстарды және ортақ пайдалану қызметтерін ұсыну құралдары;</a:t>
            </a:r>
          </a:p>
          <a:p>
            <a:pPr marL="457200" indent="-457200" algn="just">
              <a:buFont typeface="Arial" panose="020B0604020202020204" pitchFamily="34" charset="0"/>
              <a:buChar char="•"/>
            </a:pPr>
            <a:r>
              <a:rPr lang="kk-KZ" sz="3200" dirty="0">
                <a:latin typeface="Times New Roman" panose="02020603050405020304" pitchFamily="18" charset="0"/>
                <a:cs typeface="Times New Roman" panose="02020603050405020304" pitchFamily="18" charset="0"/>
              </a:rPr>
              <a:t>ОЖ-нің клиенттік бөлігі – алыстатылған ресурстар мен қызметтерге қол жеткізу сұраныстарының құралдары;</a:t>
            </a:r>
          </a:p>
          <a:p>
            <a:pPr marL="457200" indent="-457200" algn="just">
              <a:buFont typeface="Arial" panose="020B0604020202020204" pitchFamily="34" charset="0"/>
              <a:buChar char="•"/>
            </a:pPr>
            <a:r>
              <a:rPr lang="kk-KZ" sz="3200" dirty="0">
                <a:latin typeface="Times New Roman" panose="02020603050405020304" pitchFamily="18" charset="0"/>
                <a:cs typeface="Times New Roman" panose="02020603050405020304" pitchFamily="18" charset="0"/>
              </a:rPr>
              <a:t>ОЖ-нің транспорттық құралдары – желі компьютерлері арасында хабарламалар алмасуды қамтамасыз ететін құралдар.</a:t>
            </a:r>
          </a:p>
        </p:txBody>
      </p:sp>
    </p:spTree>
    <p:extLst>
      <p:ext uri="{BB962C8B-B14F-4D97-AF65-F5344CB8AC3E}">
        <p14:creationId xmlns:p14="http://schemas.microsoft.com/office/powerpoint/2010/main" val="2145481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algn="just"/>
            <a:r>
              <a:rPr lang="kk-KZ" sz="2400" u="sng" dirty="0">
                <a:latin typeface="Times New Roman" panose="02020603050405020304" pitchFamily="18" charset="0"/>
                <a:cs typeface="Times New Roman" panose="02020603050405020304" pitchFamily="18" charset="0"/>
              </a:rPr>
              <a:t>3. Үлестірілген ОЖ-лер</a:t>
            </a:r>
            <a:r>
              <a:rPr lang="kk-KZ" sz="2400" dirty="0">
                <a:latin typeface="Times New Roman" panose="02020603050405020304" pitchFamily="18" charset="0"/>
                <a:cs typeface="Times New Roman" panose="02020603050405020304" pitchFamily="18" charset="0"/>
              </a:rPr>
              <a:t>. </a:t>
            </a:r>
            <a:r>
              <a:rPr lang="kk-KZ" sz="2400" b="1" dirty="0">
                <a:latin typeface="Times New Roman" panose="02020603050405020304" pitchFamily="18" charset="0"/>
                <a:cs typeface="Times New Roman" panose="02020603050405020304" pitchFamily="18" charset="0"/>
              </a:rPr>
              <a:t>Олар желі пайдаланушысына желілік ресурстардың </a:t>
            </a:r>
            <a:r>
              <a:rPr lang="kk-KZ" sz="2400" b="1" dirty="0" smtClean="0">
                <a:latin typeface="Times New Roman" panose="02020603050405020304" pitchFamily="18" charset="0"/>
                <a:cs typeface="Times New Roman" panose="02020603050405020304" pitchFamily="18" charset="0"/>
              </a:rPr>
              <a:t>ашықтығының </a:t>
            </a:r>
            <a:r>
              <a:rPr lang="kk-KZ" sz="2400" b="1" dirty="0">
                <a:latin typeface="Times New Roman" panose="02020603050405020304" pitchFamily="18" charset="0"/>
                <a:cs typeface="Times New Roman" panose="02020603050405020304" pitchFamily="18" charset="0"/>
              </a:rPr>
              <a:t>ең үлкен дәрежесін беретін бірыңғай орталықтандырылған виртуальді машинаны ұсынады. </a:t>
            </a:r>
            <a:r>
              <a:rPr lang="kk-KZ" sz="2400" dirty="0">
                <a:latin typeface="Times New Roman" panose="02020603050405020304" pitchFamily="18" charset="0"/>
                <a:cs typeface="Times New Roman" panose="02020603050405020304" pitchFamily="18" charset="0"/>
              </a:rPr>
              <a:t>Үлестірілген жүйелер тығыз кооперацияда жұмыс істеу үшін желінің барлық компьютерлерін біріктіреді. Мұндай жүйелерде жұмыс істеу барысында қосымшаны іске қосатын пайдаланушы оның нақты қай компьютерде орындалып жатқанын білмейді.</a:t>
            </a:r>
          </a:p>
          <a:p>
            <a:pPr algn="just"/>
            <a:r>
              <a:rPr lang="kk-KZ" sz="2400" dirty="0">
                <a:latin typeface="Times New Roman" panose="02020603050405020304" pitchFamily="18" charset="0"/>
                <a:cs typeface="Times New Roman" panose="02020603050405020304" pitchFamily="18" charset="0"/>
              </a:rPr>
              <a:t>         Бұл жіктеудің қызықты негіздемесі бар. Параллель және үлестірілген архитектуралар классификациясының негізгі мінездемесі деп ортақ немесе үлестірілген (әрбір түйін үшін локальді) жадты айтады. Осыдан келіп, есептеуіш жүйелерін екі класқа бөлуге болады.</a:t>
            </a:r>
          </a:p>
          <a:p>
            <a:pPr marL="342900" indent="-342900" algn="just">
              <a:buFont typeface="Arial" panose="020B0604020202020204" pitchFamily="34" charset="0"/>
              <a:buChar char="•"/>
            </a:pPr>
            <a:r>
              <a:rPr lang="kk-KZ" sz="2400" dirty="0">
                <a:latin typeface="Times New Roman" panose="02020603050405020304" pitchFamily="18" charset="0"/>
                <a:cs typeface="Times New Roman" panose="02020603050405020304" pitchFamily="18" charset="0"/>
              </a:rPr>
              <a:t>Күшті байланысты жүйелер. Бұған бірнеше біртекті процессорлардан және ортақ жад массивінен тұратын жүйелер жатады.</a:t>
            </a:r>
          </a:p>
          <a:p>
            <a:pPr marL="342900" indent="-342900" algn="just">
              <a:buFont typeface="Arial" panose="020B0604020202020204" pitchFamily="34" charset="0"/>
              <a:buChar char="•"/>
            </a:pPr>
            <a:r>
              <a:rPr lang="kk-KZ" sz="2400" dirty="0">
                <a:latin typeface="Times New Roman" panose="02020603050405020304" pitchFamily="18" charset="0"/>
                <a:cs typeface="Times New Roman" panose="02020603050405020304" pitchFamily="18" charset="0"/>
              </a:rPr>
              <a:t>Әлсіз байланысты жүйелер. Бұл әрқайсысының өз жадысы бар біртекті есептеуіш түйіндерінен тұратын жүйелер. </a:t>
            </a:r>
          </a:p>
        </p:txBody>
      </p:sp>
    </p:spTree>
    <p:extLst>
      <p:ext uri="{BB962C8B-B14F-4D97-AF65-F5344CB8AC3E}">
        <p14:creationId xmlns:p14="http://schemas.microsoft.com/office/powerpoint/2010/main" val="1269203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7693"/>
            <a:ext cx="9144000" cy="6740307"/>
          </a:xfrm>
          <a:prstGeom prst="rect">
            <a:avLst/>
          </a:prstGeom>
        </p:spPr>
        <p:txBody>
          <a:bodyPr wrap="square">
            <a:spAutoFit/>
          </a:bodyPr>
          <a:lstStyle/>
          <a:p>
            <a:pPr algn="just"/>
            <a:r>
              <a:rPr lang="kk-KZ" sz="2400" u="sng" dirty="0">
                <a:latin typeface="Times New Roman" panose="02020603050405020304" pitchFamily="18" charset="0"/>
                <a:cs typeface="Times New Roman" panose="02020603050405020304" pitchFamily="18" charset="0"/>
              </a:rPr>
              <a:t>3. Үлестірілген ОЖ-лер</a:t>
            </a:r>
            <a:r>
              <a:rPr lang="kk-KZ" sz="2400" dirty="0">
                <a:latin typeface="Times New Roman" panose="02020603050405020304" pitchFamily="18" charset="0"/>
                <a:cs typeface="Times New Roman" panose="02020603050405020304" pitchFamily="18" charset="0"/>
              </a:rPr>
              <a:t>. Олар желі пайдаланушысына желілік ресурстардың мөлдірлігінің (ашықтығының) ең үлкен дәрежесін беретін бірыңғай орталықтандырылған виртуальді машинаны ұсынады. Үлестірілген жүйелер тығыз кооперацияда жұмыс істеу үшін желінің барлық компьютерлерін біріктіреді. Мұндай жүйелерде жұмыс істеу барысында қосымшаны іске қосатын пайдаланушы оның нақты қай компьютерде орындалып жатқанын білмейді.</a:t>
            </a:r>
          </a:p>
          <a:p>
            <a:pPr algn="just"/>
            <a:r>
              <a:rPr lang="kk-KZ" sz="2400" dirty="0">
                <a:latin typeface="Times New Roman" panose="02020603050405020304" pitchFamily="18" charset="0"/>
                <a:cs typeface="Times New Roman" panose="02020603050405020304" pitchFamily="18" charset="0"/>
              </a:rPr>
              <a:t>         Бұл жіктеудің қызықты негіздемесі бар. Параллель және үлестірілген архитектуралар классификациясының негізгі мінездемесі деп ортақ немесе үлестірілген (әрбір түйін үшін локальді) жадты айтады. Осыдан келіп, есептеуіш жүйелерін екі класқа бөлуге болады.</a:t>
            </a:r>
          </a:p>
          <a:p>
            <a:pPr marL="342900" indent="-342900" algn="just">
              <a:buFont typeface="Arial" panose="020B0604020202020204" pitchFamily="34" charset="0"/>
              <a:buChar char="•"/>
            </a:pPr>
            <a:r>
              <a:rPr lang="kk-KZ" sz="2400" dirty="0">
                <a:latin typeface="Times New Roman" panose="02020603050405020304" pitchFamily="18" charset="0"/>
                <a:cs typeface="Times New Roman" panose="02020603050405020304" pitchFamily="18" charset="0"/>
              </a:rPr>
              <a:t>Күшті байланысты жүйелер. Бұған бірнеше біртекті процессорлардан және ортақ жад массивінен тұратын жүйелер жатады.</a:t>
            </a:r>
          </a:p>
          <a:p>
            <a:pPr marL="342900" indent="-342900" algn="just">
              <a:buFont typeface="Arial" panose="020B0604020202020204" pitchFamily="34" charset="0"/>
              <a:buChar char="•"/>
            </a:pPr>
            <a:r>
              <a:rPr lang="kk-KZ" sz="2400" dirty="0">
                <a:latin typeface="Times New Roman" panose="02020603050405020304" pitchFamily="18" charset="0"/>
                <a:cs typeface="Times New Roman" panose="02020603050405020304" pitchFamily="18" charset="0"/>
              </a:rPr>
              <a:t>Әлсіз байланысты жүйелер. Бұл әрқайсысының өз жадысы бар біртекті есептеуіш түйіндерінен тұратын жүйелер. </a:t>
            </a:r>
          </a:p>
        </p:txBody>
      </p:sp>
    </p:spTree>
    <p:extLst>
      <p:ext uri="{BB962C8B-B14F-4D97-AF65-F5344CB8AC3E}">
        <p14:creationId xmlns:p14="http://schemas.microsoft.com/office/powerpoint/2010/main" val="2248852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153" y="548680"/>
            <a:ext cx="9144000" cy="5693866"/>
          </a:xfrm>
          <a:prstGeom prst="rect">
            <a:avLst/>
          </a:prstGeom>
        </p:spPr>
        <p:txBody>
          <a:bodyPr wrap="square">
            <a:spAutoFit/>
          </a:bodyPr>
          <a:lstStyle/>
          <a:p>
            <a:pPr algn="just"/>
            <a:r>
              <a:rPr lang="kk-KZ" sz="2800" b="1" dirty="0" smtClean="0">
                <a:latin typeface="Times New Roman" panose="02020603050405020304" pitchFamily="18" charset="0"/>
                <a:cs typeface="Times New Roman" panose="02020603050405020304" pitchFamily="18" charset="0"/>
              </a:rPr>
              <a:t>Ресурстарды </a:t>
            </a:r>
            <a:r>
              <a:rPr lang="kk-KZ" sz="2800" b="1" dirty="0">
                <a:latin typeface="Times New Roman" panose="02020603050405020304" pitchFamily="18" charset="0"/>
                <a:cs typeface="Times New Roman" panose="02020603050405020304" pitchFamily="18" charset="0"/>
              </a:rPr>
              <a:t>басқару алгоритмдерінің ерекшеліктері бойынша жіктеу </a:t>
            </a:r>
            <a:endParaRPr lang="kk-KZ" sz="2800" dirty="0">
              <a:latin typeface="Times New Roman" panose="02020603050405020304" pitchFamily="18" charset="0"/>
              <a:cs typeface="Times New Roman" panose="02020603050405020304" pitchFamily="18" charset="0"/>
            </a:endParaRPr>
          </a:p>
          <a:p>
            <a:pPr algn="just"/>
            <a:r>
              <a:rPr lang="kk-KZ" sz="2800" dirty="0">
                <a:latin typeface="Times New Roman" panose="02020603050405020304" pitchFamily="18" charset="0"/>
                <a:cs typeface="Times New Roman" panose="02020603050405020304" pitchFamily="18" charset="0"/>
              </a:rPr>
              <a:t>Ресурстарды  басқару алгоритмдерінің ерекшеліктері бойынша ОЖ жіктеуінің төмендегідей аспектілері бар</a:t>
            </a:r>
            <a:r>
              <a:rPr lang="kk-KZ"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endParaRPr lang="kk-KZ" sz="2800" dirty="0">
              <a:latin typeface="Times New Roman" panose="02020603050405020304" pitchFamily="18" charset="0"/>
              <a:cs typeface="Times New Roman" panose="02020603050405020304" pitchFamily="18" charset="0"/>
            </a:endParaRPr>
          </a:p>
          <a:p>
            <a:pPr algn="just"/>
            <a:r>
              <a:rPr lang="kk-KZ" sz="2800" b="1" dirty="0">
                <a:latin typeface="Times New Roman" panose="02020603050405020304" pitchFamily="18" charset="0"/>
                <a:cs typeface="Times New Roman" panose="02020603050405020304" pitchFamily="18" charset="0"/>
              </a:rPr>
              <a:t>1. Көпесептілікті қолдау</a:t>
            </a:r>
          </a:p>
          <a:p>
            <a:pPr algn="just"/>
            <a:r>
              <a:rPr lang="kk-KZ" sz="2800" dirty="0">
                <a:latin typeface="Times New Roman" panose="02020603050405020304" pitchFamily="18" charset="0"/>
                <a:cs typeface="Times New Roman" panose="02020603050405020304" pitchFamily="18" charset="0"/>
              </a:rPr>
              <a:t>Біресепті ОЖ-лер пайдаланушының компьтермен өзара әрекетін қарапайым әрі ыңғайлы ете отырып, оған виртуальді машинаны ұсыну функциясын орындайды.</a:t>
            </a:r>
          </a:p>
          <a:p>
            <a:pPr algn="just"/>
            <a:r>
              <a:rPr lang="kk-KZ" sz="2800" dirty="0">
                <a:latin typeface="Times New Roman" panose="02020603050405020304" pitchFamily="18" charset="0"/>
                <a:cs typeface="Times New Roman" panose="02020603050405020304" pitchFamily="18" charset="0"/>
              </a:rPr>
              <a:t>Көпесепті операциялық жүйелер қосымша түрде бірлесіп пайдаланатын ресурстарды бөлуді басқарады. Бірінші кезекте олар бірмезгілде бірнеше есепті бір процессорда орындау мүмкіндігін береді.</a:t>
            </a:r>
          </a:p>
        </p:txBody>
      </p:sp>
    </p:spTree>
    <p:extLst>
      <p:ext uri="{BB962C8B-B14F-4D97-AF65-F5344CB8AC3E}">
        <p14:creationId xmlns:p14="http://schemas.microsoft.com/office/powerpoint/2010/main" val="148089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58847"/>
            <a:ext cx="9144000" cy="4493538"/>
          </a:xfrm>
          <a:prstGeom prst="rect">
            <a:avLst/>
          </a:prstGeom>
        </p:spPr>
        <p:txBody>
          <a:bodyPr wrap="square">
            <a:spAutoFit/>
          </a:bodyPr>
          <a:lstStyle/>
          <a:p>
            <a:pPr algn="just"/>
            <a:r>
              <a:rPr lang="kk-KZ" sz="2600" b="1" u="sng" dirty="0">
                <a:latin typeface="Times New Roman" panose="02020603050405020304" pitchFamily="18" charset="0"/>
                <a:cs typeface="Times New Roman" panose="02020603050405020304" pitchFamily="18" charset="0"/>
              </a:rPr>
              <a:t>Операциялық жүйе (ОЖ)</a:t>
            </a:r>
            <a:r>
              <a:rPr lang="kk-KZ" sz="2600" dirty="0">
                <a:latin typeface="Times New Roman" panose="02020603050405020304" pitchFamily="18" charset="0"/>
                <a:cs typeface="Times New Roman" panose="02020603050405020304" pitchFamily="18" charset="0"/>
              </a:rPr>
              <a:t> –  компьютердің аппаратурасы мен </a:t>
            </a:r>
            <a:r>
              <a:rPr lang="kk-KZ" sz="2600" dirty="0" smtClean="0">
                <a:latin typeface="Times New Roman" panose="02020603050405020304" pitchFamily="18" charset="0"/>
                <a:cs typeface="Times New Roman" panose="02020603050405020304" pitchFamily="18" charset="0"/>
              </a:rPr>
              <a:t>қосымшалары </a:t>
            </a:r>
            <a:r>
              <a:rPr lang="kk-KZ" sz="2600" dirty="0">
                <a:latin typeface="Times New Roman" panose="02020603050405020304" pitchFamily="18" charset="0"/>
                <a:cs typeface="Times New Roman" panose="02020603050405020304" pitchFamily="18" charset="0"/>
              </a:rPr>
              <a:t>арасындағы интерфейс ретінде болатын бағдарламалық қамтама бөлігі</a:t>
            </a:r>
            <a:r>
              <a:rPr lang="kk-KZ" sz="2600" dirty="0" smtClean="0">
                <a:latin typeface="Times New Roman" panose="02020603050405020304" pitchFamily="18" charset="0"/>
                <a:cs typeface="Times New Roman" panose="02020603050405020304" pitchFamily="18" charset="0"/>
              </a:rPr>
              <a:t>.</a:t>
            </a:r>
          </a:p>
          <a:p>
            <a:pPr algn="just"/>
            <a:endParaRPr lang="kk-KZ" sz="2600" dirty="0">
              <a:latin typeface="Times New Roman" panose="02020603050405020304" pitchFamily="18" charset="0"/>
              <a:cs typeface="Times New Roman" panose="02020603050405020304" pitchFamily="18" charset="0"/>
            </a:endParaRPr>
          </a:p>
          <a:p>
            <a:pPr algn="just"/>
            <a:r>
              <a:rPr lang="kk-KZ" sz="2600" b="1" dirty="0">
                <a:latin typeface="Times New Roman" panose="02020603050405020304" pitchFamily="18" charset="0"/>
                <a:cs typeface="Times New Roman" panose="02020603050405020304" pitchFamily="18" charset="0"/>
              </a:rPr>
              <a:t>ОЖ </a:t>
            </a:r>
            <a:r>
              <a:rPr lang="kk-KZ" sz="2600" b="1" dirty="0" smtClean="0">
                <a:latin typeface="Times New Roman" panose="02020603050405020304" pitchFamily="18" charset="0"/>
                <a:cs typeface="Times New Roman" panose="02020603050405020304" pitchFamily="18" charset="0"/>
              </a:rPr>
              <a:t>негізгі функциялары:</a:t>
            </a:r>
          </a:p>
          <a:p>
            <a:pPr marL="514350" indent="-514350" algn="just">
              <a:buAutoNum type="arabicParenR"/>
            </a:pPr>
            <a:r>
              <a:rPr lang="kk-KZ" sz="2600" b="1" dirty="0" smtClean="0">
                <a:latin typeface="Times New Roman" panose="02020603050405020304" pitchFamily="18" charset="0"/>
                <a:cs typeface="Times New Roman" panose="02020603050405020304" pitchFamily="18" charset="0"/>
              </a:rPr>
              <a:t>Процесстерді басқару</a:t>
            </a:r>
          </a:p>
          <a:p>
            <a:pPr marL="514350" indent="-514350" algn="just">
              <a:buAutoNum type="arabicParenR"/>
            </a:pPr>
            <a:r>
              <a:rPr lang="kk-KZ" sz="2600" b="1" dirty="0" smtClean="0">
                <a:latin typeface="Times New Roman" panose="02020603050405020304" pitchFamily="18" charset="0"/>
                <a:cs typeface="Times New Roman" panose="02020603050405020304" pitchFamily="18" charset="0"/>
              </a:rPr>
              <a:t>Жадыны басқару</a:t>
            </a:r>
          </a:p>
          <a:p>
            <a:pPr marL="514350" indent="-514350" algn="just">
              <a:buAutoNum type="arabicParenR"/>
            </a:pPr>
            <a:r>
              <a:rPr lang="kk-KZ" sz="2600" b="1" dirty="0" smtClean="0">
                <a:latin typeface="Times New Roman" panose="02020603050405020304" pitchFamily="18" charset="0"/>
                <a:cs typeface="Times New Roman" panose="02020603050405020304" pitchFamily="18" charset="0"/>
              </a:rPr>
              <a:t>Файлдарды басқару</a:t>
            </a:r>
          </a:p>
          <a:p>
            <a:pPr marL="514350" indent="-514350" algn="just">
              <a:buAutoNum type="arabicParenR"/>
            </a:pPr>
            <a:r>
              <a:rPr lang="kk-KZ" sz="2600" b="1" dirty="0" smtClean="0">
                <a:latin typeface="Times New Roman" panose="02020603050405020304" pitchFamily="18" charset="0"/>
                <a:cs typeface="Times New Roman" panose="02020603050405020304" pitchFamily="18" charset="0"/>
              </a:rPr>
              <a:t>Қауіпсіздікті қамтамасыз ету</a:t>
            </a:r>
          </a:p>
          <a:p>
            <a:pPr marL="514350" indent="-514350" algn="just">
              <a:buAutoNum type="arabicParenR"/>
            </a:pPr>
            <a:r>
              <a:rPr lang="kk-KZ" sz="2600" b="1" dirty="0" smtClean="0">
                <a:latin typeface="Times New Roman" panose="02020603050405020304" pitchFamily="18" charset="0"/>
                <a:cs typeface="Times New Roman" panose="02020603050405020304" pitchFamily="18" charset="0"/>
              </a:rPr>
              <a:t>Коммандалық интерпретация</a:t>
            </a:r>
            <a:endParaRPr lang="kk-KZ" sz="2600" b="1" dirty="0" smtClean="0">
              <a:latin typeface="Times New Roman" panose="02020603050405020304" pitchFamily="18" charset="0"/>
              <a:cs typeface="Times New Roman" panose="02020603050405020304" pitchFamily="18" charset="0"/>
            </a:endParaRPr>
          </a:p>
          <a:p>
            <a:pPr algn="just"/>
            <a:endParaRPr lang="en-US" sz="26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75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67155"/>
            <a:ext cx="9144000" cy="6555641"/>
          </a:xfrm>
          <a:prstGeom prst="rect">
            <a:avLst/>
          </a:prstGeom>
        </p:spPr>
        <p:txBody>
          <a:bodyPr wrap="square">
            <a:spAutoFit/>
          </a:bodyPr>
          <a:lstStyle/>
          <a:p>
            <a:pPr algn="just"/>
            <a:r>
              <a:rPr lang="kk-KZ" sz="2800" b="1" dirty="0" smtClean="0">
                <a:latin typeface="Times New Roman" panose="02020603050405020304" pitchFamily="18" charset="0"/>
                <a:cs typeface="Times New Roman" panose="02020603050405020304" pitchFamily="18" charset="0"/>
              </a:rPr>
              <a:t>2. Көппайдаланушылық режимді қолдау</a:t>
            </a:r>
          </a:p>
          <a:p>
            <a:pPr algn="just"/>
            <a:r>
              <a:rPr lang="kk-KZ" sz="2800" dirty="0" smtClean="0">
                <a:latin typeface="Times New Roman" panose="02020603050405020304" pitchFamily="18" charset="0"/>
                <a:cs typeface="Times New Roman" panose="02020603050405020304" pitchFamily="18" charset="0"/>
              </a:rPr>
              <a:t>Бірпайдаланушылық </a:t>
            </a:r>
            <a:r>
              <a:rPr lang="kk-KZ" sz="2800" dirty="0">
                <a:latin typeface="Times New Roman" panose="02020603050405020304" pitchFamily="18" charset="0"/>
                <a:cs typeface="Times New Roman" panose="02020603050405020304" pitchFamily="18" charset="0"/>
              </a:rPr>
              <a:t>ОЖ-лер бір пайдаланушының ақпараттарын басқа пайдаланушының санкцияланбаған қол жеткізуінен қорғау құралдарын ұсынбайды. Мұндай жүйелер ресурстарды бөлу мүмкіндіктерін ұсынбайды.</a:t>
            </a:r>
          </a:p>
          <a:p>
            <a:pPr algn="just"/>
            <a:r>
              <a:rPr lang="kk-KZ" sz="2800" dirty="0">
                <a:latin typeface="Times New Roman" panose="02020603050405020304" pitchFamily="18" charset="0"/>
                <a:cs typeface="Times New Roman" panose="02020603050405020304" pitchFamily="18" charset="0"/>
              </a:rPr>
              <a:t>Көппайдаланушылық ОЖ-лерде ақпаратты қорғау құралдары бар.</a:t>
            </a:r>
          </a:p>
          <a:p>
            <a:pPr algn="just"/>
            <a:r>
              <a:rPr lang="kk-KZ" sz="2800" dirty="0">
                <a:latin typeface="Times New Roman" panose="02020603050405020304" pitchFamily="18" charset="0"/>
                <a:cs typeface="Times New Roman" panose="02020603050405020304" pitchFamily="18" charset="0"/>
              </a:rPr>
              <a:t>3</a:t>
            </a:r>
            <a:r>
              <a:rPr lang="kk-KZ" sz="2800" b="1" dirty="0">
                <a:latin typeface="Times New Roman" panose="02020603050405020304" pitchFamily="18" charset="0"/>
                <a:cs typeface="Times New Roman" panose="02020603050405020304" pitchFamily="18" charset="0"/>
              </a:rPr>
              <a:t>. Көпағындықты қолдау. </a:t>
            </a:r>
            <a:r>
              <a:rPr lang="kk-KZ" sz="2800" dirty="0">
                <a:latin typeface="Times New Roman" panose="02020603050405020304" pitchFamily="18" charset="0"/>
                <a:cs typeface="Times New Roman" panose="02020603050405020304" pitchFamily="18" charset="0"/>
              </a:rPr>
              <a:t>Көпағындық ОЖ-лер процессорлық уақытты тек процессорлар арасында ғана емес, сонымен қатар процестердің </a:t>
            </a:r>
            <a:r>
              <a:rPr lang="kk-KZ" sz="2800" dirty="0" smtClean="0">
                <a:latin typeface="Times New Roman" panose="02020603050405020304" pitchFamily="18" charset="0"/>
                <a:cs typeface="Times New Roman" panose="02020603050405020304" pitchFamily="18" charset="0"/>
              </a:rPr>
              <a:t>жеке ағындар </a:t>
            </a:r>
            <a:r>
              <a:rPr lang="kk-KZ" sz="2800" dirty="0">
                <a:latin typeface="Times New Roman" panose="02020603050405020304" pitchFamily="18" charset="0"/>
                <a:cs typeface="Times New Roman" panose="02020603050405020304" pitchFamily="18" charset="0"/>
              </a:rPr>
              <a:t>арасында да бөлу мүмкіндігін береді.</a:t>
            </a:r>
          </a:p>
          <a:p>
            <a:pPr algn="just"/>
            <a:r>
              <a:rPr lang="kk-KZ" sz="2800" dirty="0">
                <a:latin typeface="Times New Roman" panose="02020603050405020304" pitchFamily="18" charset="0"/>
                <a:cs typeface="Times New Roman" panose="02020603050405020304" pitchFamily="18" charset="0"/>
              </a:rPr>
              <a:t>4. </a:t>
            </a:r>
            <a:r>
              <a:rPr lang="kk-KZ" sz="2800" b="1" dirty="0">
                <a:latin typeface="Times New Roman" panose="02020603050405020304" pitchFamily="18" charset="0"/>
                <a:cs typeface="Times New Roman" panose="02020603050405020304" pitchFamily="18" charset="0"/>
              </a:rPr>
              <a:t>Көппроцессорлы өңдеуді қолдау</a:t>
            </a:r>
            <a:r>
              <a:rPr lang="kk-KZ" sz="2800" dirty="0">
                <a:latin typeface="Times New Roman" panose="02020603050405020304" pitchFamily="18" charset="0"/>
                <a:cs typeface="Times New Roman" panose="02020603050405020304" pitchFamily="18" charset="0"/>
              </a:rPr>
              <a:t>. Көппроцессорлы ОЖ-лер бірнеше процессорлармен жұмыс істеу мүмкіндігін ұсынатын ресурстарды басқарудың күрделі алгоритмдерін реализациялайды.</a:t>
            </a:r>
          </a:p>
        </p:txBody>
      </p:sp>
    </p:spTree>
    <p:extLst>
      <p:ext uri="{BB962C8B-B14F-4D97-AF65-F5344CB8AC3E}">
        <p14:creationId xmlns:p14="http://schemas.microsoft.com/office/powerpoint/2010/main" val="1841337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36712"/>
            <a:ext cx="9144000" cy="5262979"/>
          </a:xfrm>
          <a:prstGeom prst="rect">
            <a:avLst/>
          </a:prstGeom>
        </p:spPr>
        <p:txBody>
          <a:bodyPr wrap="square">
            <a:spAutoFit/>
          </a:bodyPr>
          <a:lstStyle/>
          <a:p>
            <a:pPr algn="just"/>
            <a:r>
              <a:rPr lang="kk-KZ" sz="2800" b="1" dirty="0">
                <a:latin typeface="Times New Roman" panose="02020603050405020304" pitchFamily="18" charset="0"/>
                <a:cs typeface="Times New Roman" panose="02020603050405020304" pitchFamily="18" charset="0"/>
              </a:rPr>
              <a:t>Аппараттық платформалар ерекшеліктері бойынша жіктеу.</a:t>
            </a:r>
            <a:endParaRPr lang="kk-KZ" sz="2800" dirty="0">
              <a:latin typeface="Times New Roman" panose="02020603050405020304" pitchFamily="18" charset="0"/>
              <a:cs typeface="Times New Roman" panose="02020603050405020304" pitchFamily="18" charset="0"/>
            </a:endParaRPr>
          </a:p>
          <a:p>
            <a:pPr algn="just"/>
            <a:r>
              <a:rPr lang="kk-KZ" sz="2800" dirty="0">
                <a:latin typeface="Times New Roman" panose="02020603050405020304" pitchFamily="18" charset="0"/>
                <a:cs typeface="Times New Roman" panose="02020603050405020304" pitchFamily="18" charset="0"/>
              </a:rPr>
              <a:t>Аппараттық құралдар спецификасы ОЖ спецификасында бейнеленеді. Бұл классификациядағы компьютерлердің әрбір типінің ОЖ-лер қасиетіне тікелей әсер ететін белгілі бір қасиеттері бар.</a:t>
            </a:r>
          </a:p>
          <a:p>
            <a:pPr algn="just"/>
            <a:r>
              <a:rPr lang="kk-KZ" sz="2800" dirty="0">
                <a:latin typeface="Times New Roman" panose="02020603050405020304" pitchFamily="18" charset="0"/>
                <a:cs typeface="Times New Roman" panose="02020603050405020304" pitchFamily="18" charset="0"/>
              </a:rPr>
              <a:t>Дәл қазір төмендегідей ОЖ-лер тобы айтарлықтай қызығушылық тудырып отыр:</a:t>
            </a:r>
          </a:p>
          <a:p>
            <a:pPr marL="457200" indent="-457200" algn="just">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қуатты серверлер үшін ОЖ-лер;</a:t>
            </a:r>
          </a:p>
          <a:p>
            <a:pPr marL="457200" indent="-457200" algn="just">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жұмыс станциялары және дербес компьютерлер үшін ОЖ-лер;</a:t>
            </a:r>
          </a:p>
          <a:p>
            <a:pPr marL="457200" indent="-457200" algn="just">
              <a:buFont typeface="Arial" panose="020B0604020202020204" pitchFamily="34" charset="0"/>
              <a:buChar char="•"/>
            </a:pPr>
            <a:r>
              <a:rPr lang="kk-KZ" sz="2800" dirty="0">
                <a:latin typeface="Times New Roman" panose="02020603050405020304" pitchFamily="18" charset="0"/>
                <a:cs typeface="Times New Roman" panose="02020603050405020304" pitchFamily="18" charset="0"/>
              </a:rPr>
              <a:t>қалта компьютерлері үшін ОЖ-лер.</a:t>
            </a:r>
          </a:p>
        </p:txBody>
      </p:sp>
    </p:spTree>
    <p:extLst>
      <p:ext uri="{BB962C8B-B14F-4D97-AF65-F5344CB8AC3E}">
        <p14:creationId xmlns:p14="http://schemas.microsoft.com/office/powerpoint/2010/main" val="264348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822" y="1397675"/>
            <a:ext cx="9144000" cy="3108543"/>
          </a:xfrm>
          <a:prstGeom prst="rect">
            <a:avLst/>
          </a:prstGeom>
        </p:spPr>
        <p:txBody>
          <a:bodyPr wrap="square">
            <a:spAutoFit/>
          </a:bodyPr>
          <a:lstStyle/>
          <a:p>
            <a:pPr algn="just"/>
            <a:r>
              <a:rPr lang="kk-KZ" sz="2800" dirty="0">
                <a:latin typeface="Times New Roman" panose="02020603050405020304" pitchFamily="18" charset="0"/>
                <a:cs typeface="Times New Roman" panose="02020603050405020304" pitchFamily="18" charset="0"/>
              </a:rPr>
              <a:t>Үлестірілген </a:t>
            </a:r>
            <a:r>
              <a:rPr lang="kk-KZ" sz="2800" dirty="0" smtClean="0">
                <a:latin typeface="Times New Roman" panose="02020603050405020304" pitchFamily="18" charset="0"/>
                <a:cs typeface="Times New Roman" panose="02020603050405020304" pitchFamily="18" charset="0"/>
              </a:rPr>
              <a:t>операциялық </a:t>
            </a:r>
            <a:r>
              <a:rPr lang="kk-KZ" sz="2800" dirty="0">
                <a:latin typeface="Times New Roman" panose="02020603050405020304" pitchFamily="18" charset="0"/>
                <a:cs typeface="Times New Roman" panose="02020603050405020304" pitchFamily="18" charset="0"/>
              </a:rPr>
              <a:t>жүйе тәуелсіз, желілік, байланысатын және физикалық бөлек есептеу түйіндерінің жиынтығындағы бағдарламалық құрал болып табылады. Олар бірнеше процессорлар қызмет көрсететін тапсырмаларды өңдейді. Әрбір жеке түйін </a:t>
            </a:r>
            <a:r>
              <a:rPr lang="kk-KZ" sz="2800" dirty="0" smtClean="0">
                <a:latin typeface="Times New Roman" panose="02020603050405020304" pitchFamily="18" charset="0"/>
                <a:cs typeface="Times New Roman" panose="02020603050405020304" pitchFamily="18" charset="0"/>
              </a:rPr>
              <a:t>ауқымды жиынтық </a:t>
            </a:r>
            <a:r>
              <a:rPr lang="kk-KZ" sz="2800" dirty="0">
                <a:latin typeface="Times New Roman" panose="02020603050405020304" pitchFamily="18" charset="0"/>
                <a:cs typeface="Times New Roman" panose="02020603050405020304" pitchFamily="18" charset="0"/>
              </a:rPr>
              <a:t>операциялық жүйенің бағдарламалық жасақтамасының белгілі бір жиынын қамтиды.</a:t>
            </a:r>
            <a:endParaRPr lang="en-US" sz="28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93" y="260648"/>
            <a:ext cx="522226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kk-KZ" sz="2800" dirty="0">
                <a:latin typeface="Times New Roman" panose="02020603050405020304" pitchFamily="18" charset="0"/>
                <a:cs typeface="Times New Roman" panose="02020603050405020304" pitchFamily="18" charset="0"/>
              </a:rPr>
              <a:t>Үлестірілген операциялық жүйе </a:t>
            </a:r>
            <a:endParaRPr lang="en-US" sz="2800" dirty="0"/>
          </a:p>
        </p:txBody>
      </p:sp>
    </p:spTree>
    <p:extLst>
      <p:ext uri="{BB962C8B-B14F-4D97-AF65-F5344CB8AC3E}">
        <p14:creationId xmlns:p14="http://schemas.microsoft.com/office/powerpoint/2010/main" val="3096235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268760"/>
            <a:ext cx="9144000" cy="3539430"/>
          </a:xfrm>
          <a:prstGeom prst="rect">
            <a:avLst/>
          </a:prstGeom>
        </p:spPr>
        <p:txBody>
          <a:bodyPr wrap="square">
            <a:spAutoFit/>
          </a:bodyPr>
          <a:lstStyle/>
          <a:p>
            <a:pPr algn="just"/>
            <a:r>
              <a:rPr lang="ru-RU" sz="2800" dirty="0">
                <a:latin typeface="Times New Roman" panose="02020603050405020304" pitchFamily="18" charset="0"/>
                <a:cs typeface="Times New Roman" panose="02020603050405020304" pitchFamily="18" charset="0"/>
              </a:rPr>
              <a:t>Распределенная операционная система представляет собой программное обеспечение в коллекции независимых, сетевых , связывающихся и физически отдельных вычислительных узлов. Они обрабатывают задания, которые обслуживаются несколькими процессорами. Каждый отдельный узел содержит определенное подмножество программного обеспечения глобальной совокупной операционной системы.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39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889844"/>
            <a:ext cx="9144000" cy="4524315"/>
          </a:xfrm>
          <a:prstGeom prst="rect">
            <a:avLst/>
          </a:prstGeom>
        </p:spPr>
        <p:txBody>
          <a:bodyPr wrap="square">
            <a:spAutoFit/>
          </a:bodyPr>
          <a:lstStyle/>
          <a:p>
            <a:r>
              <a:rPr lang="kk-KZ" sz="2400" dirty="0" smtClean="0">
                <a:latin typeface="Times New Roman" panose="02020603050405020304" pitchFamily="18" charset="0"/>
                <a:cs typeface="Times New Roman" panose="02020603050405020304" pitchFamily="18" charset="0"/>
              </a:rPr>
              <a:t>Үлестірілген операциялық </a:t>
            </a:r>
            <a:r>
              <a:rPr lang="kk-KZ" sz="2400" dirty="0">
                <a:latin typeface="Times New Roman" panose="02020603050405020304" pitchFamily="18" charset="0"/>
                <a:cs typeface="Times New Roman" panose="02020603050405020304" pitchFamily="18" charset="0"/>
              </a:rPr>
              <a:t>жүйе есептеу жүйесінің масштабында бірыңғай </a:t>
            </a:r>
            <a:r>
              <a:rPr lang="kk-KZ" sz="2400" dirty="0" smtClean="0">
                <a:latin typeface="Times New Roman" panose="02020603050405020304" pitchFamily="18" charset="0"/>
                <a:cs typeface="Times New Roman" panose="02020603050405020304" pitchFamily="18" charset="0"/>
              </a:rPr>
              <a:t>операциялық </a:t>
            </a:r>
            <a:r>
              <a:rPr lang="kk-KZ" sz="2400" dirty="0">
                <a:latin typeface="Times New Roman" panose="02020603050405020304" pitchFamily="18" charset="0"/>
                <a:cs typeface="Times New Roman" panose="02020603050405020304" pitchFamily="18" charset="0"/>
              </a:rPr>
              <a:t>жүйе ретінде </a:t>
            </a:r>
            <a:r>
              <a:rPr lang="kk-KZ" sz="2400" dirty="0" smtClean="0">
                <a:latin typeface="Times New Roman" panose="02020603050405020304" pitchFamily="18" charset="0"/>
                <a:cs typeface="Times New Roman" panose="02020603050405020304" pitchFamily="18" charset="0"/>
              </a:rPr>
              <a:t>болады. Үлестірілген ОЖ-мен </a:t>
            </a:r>
            <a:r>
              <a:rPr lang="kk-KZ" sz="2400" dirty="0">
                <a:latin typeface="Times New Roman" panose="02020603050405020304" pitchFamily="18" charset="0"/>
                <a:cs typeface="Times New Roman" panose="02020603050405020304" pitchFamily="18" charset="0"/>
              </a:rPr>
              <a:t>жұмыс істейтін желінің әр компьютері осы </a:t>
            </a:r>
            <a:r>
              <a:rPr lang="kk-KZ" sz="2400" dirty="0" smtClean="0">
                <a:latin typeface="Times New Roman" panose="02020603050405020304" pitchFamily="18" charset="0"/>
                <a:cs typeface="Times New Roman" panose="02020603050405020304" pitchFamily="18" charset="0"/>
              </a:rPr>
              <a:t>ауқымда ОЖ-нің </a:t>
            </a:r>
            <a:r>
              <a:rPr lang="kk-KZ" sz="2400" dirty="0">
                <a:latin typeface="Times New Roman" panose="02020603050405020304" pitchFamily="18" charset="0"/>
                <a:cs typeface="Times New Roman" panose="02020603050405020304" pitchFamily="18" charset="0"/>
              </a:rPr>
              <a:t>кейбір функцияларын орындайды. Үлестірілген </a:t>
            </a:r>
            <a:r>
              <a:rPr lang="kk-KZ" sz="2400" dirty="0" smtClean="0">
                <a:latin typeface="Times New Roman" panose="02020603050405020304" pitchFamily="18" charset="0"/>
                <a:cs typeface="Times New Roman" panose="02020603050405020304" pitchFamily="18" charset="0"/>
              </a:rPr>
              <a:t>ОЖ </a:t>
            </a:r>
            <a:r>
              <a:rPr lang="kk-KZ" sz="2400" dirty="0">
                <a:latin typeface="Times New Roman" panose="02020603050405020304" pitchFamily="18" charset="0"/>
                <a:cs typeface="Times New Roman" panose="02020603050405020304" pitchFamily="18" charset="0"/>
              </a:rPr>
              <a:t>желінің барлық компьютерлерін біріктіреді, өйткені олар компьютерлік желінің барлық ресурстарын тиімді пайдалану үшін бір-бірімен тығыз байланыста жұмыс істейді. Үлестірілген </a:t>
            </a:r>
            <a:r>
              <a:rPr lang="kk-KZ" sz="2400" dirty="0" smtClean="0">
                <a:latin typeface="Times New Roman" panose="02020603050405020304" pitchFamily="18" charset="0"/>
                <a:cs typeface="Times New Roman" panose="02020603050405020304" pitchFamily="18" charset="0"/>
              </a:rPr>
              <a:t>ОЖ, </a:t>
            </a:r>
            <a:r>
              <a:rPr lang="kk-KZ" sz="2400" dirty="0">
                <a:latin typeface="Times New Roman" panose="02020603050405020304" pitchFamily="18" charset="0"/>
                <a:cs typeface="Times New Roman" panose="02020603050405020304" pitchFamily="18" charset="0"/>
              </a:rPr>
              <a:t>жұмысты әр түрлі өңдеу машиналарына динамикалық және автоматты түрде тарату, желілік машиналар жиынтығын виртуалды процессор ретінде жұмыс істеуге мәжбүр етеді. Үлестірілген </a:t>
            </a:r>
            <a:r>
              <a:rPr lang="kk-KZ" sz="2400" dirty="0" smtClean="0">
                <a:latin typeface="Times New Roman" panose="02020603050405020304" pitchFamily="18" charset="0"/>
                <a:cs typeface="Times New Roman" panose="02020603050405020304" pitchFamily="18" charset="0"/>
              </a:rPr>
              <a:t>ОЖ </a:t>
            </a:r>
            <a:r>
              <a:rPr lang="kk-KZ" sz="2400" dirty="0">
                <a:latin typeface="Times New Roman" panose="02020603050405020304" pitchFamily="18" charset="0"/>
                <a:cs typeface="Times New Roman" panose="02020603050405020304" pitchFamily="18" charset="0"/>
              </a:rPr>
              <a:t>пайдаланушысында, жалпы айтқанда, оның жұмысы қандай машинада орындалғаны туралы ақпарат </a:t>
            </a:r>
            <a:r>
              <a:rPr lang="kk-KZ" sz="2400" dirty="0" smtClean="0">
                <a:latin typeface="Times New Roman" panose="02020603050405020304" pitchFamily="18" charset="0"/>
                <a:cs typeface="Times New Roman" panose="02020603050405020304" pitchFamily="18" charset="0"/>
              </a:rPr>
              <a:t>болмайды.</a:t>
            </a:r>
            <a:endParaRPr lang="en-US" sz="24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7793" y="260648"/>
            <a:ext cx="5222263" cy="523220"/>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kk-KZ" sz="2800" dirty="0">
                <a:latin typeface="Times New Roman" panose="02020603050405020304" pitchFamily="18" charset="0"/>
                <a:cs typeface="Times New Roman" panose="02020603050405020304" pitchFamily="18" charset="0"/>
              </a:rPr>
              <a:t>Үлестірілген операциялық жүйе </a:t>
            </a:r>
            <a:endParaRPr lang="en-US" sz="2800" dirty="0"/>
          </a:p>
        </p:txBody>
      </p:sp>
    </p:spTree>
    <p:extLst>
      <p:ext uri="{BB962C8B-B14F-4D97-AF65-F5344CB8AC3E}">
        <p14:creationId xmlns:p14="http://schemas.microsoft.com/office/powerpoint/2010/main" val="2195228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04" y="285728"/>
            <a:ext cx="6440365" cy="732155"/>
          </a:xfrm>
        </p:spPr>
        <p:txBody>
          <a:bodyPr rtlCol="0">
            <a:normAutofit/>
          </a:bodyPr>
          <a:lstStyle/>
          <a:p>
            <a:pPr eaLnBrk="1" fontAlgn="auto" hangingPunct="1">
              <a:spcAft>
                <a:spcPts val="0"/>
              </a:spcAft>
              <a:defRPr/>
            </a:pPr>
            <a:r>
              <a:rPr lang="en-US" dirty="0" smtClean="0"/>
              <a:t>MOSTLY USED OPERATING SYSTEMS</a:t>
            </a:r>
            <a:endParaRPr lang="en-GB" dirty="0"/>
          </a:p>
        </p:txBody>
      </p:sp>
      <p:sp>
        <p:nvSpPr>
          <p:cNvPr id="3" name="AutoShape 16"/>
          <p:cNvSpPr>
            <a:spLocks/>
          </p:cNvSpPr>
          <p:nvPr/>
        </p:nvSpPr>
        <p:spPr bwMode="auto">
          <a:xfrm>
            <a:off x="3294836" y="3425802"/>
            <a:ext cx="2395024" cy="711396"/>
          </a:xfrm>
          <a:prstGeom prst="roundRect">
            <a:avLst>
              <a:gd name="adj" fmla="val 50000"/>
            </a:avLst>
          </a:prstGeom>
          <a:solidFill>
            <a:schemeClr val="accent6"/>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3200" dirty="0" smtClean="0">
                <a:solidFill>
                  <a:srgbClr val="FFFFFF"/>
                </a:solidFill>
                <a:latin typeface="+mn-lt"/>
                <a:ea typeface="MS PGothic" panose="020B0600070205080204" pitchFamily="34" charset="-128"/>
                <a:sym typeface="Nexa Bold" charset="0"/>
              </a:rPr>
              <a:t>OS</a:t>
            </a:r>
            <a:endParaRPr lang="en-US" altLang="en-US" sz="3200" dirty="0">
              <a:solidFill>
                <a:srgbClr val="FFFFFF"/>
              </a:solidFill>
              <a:latin typeface="+mn-lt"/>
              <a:ea typeface="MS PGothic" panose="020B0600070205080204" pitchFamily="34" charset="-128"/>
              <a:sym typeface="Nexa Bold" charset="0"/>
            </a:endParaRPr>
          </a:p>
        </p:txBody>
      </p:sp>
      <p:sp>
        <p:nvSpPr>
          <p:cNvPr id="4" name="AutoShape 19"/>
          <p:cNvSpPr>
            <a:spLocks/>
          </p:cNvSpPr>
          <p:nvPr/>
        </p:nvSpPr>
        <p:spPr bwMode="auto">
          <a:xfrm>
            <a:off x="5281246" y="1845923"/>
            <a:ext cx="1439008" cy="591820"/>
          </a:xfrm>
          <a:prstGeom prst="roundRect">
            <a:avLst>
              <a:gd name="adj" fmla="val 50000"/>
            </a:avLst>
          </a:prstGeom>
          <a:solidFill>
            <a:schemeClr val="accent2"/>
          </a:solidFill>
          <a:ln>
            <a:noFill/>
          </a:ln>
          <a:effectLst>
            <a:reflection blurRad="6350" stA="52000" endA="300" endPos="35000" dir="5400000" sy="-100000" algn="bl" rotWithShape="0"/>
          </a:effectLst>
          <a:ex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Linux</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5" name="AutoShape 19"/>
          <p:cNvSpPr>
            <a:spLocks/>
          </p:cNvSpPr>
          <p:nvPr/>
        </p:nvSpPr>
        <p:spPr bwMode="auto">
          <a:xfrm>
            <a:off x="2953465" y="1303390"/>
            <a:ext cx="1439008" cy="591820"/>
          </a:xfrm>
          <a:prstGeom prst="roundRect">
            <a:avLst>
              <a:gd name="adj" fmla="val 50000"/>
            </a:avLst>
          </a:prstGeom>
          <a:solidFill>
            <a:schemeClr val="accent5"/>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Windows</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6" name="AutoShape 19"/>
          <p:cNvSpPr>
            <a:spLocks/>
          </p:cNvSpPr>
          <p:nvPr/>
        </p:nvSpPr>
        <p:spPr bwMode="auto">
          <a:xfrm>
            <a:off x="1500166" y="2405212"/>
            <a:ext cx="1453299" cy="591820"/>
          </a:xfrm>
          <a:prstGeom prst="roundRect">
            <a:avLst>
              <a:gd name="adj" fmla="val 50000"/>
            </a:avLst>
          </a:prstGeom>
          <a:solidFill>
            <a:schemeClr val="accent1"/>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err="1">
                <a:solidFill>
                  <a:srgbClr val="FFFFFF"/>
                </a:solidFill>
                <a:latin typeface="Nexa Bold" charset="0"/>
                <a:ea typeface="MS PGothic" panose="020B0600070205080204" pitchFamily="34" charset="-128"/>
                <a:sym typeface="Nexa Bold" charset="0"/>
              </a:rPr>
              <a:t>FreeRTOS</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7" name="AutoShape 19"/>
          <p:cNvSpPr>
            <a:spLocks/>
          </p:cNvSpPr>
          <p:nvPr/>
        </p:nvSpPr>
        <p:spPr bwMode="auto">
          <a:xfrm>
            <a:off x="1380357" y="3709013"/>
            <a:ext cx="1439008" cy="591820"/>
          </a:xfrm>
          <a:prstGeom prst="roundRect">
            <a:avLst>
              <a:gd name="adj" fmla="val 50000"/>
            </a:avLst>
          </a:prstGeom>
          <a:solidFill>
            <a:schemeClr val="accent4"/>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err="1" smtClean="0">
                <a:solidFill>
                  <a:srgbClr val="FFFFFF"/>
                </a:solidFill>
                <a:latin typeface="Nexa Bold" charset="0"/>
                <a:ea typeface="MS PGothic" panose="020B0600070205080204" pitchFamily="34" charset="-128"/>
                <a:sym typeface="Nexa Bold" charset="0"/>
              </a:rPr>
              <a:t>Bsd</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8" name="AutoShape 19"/>
          <p:cNvSpPr>
            <a:spLocks/>
          </p:cNvSpPr>
          <p:nvPr/>
        </p:nvSpPr>
        <p:spPr bwMode="auto">
          <a:xfrm>
            <a:off x="1994095" y="4839996"/>
            <a:ext cx="1214897" cy="591820"/>
          </a:xfrm>
          <a:prstGeom prst="roundRect">
            <a:avLst>
              <a:gd name="adj" fmla="val 50000"/>
            </a:avLst>
          </a:prstGeom>
          <a:solidFill>
            <a:schemeClr val="accent5"/>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iOS</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9" name="AutoShape 19"/>
          <p:cNvSpPr>
            <a:spLocks/>
          </p:cNvSpPr>
          <p:nvPr/>
        </p:nvSpPr>
        <p:spPr bwMode="auto">
          <a:xfrm>
            <a:off x="6200042" y="4172855"/>
            <a:ext cx="1439008" cy="591820"/>
          </a:xfrm>
          <a:prstGeom prst="roundRect">
            <a:avLst>
              <a:gd name="adj" fmla="val 50000"/>
            </a:avLst>
          </a:prstGeom>
          <a:solidFill>
            <a:schemeClr val="accent5">
              <a:lumMod val="75000"/>
            </a:schemeClr>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Android</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10" name="AutoShape 19"/>
          <p:cNvSpPr>
            <a:spLocks/>
          </p:cNvSpPr>
          <p:nvPr/>
        </p:nvSpPr>
        <p:spPr bwMode="auto">
          <a:xfrm>
            <a:off x="5007219" y="5135906"/>
            <a:ext cx="1439008" cy="591820"/>
          </a:xfrm>
          <a:prstGeom prst="roundRect">
            <a:avLst>
              <a:gd name="adj" fmla="val 50000"/>
            </a:avLst>
          </a:prstGeom>
          <a:solidFill>
            <a:schemeClr val="accent1"/>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err="1" smtClean="0">
                <a:solidFill>
                  <a:srgbClr val="FFFFFF"/>
                </a:solidFill>
                <a:latin typeface="Nexa Bold" charset="0"/>
                <a:ea typeface="MS PGothic" panose="020B0600070205080204" pitchFamily="34" charset="-128"/>
                <a:sym typeface="Nexa Bold" charset="0"/>
              </a:rPr>
              <a:t>Debian</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11" name="AutoShape 19"/>
          <p:cNvSpPr>
            <a:spLocks/>
          </p:cNvSpPr>
          <p:nvPr/>
        </p:nvSpPr>
        <p:spPr bwMode="auto">
          <a:xfrm>
            <a:off x="3227785" y="5755667"/>
            <a:ext cx="1439008" cy="591820"/>
          </a:xfrm>
          <a:prstGeom prst="roundRect">
            <a:avLst>
              <a:gd name="adj" fmla="val 50000"/>
            </a:avLst>
          </a:prstGeom>
          <a:solidFill>
            <a:schemeClr val="tx2">
              <a:lumMod val="75000"/>
            </a:schemeClr>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OS X</a:t>
            </a:r>
            <a:endParaRPr lang="en-US" altLang="en-US" sz="2000" dirty="0">
              <a:solidFill>
                <a:srgbClr val="FFFFFF"/>
              </a:solidFill>
              <a:latin typeface="Nexa Bold" charset="0"/>
              <a:ea typeface="MS PGothic" panose="020B0600070205080204" pitchFamily="34" charset="-128"/>
              <a:sym typeface="Nexa Bold" charset="0"/>
            </a:endParaRPr>
          </a:p>
        </p:txBody>
      </p:sp>
      <p:sp>
        <p:nvSpPr>
          <p:cNvPr id="12" name="AutoShape 19"/>
          <p:cNvSpPr>
            <a:spLocks/>
          </p:cNvSpPr>
          <p:nvPr/>
        </p:nvSpPr>
        <p:spPr bwMode="auto">
          <a:xfrm>
            <a:off x="6031229" y="2952777"/>
            <a:ext cx="1439008" cy="591820"/>
          </a:xfrm>
          <a:prstGeom prst="roundRect">
            <a:avLst>
              <a:gd name="adj" fmla="val 50000"/>
            </a:avLst>
          </a:prstGeom>
          <a:solidFill>
            <a:schemeClr val="accent4"/>
          </a:solidFill>
          <a:ln>
            <a:noFill/>
          </a:ln>
          <a:effectLst>
            <a:reflection blurRad="6350" stA="52000" endA="300" endPos="35000" dir="5400000" sy="-100000" algn="bl" rotWithShape="0"/>
          </a:effectLst>
        </p:spPr>
        <p:txBody>
          <a:bodyPr lIns="0" tIns="0" rIns="0" bIns="0" anchor="ctr"/>
          <a:lstStyle>
            <a:lvl1pPr algn="ctr">
              <a:defRPr sz="5600">
                <a:solidFill>
                  <a:srgbClr val="000000"/>
                </a:solidFill>
                <a:latin typeface="Gill Sans" charset="0"/>
                <a:ea typeface="ヒラギノ角ゴ ProN W3" charset="-128"/>
                <a:sym typeface="Gill Sans" charset="0"/>
              </a:defRPr>
            </a:lvl1pPr>
            <a:lvl2pPr marL="742950" indent="-285750" algn="ctr">
              <a:defRPr sz="5600">
                <a:solidFill>
                  <a:srgbClr val="000000"/>
                </a:solidFill>
                <a:latin typeface="Gill Sans" charset="0"/>
                <a:ea typeface="ヒラギノ角ゴ ProN W3" charset="-128"/>
                <a:sym typeface="Gill Sans" charset="0"/>
              </a:defRPr>
            </a:lvl2pPr>
            <a:lvl3pPr marL="1143000" indent="-228600" algn="ctr">
              <a:defRPr sz="5600">
                <a:solidFill>
                  <a:srgbClr val="000000"/>
                </a:solidFill>
                <a:latin typeface="Gill Sans" charset="0"/>
                <a:ea typeface="ヒラギノ角ゴ ProN W3" charset="-128"/>
                <a:sym typeface="Gill Sans" charset="0"/>
              </a:defRPr>
            </a:lvl3pPr>
            <a:lvl4pPr marL="1600200" indent="-228600" algn="ctr">
              <a:defRPr sz="5600">
                <a:solidFill>
                  <a:srgbClr val="000000"/>
                </a:solidFill>
                <a:latin typeface="Gill Sans" charset="0"/>
                <a:ea typeface="ヒラギノ角ゴ ProN W3" charset="-128"/>
                <a:sym typeface="Gill Sans" charset="0"/>
              </a:defRPr>
            </a:lvl4pPr>
            <a:lvl5pPr marL="2057400" indent="-228600" algn="ctr">
              <a:defRPr sz="56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5600">
                <a:solidFill>
                  <a:srgbClr val="000000"/>
                </a:solidFill>
                <a:latin typeface="Gill Sans" charset="0"/>
                <a:ea typeface="ヒラギノ角ゴ ProN W3" charset="-128"/>
                <a:sym typeface="Gill Sans" charset="0"/>
              </a:defRPr>
            </a:lvl9pPr>
          </a:lstStyle>
          <a:p>
            <a:pPr eaLnBrk="1" fontAlgn="auto" hangingPunct="1">
              <a:spcBef>
                <a:spcPts val="0"/>
              </a:spcBef>
              <a:spcAft>
                <a:spcPts val="0"/>
              </a:spcAft>
              <a:defRPr/>
            </a:pPr>
            <a:r>
              <a:rPr lang="en-US" altLang="en-US" sz="2000" dirty="0" smtClean="0">
                <a:solidFill>
                  <a:srgbClr val="FFFFFF"/>
                </a:solidFill>
                <a:latin typeface="Nexa Bold" charset="0"/>
                <a:ea typeface="MS PGothic" panose="020B0600070205080204" pitchFamily="34" charset="-128"/>
                <a:sym typeface="Nexa Bold" charset="0"/>
              </a:rPr>
              <a:t>Blackberry</a:t>
            </a:r>
            <a:endParaRPr lang="en-US" altLang="en-US" sz="2000" dirty="0">
              <a:solidFill>
                <a:srgbClr val="FFFFFF"/>
              </a:solidFill>
              <a:latin typeface="Nexa Bold" charset="0"/>
              <a:ea typeface="MS PGothic" panose="020B0600070205080204" pitchFamily="34" charset="-128"/>
              <a:sym typeface="Nexa Bold" charset="0"/>
            </a:endParaRPr>
          </a:p>
        </p:txBody>
      </p:sp>
      <p:cxnSp>
        <p:nvCxnSpPr>
          <p:cNvPr id="13" name="Straight Connector 12"/>
          <p:cNvCxnSpPr>
            <a:stCxn id="5" idx="2"/>
            <a:endCxn id="3" idx="0"/>
          </p:cNvCxnSpPr>
          <p:nvPr/>
        </p:nvCxnSpPr>
        <p:spPr>
          <a:xfrm>
            <a:off x="3672969" y="1895210"/>
            <a:ext cx="819379" cy="1530592"/>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 idx="0"/>
            <a:endCxn id="4" idx="2"/>
          </p:cNvCxnSpPr>
          <p:nvPr/>
        </p:nvCxnSpPr>
        <p:spPr>
          <a:xfrm flipV="1">
            <a:off x="4492348" y="2437744"/>
            <a:ext cx="1508402" cy="988059"/>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2" idx="1"/>
            <a:endCxn id="3" idx="0"/>
          </p:cNvCxnSpPr>
          <p:nvPr/>
        </p:nvCxnSpPr>
        <p:spPr>
          <a:xfrm flipH="1">
            <a:off x="4492348" y="3248688"/>
            <a:ext cx="1538882" cy="177115"/>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 idx="2"/>
            <a:endCxn id="9" idx="1"/>
          </p:cNvCxnSpPr>
          <p:nvPr/>
        </p:nvCxnSpPr>
        <p:spPr>
          <a:xfrm>
            <a:off x="4492348" y="4137199"/>
            <a:ext cx="1707694" cy="331567"/>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 idx="2"/>
            <a:endCxn id="10" idx="0"/>
          </p:cNvCxnSpPr>
          <p:nvPr/>
        </p:nvCxnSpPr>
        <p:spPr>
          <a:xfrm>
            <a:off x="4492348" y="4137198"/>
            <a:ext cx="1234375" cy="998708"/>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 idx="2"/>
            <a:endCxn id="11" idx="0"/>
          </p:cNvCxnSpPr>
          <p:nvPr/>
        </p:nvCxnSpPr>
        <p:spPr>
          <a:xfrm flipH="1">
            <a:off x="3947289" y="4137199"/>
            <a:ext cx="545059" cy="1618469"/>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 idx="2"/>
            <a:endCxn id="8" idx="0"/>
          </p:cNvCxnSpPr>
          <p:nvPr/>
        </p:nvCxnSpPr>
        <p:spPr>
          <a:xfrm flipH="1">
            <a:off x="2601544" y="4137198"/>
            <a:ext cx="1890804" cy="702798"/>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 idx="0"/>
            <a:endCxn id="6" idx="3"/>
          </p:cNvCxnSpPr>
          <p:nvPr/>
        </p:nvCxnSpPr>
        <p:spPr>
          <a:xfrm rot="16200000" flipV="1">
            <a:off x="3360567" y="2294020"/>
            <a:ext cx="724680" cy="1538883"/>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3"/>
          </p:cNvCxnSpPr>
          <p:nvPr/>
        </p:nvCxnSpPr>
        <p:spPr>
          <a:xfrm flipV="1">
            <a:off x="2819364" y="3912703"/>
            <a:ext cx="475472" cy="92220"/>
          </a:xfrm>
          <a:prstGeom prst="line">
            <a:avLst/>
          </a:prstGeom>
          <a:effectLst>
            <a:reflection blurRad="6350" stA="52000" endA="300" endPos="35000" dir="5400000" sy="-100000" algn="bl" rotWithShape="0"/>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61920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nodeType="afterGroup">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nodeType="afterGroup">
                            <p:stCondLst>
                              <p:cond delay="15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nodeType="afterGroup">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nodeType="afterGroup">
                            <p:stCondLst>
                              <p:cond delay="2500"/>
                            </p:stCondLst>
                            <p:childTnLst>
                              <p:par>
                                <p:cTn id="31" presetID="22" presetClass="entr" presetSubtype="8"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par>
                          <p:cTn id="34" fill="hold" nodeType="afterGroup">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nodeType="afterGroup">
                            <p:stCondLst>
                              <p:cond delay="3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par>
                          <p:cTn id="44" fill="hold" nodeType="afterGroup">
                            <p:stCondLst>
                              <p:cond delay="4000"/>
                            </p:stCondLst>
                            <p:childTnLst>
                              <p:par>
                                <p:cTn id="45" presetID="53" presetClass="entr" presetSubtype="16"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par>
                          <p:cTn id="50" fill="hold" nodeType="afterGroup">
                            <p:stCondLst>
                              <p:cond delay="4500"/>
                            </p:stCondLst>
                            <p:childTnLst>
                              <p:par>
                                <p:cTn id="51" presetID="22" presetClass="entr" presetSubtype="1"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500"/>
                                        <p:tgtEl>
                                          <p:spTgt spid="17"/>
                                        </p:tgtEl>
                                      </p:cBhvr>
                                    </p:animEffect>
                                  </p:childTnLst>
                                </p:cTn>
                              </p:par>
                            </p:childTnLst>
                          </p:cTn>
                        </p:par>
                        <p:par>
                          <p:cTn id="54" fill="hold" nodeType="afterGroup">
                            <p:stCondLst>
                              <p:cond delay="50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nodeType="afterGroup">
                            <p:stCondLst>
                              <p:cond delay="5500"/>
                            </p:stCondLst>
                            <p:childTnLst>
                              <p:par>
                                <p:cTn id="61" presetID="22" presetClass="entr" presetSubtype="1"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up)">
                                      <p:cBhvr>
                                        <p:cTn id="63" dur="500"/>
                                        <p:tgtEl>
                                          <p:spTgt spid="18"/>
                                        </p:tgtEl>
                                      </p:cBhvr>
                                    </p:animEffect>
                                  </p:childTnLst>
                                </p:cTn>
                              </p:par>
                            </p:childTnLst>
                          </p:cTn>
                        </p:par>
                        <p:par>
                          <p:cTn id="64" fill="hold" nodeType="afterGroup">
                            <p:stCondLst>
                              <p:cond delay="6000"/>
                            </p:stCondLst>
                            <p:childTnLst>
                              <p:par>
                                <p:cTn id="65" presetID="53" presetClass="entr" presetSubtype="16" fill="hold"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par>
                          <p:cTn id="70" fill="hold" nodeType="afterGroup">
                            <p:stCondLst>
                              <p:cond delay="6500"/>
                            </p:stCondLst>
                            <p:childTnLst>
                              <p:par>
                                <p:cTn id="71" presetID="22" presetClass="entr" presetSubtype="1"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up)">
                                      <p:cBhvr>
                                        <p:cTn id="73" dur="500"/>
                                        <p:tgtEl>
                                          <p:spTgt spid="19"/>
                                        </p:tgtEl>
                                      </p:cBhvr>
                                    </p:animEffect>
                                  </p:childTnLst>
                                </p:cTn>
                              </p:par>
                            </p:childTnLst>
                          </p:cTn>
                        </p:par>
                        <p:par>
                          <p:cTn id="74" fill="hold" nodeType="afterGroup">
                            <p:stCondLst>
                              <p:cond delay="7000"/>
                            </p:stCondLst>
                            <p:childTnLst>
                              <p:par>
                                <p:cTn id="75" presetID="53" presetClass="entr" presetSubtype="16"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nodeType="afterGroup">
                            <p:stCondLst>
                              <p:cond delay="7500"/>
                            </p:stCondLst>
                            <p:childTnLst>
                              <p:par>
                                <p:cTn id="81" presetID="22" presetClass="entr" presetSubtype="2" fill="hold"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right)">
                                      <p:cBhvr>
                                        <p:cTn id="83" dur="500"/>
                                        <p:tgtEl>
                                          <p:spTgt spid="21"/>
                                        </p:tgtEl>
                                      </p:cBhvr>
                                    </p:animEffect>
                                  </p:childTnLst>
                                </p:cTn>
                              </p:par>
                            </p:childTnLst>
                          </p:cTn>
                        </p:par>
                        <p:par>
                          <p:cTn id="84" fill="hold" nodeType="afterGroup">
                            <p:stCondLst>
                              <p:cond delay="8000"/>
                            </p:stCondLst>
                            <p:childTnLst>
                              <p:par>
                                <p:cTn id="85" presetID="53" presetClass="entr" presetSubtype="16" fill="hold" nodeType="after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p:cTn id="87" dur="500" fill="hold"/>
                                        <p:tgtEl>
                                          <p:spTgt spid="7"/>
                                        </p:tgtEl>
                                        <p:attrNameLst>
                                          <p:attrName>ppt_w</p:attrName>
                                        </p:attrNameLst>
                                      </p:cBhvr>
                                      <p:tavLst>
                                        <p:tav tm="0">
                                          <p:val>
                                            <p:fltVal val="0"/>
                                          </p:val>
                                        </p:tav>
                                        <p:tav tm="100000">
                                          <p:val>
                                            <p:strVal val="#ppt_w"/>
                                          </p:val>
                                        </p:tav>
                                      </p:tavLst>
                                    </p:anim>
                                    <p:anim calcmode="lin" valueType="num">
                                      <p:cBhvr>
                                        <p:cTn id="88" dur="500" fill="hold"/>
                                        <p:tgtEl>
                                          <p:spTgt spid="7"/>
                                        </p:tgtEl>
                                        <p:attrNameLst>
                                          <p:attrName>ppt_h</p:attrName>
                                        </p:attrNameLst>
                                      </p:cBhvr>
                                      <p:tavLst>
                                        <p:tav tm="0">
                                          <p:val>
                                            <p:fltVal val="0"/>
                                          </p:val>
                                        </p:tav>
                                        <p:tav tm="100000">
                                          <p:val>
                                            <p:strVal val="#ppt_h"/>
                                          </p:val>
                                        </p:tav>
                                      </p:tavLst>
                                    </p:anim>
                                    <p:animEffect transition="in" filter="fade">
                                      <p:cBhvr>
                                        <p:cTn id="89" dur="500"/>
                                        <p:tgtEl>
                                          <p:spTgt spid="7"/>
                                        </p:tgtEl>
                                      </p:cBhvr>
                                    </p:animEffect>
                                  </p:childTnLst>
                                </p:cTn>
                              </p:par>
                            </p:childTnLst>
                          </p:cTn>
                        </p:par>
                        <p:par>
                          <p:cTn id="90" fill="hold" nodeType="afterGroup">
                            <p:stCondLst>
                              <p:cond delay="8500"/>
                            </p:stCondLst>
                            <p:childTnLst>
                              <p:par>
                                <p:cTn id="91" presetID="22" presetClass="entr" presetSubtype="4" fill="hold"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down)">
                                      <p:cBhvr>
                                        <p:cTn id="93" dur="500"/>
                                        <p:tgtEl>
                                          <p:spTgt spid="20"/>
                                        </p:tgtEl>
                                      </p:cBhvr>
                                    </p:animEffect>
                                  </p:childTnLst>
                                </p:cTn>
                              </p:par>
                            </p:childTnLst>
                          </p:cTn>
                        </p:par>
                        <p:par>
                          <p:cTn id="94" fill="hold" nodeType="afterGroup">
                            <p:stCondLst>
                              <p:cond delay="9000"/>
                            </p:stCondLst>
                            <p:childTnLst>
                              <p:par>
                                <p:cTn id="95" presetID="53" presetClass="entr" presetSubtype="16" fill="hold" nodeType="after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p:cTn id="97" dur="500" fill="hold"/>
                                        <p:tgtEl>
                                          <p:spTgt spid="6"/>
                                        </p:tgtEl>
                                        <p:attrNameLst>
                                          <p:attrName>ppt_w</p:attrName>
                                        </p:attrNameLst>
                                      </p:cBhvr>
                                      <p:tavLst>
                                        <p:tav tm="0">
                                          <p:val>
                                            <p:fltVal val="0"/>
                                          </p:val>
                                        </p:tav>
                                        <p:tav tm="100000">
                                          <p:val>
                                            <p:strVal val="#ppt_w"/>
                                          </p:val>
                                        </p:tav>
                                      </p:tavLst>
                                    </p:anim>
                                    <p:anim calcmode="lin" valueType="num">
                                      <p:cBhvr>
                                        <p:cTn id="98" dur="500" fill="hold"/>
                                        <p:tgtEl>
                                          <p:spTgt spid="6"/>
                                        </p:tgtEl>
                                        <p:attrNameLst>
                                          <p:attrName>ppt_h</p:attrName>
                                        </p:attrNameLst>
                                      </p:cBhvr>
                                      <p:tavLst>
                                        <p:tav tm="0">
                                          <p:val>
                                            <p:fltVal val="0"/>
                                          </p:val>
                                        </p:tav>
                                        <p:tav tm="100000">
                                          <p:val>
                                            <p:strVal val="#ppt_h"/>
                                          </p:val>
                                        </p:tav>
                                      </p:tavLst>
                                    </p:anim>
                                    <p:animEffect transition="in" filter="fade">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61" t="3750" r="13792" b="15208"/>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1562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71" t="42417" r="19765" b="10417"/>
          <a:stretch/>
        </p:blipFill>
        <p:spPr bwMode="auto">
          <a:xfrm>
            <a:off x="0" y="914400"/>
            <a:ext cx="9222376"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676400" y="34413"/>
            <a:ext cx="6508000" cy="76944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4400" dirty="0" smtClean="0"/>
              <a:t>Windows operating system </a:t>
            </a:r>
            <a:endParaRPr lang="ru-RU" sz="4400" dirty="0"/>
          </a:p>
        </p:txBody>
      </p:sp>
    </p:spTree>
    <p:extLst>
      <p:ext uri="{BB962C8B-B14F-4D97-AF65-F5344CB8AC3E}">
        <p14:creationId xmlns:p14="http://schemas.microsoft.com/office/powerpoint/2010/main" val="2307498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95600" y="29186"/>
            <a:ext cx="3649332"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3600" dirty="0" smtClean="0"/>
              <a:t>Windows Timeline</a:t>
            </a:r>
            <a:endParaRPr lang="ru-RU" sz="3600"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980" t="1441" r="17054" b="-1441"/>
          <a:stretch/>
        </p:blipFill>
        <p:spPr bwMode="auto">
          <a:xfrm>
            <a:off x="2472366" y="640120"/>
            <a:ext cx="4495800" cy="621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249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68" t="18332" r="9926" b="-1875"/>
          <a:stretch/>
        </p:blipFill>
        <p:spPr bwMode="auto">
          <a:xfrm>
            <a:off x="2286000" y="17206"/>
            <a:ext cx="4724400" cy="6840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791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7800" y="-36871"/>
            <a:ext cx="6522170"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3200" dirty="0" smtClean="0"/>
              <a:t>MAC OS  Macintosh Operating System</a:t>
            </a:r>
            <a:endParaRPr lang="ru-RU" sz="3200"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173" t="10625" r="16837"/>
          <a:stretch/>
        </p:blipFill>
        <p:spPr bwMode="auto">
          <a:xfrm>
            <a:off x="914400" y="762000"/>
            <a:ext cx="8001000" cy="5827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5599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916" t="8958" r="14144"/>
          <a:stretch/>
        </p:blipFill>
        <p:spPr bwMode="auto">
          <a:xfrm>
            <a:off x="1676400" y="7374"/>
            <a:ext cx="5638800" cy="6659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25658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675</Words>
  <Application>Microsoft Office PowerPoint</Application>
  <PresentationFormat>Экран (4:3)</PresentationFormat>
  <Paragraphs>77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Презентация PowerPoint</vt:lpstr>
      <vt:lpstr>Презентация PowerPoint</vt:lpstr>
      <vt:lpstr>MOSTLY USED OPERATING SYSTEMS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Aibek Ibraimkulov</dc:creator>
  <cp:lastModifiedBy>Aibek Ibraimkulov</cp:lastModifiedBy>
  <cp:revision>8</cp:revision>
  <dcterms:created xsi:type="dcterms:W3CDTF">2021-10-13T16:24:13Z</dcterms:created>
  <dcterms:modified xsi:type="dcterms:W3CDTF">2021-11-25T10:20:50Z</dcterms:modified>
</cp:coreProperties>
</file>