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49"/>
  </p:notesMasterIdLst>
  <p:sldIdLst>
    <p:sldId id="256" r:id="rId2"/>
    <p:sldId id="296" r:id="rId3"/>
    <p:sldId id="257" r:id="rId4"/>
    <p:sldId id="299" r:id="rId5"/>
    <p:sldId id="302" r:id="rId6"/>
    <p:sldId id="298" r:id="rId7"/>
    <p:sldId id="258" r:id="rId8"/>
    <p:sldId id="307" r:id="rId9"/>
    <p:sldId id="268" r:id="rId10"/>
    <p:sldId id="267" r:id="rId11"/>
    <p:sldId id="300" r:id="rId12"/>
    <p:sldId id="260" r:id="rId13"/>
    <p:sldId id="259" r:id="rId14"/>
    <p:sldId id="277" r:id="rId15"/>
    <p:sldId id="261" r:id="rId16"/>
    <p:sldId id="262" r:id="rId17"/>
    <p:sldId id="269" r:id="rId18"/>
    <p:sldId id="263" r:id="rId19"/>
    <p:sldId id="265" r:id="rId20"/>
    <p:sldId id="264" r:id="rId21"/>
    <p:sldId id="271" r:id="rId22"/>
    <p:sldId id="266" r:id="rId23"/>
    <p:sldId id="270" r:id="rId24"/>
    <p:sldId id="283" r:id="rId25"/>
    <p:sldId id="273" r:id="rId26"/>
    <p:sldId id="272" r:id="rId27"/>
    <p:sldId id="276" r:id="rId28"/>
    <p:sldId id="309" r:id="rId29"/>
    <p:sldId id="275" r:id="rId30"/>
    <p:sldId id="278" r:id="rId31"/>
    <p:sldId id="279" r:id="rId32"/>
    <p:sldId id="285" r:id="rId33"/>
    <p:sldId id="280" r:id="rId34"/>
    <p:sldId id="281" r:id="rId35"/>
    <p:sldId id="282" r:id="rId36"/>
    <p:sldId id="284" r:id="rId37"/>
    <p:sldId id="286" r:id="rId38"/>
    <p:sldId id="303" r:id="rId39"/>
    <p:sldId id="289" r:id="rId40"/>
    <p:sldId id="294" r:id="rId41"/>
    <p:sldId id="304" r:id="rId42"/>
    <p:sldId id="310" r:id="rId43"/>
    <p:sldId id="305" r:id="rId44"/>
    <p:sldId id="306" r:id="rId45"/>
    <p:sldId id="301" r:id="rId46"/>
    <p:sldId id="308" r:id="rId47"/>
    <p:sldId id="311" r:id="rId48"/>
  </p:sldIdLst>
  <p:sldSz cx="9144000" cy="5143500" type="screen16x9"/>
  <p:notesSz cx="6858000" cy="9144000"/>
  <p:embeddedFontLst>
    <p:embeddedFont>
      <p:font typeface="Red Hat Display" panose="020B0604020202020204" charset="0"/>
      <p:regular r:id="rId50"/>
      <p:bold r:id="rId51"/>
      <p:italic r:id="rId52"/>
      <p:boldItalic r:id="rId53"/>
    </p:embeddedFont>
    <p:embeddedFont>
      <p:font typeface="Raleway Thin" panose="020B0604020202020204" charset="0"/>
      <p:regular r:id="rId54"/>
      <p:bold r:id="rId55"/>
      <p:italic r:id="rId56"/>
      <p:boldItalic r:id="rId57"/>
    </p:embeddedFont>
    <p:embeddedFont>
      <p:font typeface="Raleway" panose="020B0604020202020204" charset="0"/>
      <p:regular r:id="rId58"/>
      <p:bold r:id="rId59"/>
      <p:italic r:id="rId60"/>
      <p:boldItalic r:id="rId61"/>
    </p:embeddedFont>
    <p:embeddedFont>
      <p:font typeface="Red Hat Display Black" panose="020B0604020202020204" charset="0"/>
      <p:bold r:id="rId62"/>
      <p:boldItalic r:id="rId63"/>
    </p:embeddedFont>
    <p:embeddedFont>
      <p:font typeface="Calibri" panose="020F050202020403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D7A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7272734-463F-4A0B-A8D7-86DA9125DB42}">
  <a:tblStyle styleId="{D7272734-463F-4A0B-A8D7-86DA9125DB4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A66879-4ED6-42EE-96D0-9E26330CBD0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p:scale>
          <a:sx n="96" d="100"/>
          <a:sy n="96" d="100"/>
        </p:scale>
        <p:origin x="-528" y="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CF239D-4FEF-4104-9962-6B11DEFA9A99}"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ru-RU"/>
        </a:p>
      </dgm:t>
    </dgm:pt>
    <dgm:pt modelId="{E844EADE-ECAE-4341-878A-87D9895C4617}">
      <dgm:prSet phldrT="[Текст]" custT="1"/>
      <dgm:spPr/>
      <dgm:t>
        <a:bodyPr/>
        <a:lstStyle/>
        <a:p>
          <a:r>
            <a:rPr lang="ru-RU" sz="1400" dirty="0" err="1">
              <a:latin typeface="Times New Roman" panose="02020603050405020304" pitchFamily="18" charset="0"/>
              <a:cs typeface="Times New Roman" panose="02020603050405020304" pitchFamily="18" charset="0"/>
            </a:rPr>
            <a:t>Пәрмен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интерфейсінің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негізгі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аясы</a:t>
          </a:r>
          <a:r>
            <a:rPr lang="ru-RU" sz="1400" dirty="0">
              <a:latin typeface="Times New Roman" panose="02020603050405020304" pitchFamily="18" charset="0"/>
              <a:cs typeface="Times New Roman" panose="02020603050405020304" pitchFamily="18" charset="0"/>
            </a:rPr>
            <a:t>:</a:t>
          </a:r>
        </a:p>
      </dgm:t>
    </dgm:pt>
    <dgm:pt modelId="{D61CA658-4183-4B2B-8E80-6C9F33E89AA8}" type="parTrans" cxnId="{0A7AA1D6-1F58-4920-B538-1692E6FCB5A5}">
      <dgm:prSet/>
      <dgm:spPr/>
      <dgm:t>
        <a:bodyPr/>
        <a:lstStyle/>
        <a:p>
          <a:endParaRPr lang="ru-RU"/>
        </a:p>
      </dgm:t>
    </dgm:pt>
    <dgm:pt modelId="{5C8A1934-1BBE-4EC5-B6CF-F4AE2173538C}" type="sibTrans" cxnId="{0A7AA1D6-1F58-4920-B538-1692E6FCB5A5}">
      <dgm:prSet/>
      <dgm:spPr/>
      <dgm:t>
        <a:bodyPr/>
        <a:lstStyle/>
        <a:p>
          <a:endParaRPr lang="ru-RU"/>
        </a:p>
      </dgm:t>
    </dgm:pt>
    <dgm:pt modelId="{441BB8C8-C1DD-4FE9-BD53-BEA67D511CD1}">
      <dgm:prSet phldrT="[Текст]" custT="1"/>
      <dgm:spPr/>
      <dgm:t>
        <a:bodyPr/>
        <a:lstStyle/>
        <a:p>
          <a:r>
            <a:rPr lang="kk-KZ" sz="1400">
              <a:latin typeface="Times New Roman" panose="02020603050405020304" pitchFamily="18" charset="0"/>
              <a:cs typeface="Times New Roman" panose="02020603050405020304" pitchFamily="18" charset="0"/>
            </a:rPr>
            <a:t>Чаттар</a:t>
          </a:r>
          <a:endParaRPr lang="ru-RU" sz="1400" dirty="0">
            <a:latin typeface="Times New Roman" panose="02020603050405020304" pitchFamily="18" charset="0"/>
            <a:cs typeface="Times New Roman" panose="02020603050405020304" pitchFamily="18" charset="0"/>
          </a:endParaRPr>
        </a:p>
      </dgm:t>
    </dgm:pt>
    <dgm:pt modelId="{3EB1E023-1CE6-475A-A147-3B0ADA329F31}" type="parTrans" cxnId="{68030D5C-7046-4C2F-9DFD-377B55297C3F}">
      <dgm:prSet/>
      <dgm:spPr/>
      <dgm:t>
        <a:bodyPr/>
        <a:lstStyle/>
        <a:p>
          <a:endParaRPr lang="ru-RU"/>
        </a:p>
      </dgm:t>
    </dgm:pt>
    <dgm:pt modelId="{E883C130-F7A6-4450-837A-4A0F8AEB844D}" type="sibTrans" cxnId="{68030D5C-7046-4C2F-9DFD-377B55297C3F}">
      <dgm:prSet/>
      <dgm:spPr/>
      <dgm:t>
        <a:bodyPr/>
        <a:lstStyle/>
        <a:p>
          <a:endParaRPr lang="ru-RU"/>
        </a:p>
      </dgm:t>
    </dgm:pt>
    <dgm:pt modelId="{62C6D9D5-2AE1-4BA0-9189-02BDF5EE14C5}">
      <dgm:prSet phldrT="[Текст]" custT="1"/>
      <dgm:spPr/>
      <dgm:t>
        <a:bodyPr/>
        <a:lstStyle/>
        <a:p>
          <a:r>
            <a:rPr lang="ru-RU" sz="1400" dirty="0" err="1">
              <a:latin typeface="Times New Roman" panose="02020603050405020304" pitchFamily="18" charset="0"/>
              <a:cs typeface="Times New Roman" panose="02020603050405020304" pitchFamily="18" charset="0"/>
            </a:rPr>
            <a:t>Операциялық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жүйелер</a:t>
          </a:r>
          <a:endParaRPr lang="ru-RU" sz="1400" dirty="0">
            <a:latin typeface="Times New Roman" panose="02020603050405020304" pitchFamily="18" charset="0"/>
            <a:cs typeface="Times New Roman" panose="02020603050405020304" pitchFamily="18" charset="0"/>
          </a:endParaRPr>
        </a:p>
      </dgm:t>
    </dgm:pt>
    <dgm:pt modelId="{4CA2D2E9-F2E0-42D2-8066-D24F75F8B866}" type="parTrans" cxnId="{FE132839-B55F-4847-93B0-2EB2049FC5CB}">
      <dgm:prSet/>
      <dgm:spPr/>
      <dgm:t>
        <a:bodyPr/>
        <a:lstStyle/>
        <a:p>
          <a:endParaRPr lang="ru-RU"/>
        </a:p>
      </dgm:t>
    </dgm:pt>
    <dgm:pt modelId="{29E507EF-F386-4A64-A0A7-7E4ADD03FA7A}" type="sibTrans" cxnId="{FE132839-B55F-4847-93B0-2EB2049FC5CB}">
      <dgm:prSet/>
      <dgm:spPr/>
      <dgm:t>
        <a:bodyPr/>
        <a:lstStyle/>
        <a:p>
          <a:endParaRPr lang="ru-RU"/>
        </a:p>
      </dgm:t>
    </dgm:pt>
    <dgm:pt modelId="{C3593538-15C8-443C-8CED-B1530659AE4B}">
      <dgm:prSet phldrT="[Текст]" custT="1"/>
      <dgm:spPr/>
      <dgm:t>
        <a:bodyPr/>
        <a:lstStyle/>
        <a:p>
          <a:r>
            <a:rPr lang="ru-RU" sz="1400">
              <a:latin typeface="Times New Roman" panose="02020603050405020304" pitchFamily="18" charset="0"/>
              <a:cs typeface="Times New Roman" panose="02020603050405020304" pitchFamily="18" charset="0"/>
            </a:rPr>
            <a:t>компьютерлік ойындар</a:t>
          </a:r>
          <a:endParaRPr lang="ru-RU" sz="1400" dirty="0">
            <a:latin typeface="Times New Roman" panose="02020603050405020304" pitchFamily="18" charset="0"/>
            <a:cs typeface="Times New Roman" panose="02020603050405020304" pitchFamily="18" charset="0"/>
          </a:endParaRPr>
        </a:p>
      </dgm:t>
    </dgm:pt>
    <dgm:pt modelId="{AA463A62-73B7-4C2E-9C01-F9EF95BD032D}" type="parTrans" cxnId="{F5C7011F-9838-4526-8684-96600FC27D6F}">
      <dgm:prSet/>
      <dgm:spPr/>
      <dgm:t>
        <a:bodyPr/>
        <a:lstStyle/>
        <a:p>
          <a:endParaRPr lang="ru-RU"/>
        </a:p>
      </dgm:t>
    </dgm:pt>
    <dgm:pt modelId="{A25C46D5-1F62-4D22-92A0-0CAB9555521C}" type="sibTrans" cxnId="{F5C7011F-9838-4526-8684-96600FC27D6F}">
      <dgm:prSet/>
      <dgm:spPr/>
      <dgm:t>
        <a:bodyPr/>
        <a:lstStyle/>
        <a:p>
          <a:endParaRPr lang="ru-RU"/>
        </a:p>
      </dgm:t>
    </dgm:pt>
    <dgm:pt modelId="{083C0C23-BCD4-4446-8C33-1C677FEB14AC}" type="pres">
      <dgm:prSet presAssocID="{D9CF239D-4FEF-4104-9962-6B11DEFA9A99}" presName="Name0" presStyleCnt="0">
        <dgm:presLayoutVars>
          <dgm:dir/>
          <dgm:resizeHandles val="exact"/>
        </dgm:presLayoutVars>
      </dgm:prSet>
      <dgm:spPr/>
      <dgm:t>
        <a:bodyPr/>
        <a:lstStyle/>
        <a:p>
          <a:endParaRPr lang="en-US"/>
        </a:p>
      </dgm:t>
    </dgm:pt>
    <dgm:pt modelId="{0BEF4A70-67E7-421E-B3F4-67012EC31744}" type="pres">
      <dgm:prSet presAssocID="{E844EADE-ECAE-4341-878A-87D9895C4617}" presName="Name5" presStyleLbl="vennNode1" presStyleIdx="0" presStyleCnt="4">
        <dgm:presLayoutVars>
          <dgm:bulletEnabled val="1"/>
        </dgm:presLayoutVars>
      </dgm:prSet>
      <dgm:spPr/>
      <dgm:t>
        <a:bodyPr/>
        <a:lstStyle/>
        <a:p>
          <a:endParaRPr lang="en-US"/>
        </a:p>
      </dgm:t>
    </dgm:pt>
    <dgm:pt modelId="{29B5F7B1-DF4D-46B5-82E9-B59AE0A8A6D2}" type="pres">
      <dgm:prSet presAssocID="{5C8A1934-1BBE-4EC5-B6CF-F4AE2173538C}" presName="space" presStyleCnt="0"/>
      <dgm:spPr/>
    </dgm:pt>
    <dgm:pt modelId="{23422064-D47B-43A6-8CFC-BB39B5D33A55}" type="pres">
      <dgm:prSet presAssocID="{441BB8C8-C1DD-4FE9-BD53-BEA67D511CD1}" presName="Name5" presStyleLbl="vennNode1" presStyleIdx="1" presStyleCnt="4">
        <dgm:presLayoutVars>
          <dgm:bulletEnabled val="1"/>
        </dgm:presLayoutVars>
      </dgm:prSet>
      <dgm:spPr/>
      <dgm:t>
        <a:bodyPr/>
        <a:lstStyle/>
        <a:p>
          <a:endParaRPr lang="en-US"/>
        </a:p>
      </dgm:t>
    </dgm:pt>
    <dgm:pt modelId="{4E54F7BC-E7F9-4287-8C71-93FD910CFAE1}" type="pres">
      <dgm:prSet presAssocID="{E883C130-F7A6-4450-837A-4A0F8AEB844D}" presName="space" presStyleCnt="0"/>
      <dgm:spPr/>
    </dgm:pt>
    <dgm:pt modelId="{9D4FE784-FCC7-4465-B44A-3AFDC4762D37}" type="pres">
      <dgm:prSet presAssocID="{62C6D9D5-2AE1-4BA0-9189-02BDF5EE14C5}" presName="Name5" presStyleLbl="vennNode1" presStyleIdx="2" presStyleCnt="4">
        <dgm:presLayoutVars>
          <dgm:bulletEnabled val="1"/>
        </dgm:presLayoutVars>
      </dgm:prSet>
      <dgm:spPr/>
      <dgm:t>
        <a:bodyPr/>
        <a:lstStyle/>
        <a:p>
          <a:endParaRPr lang="en-US"/>
        </a:p>
      </dgm:t>
    </dgm:pt>
    <dgm:pt modelId="{47172B10-684C-4011-9E59-AEA110AC9960}" type="pres">
      <dgm:prSet presAssocID="{29E507EF-F386-4A64-A0A7-7E4ADD03FA7A}" presName="space" presStyleCnt="0"/>
      <dgm:spPr/>
    </dgm:pt>
    <dgm:pt modelId="{B8D3064F-AED7-4539-807E-DCD0F8B457C3}" type="pres">
      <dgm:prSet presAssocID="{C3593538-15C8-443C-8CED-B1530659AE4B}" presName="Name5" presStyleLbl="vennNode1" presStyleIdx="3" presStyleCnt="4">
        <dgm:presLayoutVars>
          <dgm:bulletEnabled val="1"/>
        </dgm:presLayoutVars>
      </dgm:prSet>
      <dgm:spPr/>
      <dgm:t>
        <a:bodyPr/>
        <a:lstStyle/>
        <a:p>
          <a:endParaRPr lang="en-US"/>
        </a:p>
      </dgm:t>
    </dgm:pt>
  </dgm:ptLst>
  <dgm:cxnLst>
    <dgm:cxn modelId="{C6F2B8B3-3367-450D-B405-0001B1D6B463}" type="presOf" srcId="{D9CF239D-4FEF-4104-9962-6B11DEFA9A99}" destId="{083C0C23-BCD4-4446-8C33-1C677FEB14AC}" srcOrd="0" destOrd="0" presId="urn:microsoft.com/office/officeart/2005/8/layout/venn3"/>
    <dgm:cxn modelId="{A9E7C89F-6924-47D4-AB2E-A07D8D94289C}" type="presOf" srcId="{62C6D9D5-2AE1-4BA0-9189-02BDF5EE14C5}" destId="{9D4FE784-FCC7-4465-B44A-3AFDC4762D37}" srcOrd="0" destOrd="0" presId="urn:microsoft.com/office/officeart/2005/8/layout/venn3"/>
    <dgm:cxn modelId="{68030D5C-7046-4C2F-9DFD-377B55297C3F}" srcId="{D9CF239D-4FEF-4104-9962-6B11DEFA9A99}" destId="{441BB8C8-C1DD-4FE9-BD53-BEA67D511CD1}" srcOrd="1" destOrd="0" parTransId="{3EB1E023-1CE6-475A-A147-3B0ADA329F31}" sibTransId="{E883C130-F7A6-4450-837A-4A0F8AEB844D}"/>
    <dgm:cxn modelId="{F5C7011F-9838-4526-8684-96600FC27D6F}" srcId="{D9CF239D-4FEF-4104-9962-6B11DEFA9A99}" destId="{C3593538-15C8-443C-8CED-B1530659AE4B}" srcOrd="3" destOrd="0" parTransId="{AA463A62-73B7-4C2E-9C01-F9EF95BD032D}" sibTransId="{A25C46D5-1F62-4D22-92A0-0CAB9555521C}"/>
    <dgm:cxn modelId="{7C9B79DE-9D95-408B-8B6B-F83FBFBC2810}" type="presOf" srcId="{E844EADE-ECAE-4341-878A-87D9895C4617}" destId="{0BEF4A70-67E7-421E-B3F4-67012EC31744}" srcOrd="0" destOrd="0" presId="urn:microsoft.com/office/officeart/2005/8/layout/venn3"/>
    <dgm:cxn modelId="{F021E45A-82A0-4170-A1DD-C03A70DFDCE7}" type="presOf" srcId="{C3593538-15C8-443C-8CED-B1530659AE4B}" destId="{B8D3064F-AED7-4539-807E-DCD0F8B457C3}" srcOrd="0" destOrd="0" presId="urn:microsoft.com/office/officeart/2005/8/layout/venn3"/>
    <dgm:cxn modelId="{DE81B095-41F6-4CD7-B99A-4F1834D0BC52}" type="presOf" srcId="{441BB8C8-C1DD-4FE9-BD53-BEA67D511CD1}" destId="{23422064-D47B-43A6-8CFC-BB39B5D33A55}" srcOrd="0" destOrd="0" presId="urn:microsoft.com/office/officeart/2005/8/layout/venn3"/>
    <dgm:cxn modelId="{0A7AA1D6-1F58-4920-B538-1692E6FCB5A5}" srcId="{D9CF239D-4FEF-4104-9962-6B11DEFA9A99}" destId="{E844EADE-ECAE-4341-878A-87D9895C4617}" srcOrd="0" destOrd="0" parTransId="{D61CA658-4183-4B2B-8E80-6C9F33E89AA8}" sibTransId="{5C8A1934-1BBE-4EC5-B6CF-F4AE2173538C}"/>
    <dgm:cxn modelId="{FE132839-B55F-4847-93B0-2EB2049FC5CB}" srcId="{D9CF239D-4FEF-4104-9962-6B11DEFA9A99}" destId="{62C6D9D5-2AE1-4BA0-9189-02BDF5EE14C5}" srcOrd="2" destOrd="0" parTransId="{4CA2D2E9-F2E0-42D2-8066-D24F75F8B866}" sibTransId="{29E507EF-F386-4A64-A0A7-7E4ADD03FA7A}"/>
    <dgm:cxn modelId="{B8445F8C-952C-4356-9376-8F2BA41D448A}" type="presParOf" srcId="{083C0C23-BCD4-4446-8C33-1C677FEB14AC}" destId="{0BEF4A70-67E7-421E-B3F4-67012EC31744}" srcOrd="0" destOrd="0" presId="urn:microsoft.com/office/officeart/2005/8/layout/venn3"/>
    <dgm:cxn modelId="{C47068DC-A81B-48E8-8E5C-F405E3DEF8A1}" type="presParOf" srcId="{083C0C23-BCD4-4446-8C33-1C677FEB14AC}" destId="{29B5F7B1-DF4D-46B5-82E9-B59AE0A8A6D2}" srcOrd="1" destOrd="0" presId="urn:microsoft.com/office/officeart/2005/8/layout/venn3"/>
    <dgm:cxn modelId="{86D2F523-6134-4697-A67F-C33278D0D00E}" type="presParOf" srcId="{083C0C23-BCD4-4446-8C33-1C677FEB14AC}" destId="{23422064-D47B-43A6-8CFC-BB39B5D33A55}" srcOrd="2" destOrd="0" presId="urn:microsoft.com/office/officeart/2005/8/layout/venn3"/>
    <dgm:cxn modelId="{FE94EC4A-23DB-413C-B47D-F2096B020388}" type="presParOf" srcId="{083C0C23-BCD4-4446-8C33-1C677FEB14AC}" destId="{4E54F7BC-E7F9-4287-8C71-93FD910CFAE1}" srcOrd="3" destOrd="0" presId="urn:microsoft.com/office/officeart/2005/8/layout/venn3"/>
    <dgm:cxn modelId="{41E2F90A-3123-443E-AEFB-B5691A7A27D8}" type="presParOf" srcId="{083C0C23-BCD4-4446-8C33-1C677FEB14AC}" destId="{9D4FE784-FCC7-4465-B44A-3AFDC4762D37}" srcOrd="4" destOrd="0" presId="urn:microsoft.com/office/officeart/2005/8/layout/venn3"/>
    <dgm:cxn modelId="{61027866-C2E6-4F72-A017-A2B2719845B6}" type="presParOf" srcId="{083C0C23-BCD4-4446-8C33-1C677FEB14AC}" destId="{47172B10-684C-4011-9E59-AEA110AC9960}" srcOrd="5" destOrd="0" presId="urn:microsoft.com/office/officeart/2005/8/layout/venn3"/>
    <dgm:cxn modelId="{A11BCC49-AD36-4DD0-8072-46FCC647A9B4}" type="presParOf" srcId="{083C0C23-BCD4-4446-8C33-1C677FEB14AC}" destId="{B8D3064F-AED7-4539-807E-DCD0F8B457C3}"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0D25DC-1FBE-431F-851D-88B5B0A2EBC9}" type="doc">
      <dgm:prSet loTypeId="urn:microsoft.com/office/officeart/2009/3/layout/PlusandMinus" loCatId="relationship" qsTypeId="urn:microsoft.com/office/officeart/2005/8/quickstyle/simple1" qsCatId="simple" csTypeId="urn:microsoft.com/office/officeart/2005/8/colors/colorful4" csCatId="colorful" phldr="1"/>
      <dgm:spPr/>
      <dgm:t>
        <a:bodyPr/>
        <a:lstStyle/>
        <a:p>
          <a:endParaRPr lang="ru-RU"/>
        </a:p>
      </dgm:t>
    </dgm:pt>
    <dgm:pt modelId="{C0C261BA-17BE-4C89-AE93-0C86E2190DCA}">
      <dgm:prSet phldrT="[Текст]" custT="1"/>
      <dgm:spPr/>
      <dgm:t>
        <a:bodyPr/>
        <a:lstStyle/>
        <a:p>
          <a:r>
            <a:rPr lang="ru-RU" sz="900" dirty="0" err="1">
              <a:latin typeface="Times New Roman" panose="02020603050405020304" pitchFamily="18" charset="0"/>
              <a:cs typeface="Times New Roman" panose="02020603050405020304" pitchFamily="18" charset="0"/>
            </a:rPr>
            <a:t>Автоматтандыру</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жеңілдігі</a:t>
          </a:r>
          <a:r>
            <a:rPr lang="ru-RU"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Unix </a:t>
          </a:r>
          <a:r>
            <a:rPr lang="ru-RU" sz="900" dirty="0" err="1">
              <a:latin typeface="Times New Roman" panose="02020603050405020304" pitchFamily="18" charset="0"/>
              <a:cs typeface="Times New Roman" panose="02020603050405020304" pitchFamily="18" charset="0"/>
            </a:rPr>
            <a:t>тәрізді</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жүйелердегі</a:t>
          </a:r>
          <a:r>
            <a:rPr lang="ru-RU"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Shell script-</a:t>
          </a:r>
          <a:r>
            <a:rPr lang="ru-RU" sz="900" dirty="0" err="1">
              <a:latin typeface="Times New Roman" panose="02020603050405020304" pitchFamily="18" charset="0"/>
              <a:cs typeface="Times New Roman" panose="02020603050405020304" pitchFamily="18" charset="0"/>
            </a:rPr>
            <a:t>бұл</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толық</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түсіндірілген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бағдарламалау</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тілі</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және</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кез-келген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жүйелік</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тапсырманы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автоматтандыруға</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қабілетті</a:t>
          </a:r>
          <a:r>
            <a:rPr lang="ru-RU"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Windows — </a:t>
          </a:r>
          <a:r>
            <a:rPr lang="ru-RU" sz="900" dirty="0">
              <a:latin typeface="Times New Roman" panose="02020603050405020304" pitchFamily="18" charset="0"/>
              <a:cs typeface="Times New Roman" panose="02020603050405020304" pitchFamily="18" charset="0"/>
            </a:rPr>
            <a:t>та </a:t>
          </a:r>
          <a:r>
            <a:rPr lang="ru-RU" sz="900" dirty="0" err="1">
              <a:latin typeface="Times New Roman" panose="02020603050405020304" pitchFamily="18" charset="0"/>
              <a:cs typeface="Times New Roman" panose="02020603050405020304" pitchFamily="18" charset="0"/>
            </a:rPr>
            <a:t>олардың</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қарапайым</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аналогы</a:t>
          </a:r>
          <a:r>
            <a:rPr lang="ru-RU" sz="900" dirty="0">
              <a:latin typeface="Times New Roman" panose="02020603050405020304" pitchFamily="18" charset="0"/>
              <a:cs typeface="Times New Roman" panose="02020603050405020304" pitchFamily="18" charset="0"/>
            </a:rPr>
            <a:t> бар — </a:t>
          </a:r>
          <a:r>
            <a:rPr lang="ru-RU" sz="900" dirty="0" err="1">
              <a:latin typeface="Times New Roman" panose="02020603050405020304" pitchFamily="18" charset="0"/>
              <a:cs typeface="Times New Roman" panose="02020603050405020304" pitchFamily="18" charset="0"/>
            </a:rPr>
            <a:t>пакеттік</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файлдар</a:t>
          </a:r>
          <a:r>
            <a:rPr lang="ru-RU" sz="900" dirty="0">
              <a:latin typeface="Times New Roman" panose="02020603050405020304" pitchFamily="18" charset="0"/>
              <a:cs typeface="Times New Roman" panose="02020603050405020304" pitchFamily="18" charset="0"/>
            </a:rPr>
            <a:t>, ал </a:t>
          </a:r>
          <a:r>
            <a:rPr lang="ru-RU" sz="900" dirty="0" err="1">
              <a:latin typeface="Times New Roman" panose="02020603050405020304" pitchFamily="18" charset="0"/>
              <a:cs typeface="Times New Roman" panose="02020603050405020304" pitchFamily="18" charset="0"/>
            </a:rPr>
            <a:t>қуатты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аналогы</a:t>
          </a:r>
          <a:r>
            <a:rPr lang="ru-RU" sz="900" dirty="0">
              <a:latin typeface="Times New Roman" panose="02020603050405020304" pitchFamily="18" charset="0"/>
              <a:cs typeface="Times New Roman" panose="02020603050405020304" pitchFamily="18" charset="0"/>
            </a:rPr>
            <a:t>-</a:t>
          </a:r>
          <a:r>
            <a:rPr lang="en-US" sz="900" dirty="0" err="1">
              <a:latin typeface="Times New Roman" panose="02020603050405020304" pitchFamily="18" charset="0"/>
              <a:cs typeface="Times New Roman" panose="02020603050405020304" pitchFamily="18" charset="0"/>
            </a:rPr>
            <a:t>powershell</a:t>
          </a:r>
          <a:r>
            <a:rPr lang="en-US"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Шын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мәнінде</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бұл</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қарапайым</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бағдарламалау</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Графикалық</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интерфейспен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пәрмен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жолының</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бағдарламасы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қолдаусыз</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бұл</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мүмкін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емес</a:t>
          </a:r>
          <a:r>
            <a:rPr lang="ru-RU" sz="900" dirty="0">
              <a:latin typeface="Times New Roman" panose="02020603050405020304" pitchFamily="18" charset="0"/>
              <a:cs typeface="Times New Roman" panose="02020603050405020304" pitchFamily="18" charset="0"/>
            </a:rPr>
            <a:t>.</a:t>
          </a:r>
        </a:p>
        <a:p>
          <a:r>
            <a:rPr lang="ru-RU" sz="900" dirty="0" err="1">
              <a:latin typeface="Times New Roman" panose="02020603050405020304" pitchFamily="18" charset="0"/>
              <a:cs typeface="Times New Roman" panose="02020603050405020304" pitchFamily="18" charset="0"/>
            </a:rPr>
            <a:t>Графикалық</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интерфейсі</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жоқ</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бағдарламаларды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басқаруға</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болады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мысалы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арнайы</a:t>
          </a:r>
          <a:r>
            <a:rPr lang="ru-RU" sz="900" dirty="0">
              <a:latin typeface="Times New Roman" panose="02020603050405020304" pitchFamily="18" charset="0"/>
              <a:cs typeface="Times New Roman" panose="02020603050405020304" pitchFamily="18" charset="0"/>
            </a:rPr>
            <a:t> сервер).</a:t>
          </a:r>
        </a:p>
        <a:p>
          <a:r>
            <a:rPr lang="ru-RU" sz="900" dirty="0" err="1">
              <a:latin typeface="Times New Roman" panose="02020603050405020304" pitchFamily="18" charset="0"/>
              <a:cs typeface="Times New Roman" panose="02020603050405020304" pitchFamily="18" charset="0"/>
            </a:rPr>
            <a:t>Кез-келген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команданы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бірнеше</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рет</a:t>
          </a:r>
          <a:r>
            <a:rPr lang="ru-RU" sz="900" dirty="0">
              <a:latin typeface="Times New Roman" panose="02020603050405020304" pitchFamily="18" charset="0"/>
              <a:cs typeface="Times New Roman" panose="02020603050405020304" pitchFamily="18" charset="0"/>
            </a:rPr>
            <a:t> басу </a:t>
          </a:r>
          <a:r>
            <a:rPr lang="ru-RU" sz="900" dirty="0" err="1">
              <a:latin typeface="Times New Roman" panose="02020603050405020304" pitchFamily="18" charset="0"/>
              <a:cs typeface="Times New Roman" panose="02020603050405020304" pitchFamily="18" charset="0"/>
            </a:rPr>
            <a:t>арқылы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шақыруға</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болады</a:t>
          </a:r>
          <a:r>
            <a:rPr lang="ru-RU" sz="900" dirty="0">
              <a:latin typeface="Times New Roman" panose="02020603050405020304" pitchFamily="18" charset="0"/>
              <a:cs typeface="Times New Roman" panose="02020603050405020304" pitchFamily="18" charset="0"/>
            </a:rPr>
            <a:t>.</a:t>
          </a:r>
        </a:p>
        <a:p>
          <a:r>
            <a:rPr lang="ru-RU" sz="900" dirty="0" err="1">
              <a:latin typeface="Times New Roman" panose="02020603050405020304" pitchFamily="18" charset="0"/>
              <a:cs typeface="Times New Roman" panose="02020603050405020304" pitchFamily="18" charset="0"/>
            </a:rPr>
            <a:t>Әр</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түрлі</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орындалатын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файлдарға</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арналған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командаларға</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дереу</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және</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тікелей</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қол</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жеткізуге</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болады</a:t>
          </a:r>
          <a:r>
            <a:rPr lang="ru-RU" sz="900" dirty="0">
              <a:latin typeface="Times New Roman" panose="02020603050405020304" pitchFamily="18" charset="0"/>
              <a:cs typeface="Times New Roman" panose="02020603050405020304" pitchFamily="18" charset="0"/>
            </a:rPr>
            <a:t>, ал </a:t>
          </a:r>
          <a:r>
            <a:rPr lang="en-US" sz="900" dirty="0">
              <a:latin typeface="Times New Roman" panose="02020603050405020304" pitchFamily="18" charset="0"/>
              <a:cs typeface="Times New Roman" panose="02020603050405020304" pitchFamily="18" charset="0"/>
            </a:rPr>
            <a:t>GUI-</a:t>
          </a:r>
          <a:r>
            <a:rPr lang="ru-RU" sz="900" dirty="0">
              <a:latin typeface="Times New Roman" panose="02020603050405020304" pitchFamily="18" charset="0"/>
              <a:cs typeface="Times New Roman" panose="02020603050405020304" pitchFamily="18" charset="0"/>
            </a:rPr>
            <a:t>де </a:t>
          </a:r>
          <a:r>
            <a:rPr lang="ru-RU" sz="900" dirty="0" err="1">
              <a:latin typeface="Times New Roman" panose="02020603050405020304" pitchFamily="18" charset="0"/>
              <a:cs typeface="Times New Roman" panose="02020603050405020304" pitchFamily="18" charset="0"/>
            </a:rPr>
            <a:t>сіз</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алдымен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әр</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орындалатын</a:t>
          </a:r>
          <a:r>
            <a:rPr lang="ru-RU" sz="900" dirty="0">
              <a:latin typeface="Times New Roman" panose="02020603050405020304" pitchFamily="18" charset="0"/>
              <a:cs typeface="Times New Roman" panose="02020603050405020304" pitchFamily="18" charset="0"/>
            </a:rPr>
            <a:t> файл </a:t>
          </a:r>
          <a:r>
            <a:rPr lang="ru-RU" sz="900" dirty="0" err="1">
              <a:latin typeface="Times New Roman" panose="02020603050405020304" pitchFamily="18" charset="0"/>
              <a:cs typeface="Times New Roman" panose="02020603050405020304" pitchFamily="18" charset="0"/>
            </a:rPr>
            <a:t>үшін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графикалық</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интерфейсті</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іске</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қосып</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содан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кейін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жабуыңыз</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керек</a:t>
          </a:r>
          <a:r>
            <a:rPr lang="ru-RU" sz="900" dirty="0">
              <a:latin typeface="Times New Roman" panose="02020603050405020304" pitchFamily="18" charset="0"/>
              <a:cs typeface="Times New Roman" panose="02020603050405020304" pitchFamily="18" charset="0"/>
            </a:rPr>
            <a:t>.</a:t>
          </a:r>
        </a:p>
        <a:p>
          <a:r>
            <a:rPr lang="ru-RU" sz="900" dirty="0" err="1">
              <a:latin typeface="Times New Roman" panose="02020603050405020304" pitchFamily="18" charset="0"/>
              <a:cs typeface="Times New Roman" panose="02020603050405020304" pitchFamily="18" charset="0"/>
            </a:rPr>
            <a:t>Консольдің</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мазмұнын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қарап</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шыққаннан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кейін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сіз</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оқуға</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үлгермеген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жыпылықтаған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хабарламаны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қайта</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көре</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аласыз</a:t>
          </a:r>
          <a:r>
            <a:rPr lang="ru-RU" sz="900" dirty="0">
              <a:latin typeface="Times New Roman" panose="02020603050405020304" pitchFamily="18" charset="0"/>
              <a:cs typeface="Times New Roman" panose="02020603050405020304" pitchFamily="18" charset="0"/>
            </a:rPr>
            <a:t>.</a:t>
          </a:r>
        </a:p>
        <a:p>
          <a:r>
            <a:rPr lang="ru-RU" sz="900" dirty="0" err="1">
              <a:latin typeface="Times New Roman" panose="02020603050405020304" pitchFamily="18" charset="0"/>
              <a:cs typeface="Times New Roman" panose="02020603050405020304" pitchFamily="18" charset="0"/>
            </a:rPr>
            <a:t>Қашықтағы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компьютерді</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интернетке</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немесе</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жергілікті</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желіге</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қосылған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кез-келген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құрылғыдан</a:t>
          </a:r>
          <a:r>
            <a:rPr lang="ru-RU" sz="900" dirty="0">
              <a:latin typeface="Times New Roman" panose="02020603050405020304" pitchFamily="18" charset="0"/>
              <a:cs typeface="Times New Roman" panose="02020603050405020304" pitchFamily="18" charset="0"/>
            </a:rPr>
            <a:t> (компьютер, </a:t>
          </a:r>
          <a:r>
            <a:rPr lang="ru-RU" sz="900" dirty="0" err="1">
              <a:latin typeface="Times New Roman" panose="02020603050405020304" pitchFamily="18" charset="0"/>
              <a:cs typeface="Times New Roman" panose="02020603050405020304" pitchFamily="18" charset="0"/>
            </a:rPr>
            <a:t>қосалқы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кітап</a:t>
          </a:r>
          <a:r>
            <a:rPr lang="ru-RU"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PDA, </a:t>
          </a:r>
          <a:r>
            <a:rPr lang="ru-RU" sz="900" dirty="0" err="1">
              <a:latin typeface="Times New Roman" panose="02020603050405020304" pitchFamily="18" charset="0"/>
              <a:cs typeface="Times New Roman" panose="02020603050405020304" pitchFamily="18" charset="0"/>
            </a:rPr>
            <a:t>ұялы</a:t>
          </a:r>
          <a:r>
            <a:rPr lang="ru-RU" sz="900" dirty="0">
              <a:latin typeface="Times New Roman" panose="02020603050405020304" pitchFamily="18" charset="0"/>
              <a:cs typeface="Times New Roman" panose="02020603050405020304" pitchFamily="18" charset="0"/>
            </a:rPr>
            <a:t> телефон, </a:t>
          </a:r>
          <a:r>
            <a:rPr lang="ru-RU" sz="900" dirty="0" err="1">
              <a:latin typeface="Times New Roman" panose="02020603050405020304" pitchFamily="18" charset="0"/>
              <a:cs typeface="Times New Roman" panose="02020603050405020304" pitchFamily="18" charset="0"/>
            </a:rPr>
            <a:t>портативті</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ойын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консолі</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трафиктің</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көп</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шығынсыз</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пайдалануға</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болады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бір</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сессияға</a:t>
          </a:r>
          <a:r>
            <a:rPr lang="ru-RU" sz="900" dirty="0">
              <a:latin typeface="Times New Roman" panose="02020603050405020304" pitchFamily="18" charset="0"/>
              <a:cs typeface="Times New Roman" panose="02020603050405020304" pitchFamily="18" charset="0"/>
            </a:rPr>
            <a:t> килобайт </a:t>
          </a:r>
          <a:r>
            <a:rPr lang="ru-RU" sz="900" dirty="0" err="1">
              <a:latin typeface="Times New Roman" panose="02020603050405020304" pitchFamily="18" charset="0"/>
              <a:cs typeface="Times New Roman" panose="02020603050405020304" pitchFamily="18" charset="0"/>
            </a:rPr>
            <a:t>бірлігі</a:t>
          </a:r>
          <a:r>
            <a:rPr lang="ru-RU" sz="900" dirty="0">
              <a:latin typeface="Times New Roman" panose="02020603050405020304" pitchFamily="18" charset="0"/>
              <a:cs typeface="Times New Roman" panose="02020603050405020304" pitchFamily="18" charset="0"/>
            </a:rPr>
            <a:t>).</a:t>
          </a:r>
        </a:p>
        <a:p>
          <a:r>
            <a:rPr lang="ru-RU" sz="900" dirty="0" err="1">
              <a:latin typeface="Times New Roman" panose="02020603050405020304" pitchFamily="18" charset="0"/>
              <a:cs typeface="Times New Roman" panose="02020603050405020304" pitchFamily="18" charset="0"/>
            </a:rPr>
            <a:t>Бастапқы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панельдер</a:t>
          </a:r>
          <a:r>
            <a:rPr lang="ru-RU" sz="900" dirty="0">
              <a:latin typeface="Times New Roman" panose="02020603050405020304" pitchFamily="18" charset="0"/>
              <a:cs typeface="Times New Roman" panose="02020603050405020304" pitchFamily="18" charset="0"/>
            </a:rPr>
            <a:t> мен </a:t>
          </a:r>
          <a:r>
            <a:rPr lang="ru-RU" sz="900" dirty="0" err="1">
              <a:latin typeface="Times New Roman" panose="02020603050405020304" pitchFamily="18" charset="0"/>
              <a:cs typeface="Times New Roman" panose="02020603050405020304" pitchFamily="18" charset="0"/>
            </a:rPr>
            <a:t>терезе</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жақтаулары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сияқты</a:t>
          </a:r>
          <a:r>
            <a:rPr lang="ru-RU" sz="900" dirty="0">
              <a:latin typeface="Times New Roman" panose="02020603050405020304" pitchFamily="18" charset="0"/>
              <a:cs typeface="Times New Roman" panose="02020603050405020304" pitchFamily="18" charset="0"/>
            </a:rPr>
            <a:t> интерфейс </a:t>
          </a:r>
          <a:r>
            <a:rPr lang="ru-RU" sz="900" dirty="0" err="1">
              <a:latin typeface="Times New Roman" panose="02020603050405020304" pitchFamily="18" charset="0"/>
              <a:cs typeface="Times New Roman" panose="02020603050405020304" pitchFamily="18" charset="0"/>
            </a:rPr>
            <a:t>бөлшектерінің</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болмауы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бұл</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бірдей</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шешімдермен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бір</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параққа</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едәуір</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көп</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мәтінді</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орналастыруға</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мүмкіндік</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береді</a:t>
          </a:r>
          <a:r>
            <a:rPr lang="ru-RU" sz="900" dirty="0">
              <a:latin typeface="Times New Roman" panose="02020603050405020304" pitchFamily="18" charset="0"/>
              <a:cs typeface="Times New Roman" panose="02020603050405020304" pitchFamily="18" charset="0"/>
            </a:rPr>
            <a:t>.</a:t>
          </a:r>
        </a:p>
      </dgm:t>
    </dgm:pt>
    <dgm:pt modelId="{51EAD2FA-36D8-44D2-9857-FACB27D54263}" type="parTrans" cxnId="{306F1A88-5F59-47AB-9E55-055090D21D05}">
      <dgm:prSet/>
      <dgm:spPr/>
      <dgm:t>
        <a:bodyPr/>
        <a:lstStyle/>
        <a:p>
          <a:endParaRPr lang="ru-RU"/>
        </a:p>
      </dgm:t>
    </dgm:pt>
    <dgm:pt modelId="{705F8635-503D-4BDA-86B1-A2ABAA2E97D2}" type="sibTrans" cxnId="{306F1A88-5F59-47AB-9E55-055090D21D05}">
      <dgm:prSet/>
      <dgm:spPr/>
      <dgm:t>
        <a:bodyPr/>
        <a:lstStyle/>
        <a:p>
          <a:endParaRPr lang="ru-RU"/>
        </a:p>
      </dgm:t>
    </dgm:pt>
    <dgm:pt modelId="{990F627E-DF81-4718-AD6E-46C975E2FB38}">
      <dgm:prSet phldrT="[Текст]" custT="1"/>
      <dgm:spPr/>
      <dgm:t>
        <a:bodyPr/>
        <a:lstStyle/>
        <a:p>
          <a:r>
            <a:rPr lang="ru-RU" sz="1000" dirty="0" err="1">
              <a:latin typeface="Times New Roman" panose="02020603050405020304" pitchFamily="18" charset="0"/>
              <a:cs typeface="Times New Roman" panose="02020603050405020304" pitchFamily="18" charset="0"/>
            </a:rPr>
            <a:t>Пәрмен</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жолының</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интерфейсі</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компьютермен</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графикалық</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режимнен</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танысуды</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бастаған</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пайдаланушылар</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үшін</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достық</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емес</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өйткені</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анықтау</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мүмкіндіктері</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жоқ</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ағылш</a:t>
          </a:r>
          <a:r>
            <a:rPr lang="ru-RU"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discoverabililty</a:t>
          </a:r>
          <a:r>
            <a:rPr lang="en-US" sz="1000" dirty="0">
              <a:latin typeface="Times New Roman" panose="02020603050405020304" pitchFamily="18" charset="0"/>
              <a:cs typeface="Times New Roman" panose="02020603050405020304" pitchFamily="18" charset="0"/>
            </a:rPr>
            <a:t>).</a:t>
          </a:r>
          <a:endParaRPr lang="kk-KZ" sz="1000" dirty="0">
            <a:latin typeface="Times New Roman" panose="02020603050405020304" pitchFamily="18" charset="0"/>
            <a:cs typeface="Times New Roman" panose="02020603050405020304" pitchFamily="18" charset="0"/>
          </a:endParaRPr>
        </a:p>
        <a:p>
          <a:r>
            <a:rPr lang="ru-RU" sz="1000" dirty="0" err="1">
              <a:latin typeface="Times New Roman" panose="02020603050405020304" pitchFamily="18" charset="0"/>
              <a:cs typeface="Times New Roman" panose="02020603050405020304" pitchFamily="18" charset="0"/>
            </a:rPr>
            <a:t>Командалардың</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синтаксисін</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үйрену</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және</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қысқартуларды</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есте</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сақтау</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қажеттілігі</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әр</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команданың</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өзіндік</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белгілері</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болуы</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мүмкін</a:t>
          </a:r>
          <a:r>
            <a:rPr lang="ru-RU" sz="1000" dirty="0">
              <a:latin typeface="Times New Roman" panose="02020603050405020304" pitchFamily="18" charset="0"/>
              <a:cs typeface="Times New Roman" panose="02020603050405020304" pitchFamily="18" charset="0"/>
            </a:rPr>
            <a:t>.</a:t>
          </a:r>
        </a:p>
        <a:p>
          <a:r>
            <a:rPr lang="ru-RU" sz="1000" dirty="0" err="1">
              <a:latin typeface="Times New Roman" panose="02020603050405020304" pitchFamily="18" charset="0"/>
              <a:cs typeface="Times New Roman" panose="02020603050405020304" pitchFamily="18" charset="0"/>
            </a:rPr>
            <a:t>Автотолтырусыз</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пернетақтадан</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ұзын</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және</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арнайы</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символдары</a:t>
          </a:r>
          <a:r>
            <a:rPr lang="ru-RU" sz="1000" dirty="0">
              <a:latin typeface="Times New Roman" panose="02020603050405020304" pitchFamily="18" charset="0"/>
              <a:cs typeface="Times New Roman" panose="02020603050405020304" pitchFamily="18" charset="0"/>
            </a:rPr>
            <a:t> бар </a:t>
          </a:r>
          <a:r>
            <a:rPr lang="ru-RU" sz="1000" dirty="0" err="1">
              <a:latin typeface="Times New Roman" panose="02020603050405020304" pitchFamily="18" charset="0"/>
              <a:cs typeface="Times New Roman" panose="02020603050405020304" pitchFamily="18" charset="0"/>
            </a:rPr>
            <a:t>параметрлерді</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енгізу</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қиын</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болуы</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мүмкін</a:t>
          </a:r>
          <a:r>
            <a:rPr lang="ru-RU" sz="1000" dirty="0">
              <a:latin typeface="Times New Roman" panose="02020603050405020304" pitchFamily="18" charset="0"/>
              <a:cs typeface="Times New Roman" panose="02020603050405020304" pitchFamily="18" charset="0"/>
            </a:rPr>
            <a:t>.</a:t>
          </a:r>
        </a:p>
      </dgm:t>
    </dgm:pt>
    <dgm:pt modelId="{F16E14F2-693C-4F3D-9CB5-298C35D33C84}" type="parTrans" cxnId="{8B4BEA10-FDC0-4488-BD82-23309CE317F8}">
      <dgm:prSet/>
      <dgm:spPr/>
      <dgm:t>
        <a:bodyPr/>
        <a:lstStyle/>
        <a:p>
          <a:endParaRPr lang="ru-RU"/>
        </a:p>
      </dgm:t>
    </dgm:pt>
    <dgm:pt modelId="{CA76970D-5375-4707-BEF9-7C9F7EED1BE0}" type="sibTrans" cxnId="{8B4BEA10-FDC0-4488-BD82-23309CE317F8}">
      <dgm:prSet/>
      <dgm:spPr/>
      <dgm:t>
        <a:bodyPr/>
        <a:lstStyle/>
        <a:p>
          <a:endParaRPr lang="ru-RU"/>
        </a:p>
      </dgm:t>
    </dgm:pt>
    <dgm:pt modelId="{2EC0B979-0E88-4685-B29C-4B24FDDE3096}" type="pres">
      <dgm:prSet presAssocID="{DF0D25DC-1FBE-431F-851D-88B5B0A2EBC9}" presName="Name0" presStyleCnt="0">
        <dgm:presLayoutVars>
          <dgm:chMax val="2"/>
          <dgm:chPref val="2"/>
          <dgm:dir/>
          <dgm:animOne/>
          <dgm:resizeHandles val="exact"/>
        </dgm:presLayoutVars>
      </dgm:prSet>
      <dgm:spPr/>
      <dgm:t>
        <a:bodyPr/>
        <a:lstStyle/>
        <a:p>
          <a:endParaRPr lang="en-US"/>
        </a:p>
      </dgm:t>
    </dgm:pt>
    <dgm:pt modelId="{4E427232-B20D-4745-BA53-B9CD620A2F80}" type="pres">
      <dgm:prSet presAssocID="{DF0D25DC-1FBE-431F-851D-88B5B0A2EBC9}" presName="Background" presStyleLbl="bgImgPlace1" presStyleIdx="0" presStyleCnt="1" custLinFactNeighborX="-626" custLinFactNeighborY="457"/>
      <dgm:spPr/>
    </dgm:pt>
    <dgm:pt modelId="{FFF0EEA7-EEF1-45D3-890A-3E53E5AC8D3C}" type="pres">
      <dgm:prSet presAssocID="{DF0D25DC-1FBE-431F-851D-88B5B0A2EBC9}" presName="ParentText1" presStyleLbl="revTx" presStyleIdx="0" presStyleCnt="2" custScaleX="101059">
        <dgm:presLayoutVars>
          <dgm:chMax val="0"/>
          <dgm:chPref val="0"/>
          <dgm:bulletEnabled val="1"/>
        </dgm:presLayoutVars>
      </dgm:prSet>
      <dgm:spPr/>
      <dgm:t>
        <a:bodyPr/>
        <a:lstStyle/>
        <a:p>
          <a:endParaRPr lang="en-US"/>
        </a:p>
      </dgm:t>
    </dgm:pt>
    <dgm:pt modelId="{18C4BE1A-8604-4748-8C51-1F7AD6CFACF2}" type="pres">
      <dgm:prSet presAssocID="{DF0D25DC-1FBE-431F-851D-88B5B0A2EBC9}" presName="ParentText2" presStyleLbl="revTx" presStyleIdx="1" presStyleCnt="2">
        <dgm:presLayoutVars>
          <dgm:chMax val="0"/>
          <dgm:chPref val="0"/>
          <dgm:bulletEnabled val="1"/>
        </dgm:presLayoutVars>
      </dgm:prSet>
      <dgm:spPr/>
      <dgm:t>
        <a:bodyPr/>
        <a:lstStyle/>
        <a:p>
          <a:endParaRPr lang="en-US"/>
        </a:p>
      </dgm:t>
    </dgm:pt>
    <dgm:pt modelId="{8C8EA947-634F-494A-A2BD-92D5EBC0879A}" type="pres">
      <dgm:prSet presAssocID="{DF0D25DC-1FBE-431F-851D-88B5B0A2EBC9}" presName="Plus" presStyleLbl="alignNode1" presStyleIdx="0" presStyleCnt="2"/>
      <dgm:spPr/>
    </dgm:pt>
    <dgm:pt modelId="{3301623C-AB3D-4C74-BC98-48F4B35B7390}" type="pres">
      <dgm:prSet presAssocID="{DF0D25DC-1FBE-431F-851D-88B5B0A2EBC9}" presName="Minus" presStyleLbl="alignNode1" presStyleIdx="1" presStyleCnt="2"/>
      <dgm:spPr/>
    </dgm:pt>
    <dgm:pt modelId="{BB316E9D-6C1B-41A1-8048-76D9D8340222}" type="pres">
      <dgm:prSet presAssocID="{DF0D25DC-1FBE-431F-851D-88B5B0A2EBC9}" presName="Divider" presStyleLbl="parChTrans1D1" presStyleIdx="0" presStyleCnt="1"/>
      <dgm:spPr/>
    </dgm:pt>
  </dgm:ptLst>
  <dgm:cxnLst>
    <dgm:cxn modelId="{306F1A88-5F59-47AB-9E55-055090D21D05}" srcId="{DF0D25DC-1FBE-431F-851D-88B5B0A2EBC9}" destId="{C0C261BA-17BE-4C89-AE93-0C86E2190DCA}" srcOrd="0" destOrd="0" parTransId="{51EAD2FA-36D8-44D2-9857-FACB27D54263}" sibTransId="{705F8635-503D-4BDA-86B1-A2ABAA2E97D2}"/>
    <dgm:cxn modelId="{9742F78A-B38C-49AC-8A41-6FE403617887}" type="presOf" srcId="{DF0D25DC-1FBE-431F-851D-88B5B0A2EBC9}" destId="{2EC0B979-0E88-4685-B29C-4B24FDDE3096}" srcOrd="0" destOrd="0" presId="urn:microsoft.com/office/officeart/2009/3/layout/PlusandMinus"/>
    <dgm:cxn modelId="{7EEC834D-2B4F-4322-8D69-FD5A594956E2}" type="presOf" srcId="{C0C261BA-17BE-4C89-AE93-0C86E2190DCA}" destId="{FFF0EEA7-EEF1-45D3-890A-3E53E5AC8D3C}" srcOrd="0" destOrd="0" presId="urn:microsoft.com/office/officeart/2009/3/layout/PlusandMinus"/>
    <dgm:cxn modelId="{6142D481-72E0-4560-8F2A-925786B05DC4}" type="presOf" srcId="{990F627E-DF81-4718-AD6E-46C975E2FB38}" destId="{18C4BE1A-8604-4748-8C51-1F7AD6CFACF2}" srcOrd="0" destOrd="0" presId="urn:microsoft.com/office/officeart/2009/3/layout/PlusandMinus"/>
    <dgm:cxn modelId="{8B4BEA10-FDC0-4488-BD82-23309CE317F8}" srcId="{DF0D25DC-1FBE-431F-851D-88B5B0A2EBC9}" destId="{990F627E-DF81-4718-AD6E-46C975E2FB38}" srcOrd="1" destOrd="0" parTransId="{F16E14F2-693C-4F3D-9CB5-298C35D33C84}" sibTransId="{CA76970D-5375-4707-BEF9-7C9F7EED1BE0}"/>
    <dgm:cxn modelId="{F89652C8-2F27-4B56-8213-1BC310B143A7}" type="presParOf" srcId="{2EC0B979-0E88-4685-B29C-4B24FDDE3096}" destId="{4E427232-B20D-4745-BA53-B9CD620A2F80}" srcOrd="0" destOrd="0" presId="urn:microsoft.com/office/officeart/2009/3/layout/PlusandMinus"/>
    <dgm:cxn modelId="{0AD95C60-FD30-4E48-AAA6-953A61586940}" type="presParOf" srcId="{2EC0B979-0E88-4685-B29C-4B24FDDE3096}" destId="{FFF0EEA7-EEF1-45D3-890A-3E53E5AC8D3C}" srcOrd="1" destOrd="0" presId="urn:microsoft.com/office/officeart/2009/3/layout/PlusandMinus"/>
    <dgm:cxn modelId="{1D65B3FE-39E9-4EAF-82F6-07B28040E87B}" type="presParOf" srcId="{2EC0B979-0E88-4685-B29C-4B24FDDE3096}" destId="{18C4BE1A-8604-4748-8C51-1F7AD6CFACF2}" srcOrd="2" destOrd="0" presId="urn:microsoft.com/office/officeart/2009/3/layout/PlusandMinus"/>
    <dgm:cxn modelId="{06D0E7DC-507E-43B8-9006-0BF2AD7AD7A4}" type="presParOf" srcId="{2EC0B979-0E88-4685-B29C-4B24FDDE3096}" destId="{8C8EA947-634F-494A-A2BD-92D5EBC0879A}" srcOrd="3" destOrd="0" presId="urn:microsoft.com/office/officeart/2009/3/layout/PlusandMinus"/>
    <dgm:cxn modelId="{F63D92CA-93AE-44E1-B44B-E1C4DF5E844A}" type="presParOf" srcId="{2EC0B979-0E88-4685-B29C-4B24FDDE3096}" destId="{3301623C-AB3D-4C74-BC98-48F4B35B7390}" srcOrd="4" destOrd="0" presId="urn:microsoft.com/office/officeart/2009/3/layout/PlusandMinus"/>
    <dgm:cxn modelId="{A653CAE6-6B0C-46E6-B08D-FB1F6FDA039E}" type="presParOf" srcId="{2EC0B979-0E88-4685-B29C-4B24FDDE3096}" destId="{BB316E9D-6C1B-41A1-8048-76D9D8340222}" srcOrd="5" destOrd="0" presId="urn:microsoft.com/office/officeart/2009/3/layout/PlusandMinu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347097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1707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593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113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1071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9405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1059c2e6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1059c2e6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3715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016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654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8349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1033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b32348a41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b32348a41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711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2883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5607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4101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0407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765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1059c2e6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1059c2e6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3387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866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b32348a41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b32348a41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616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47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b32348a4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b32348a4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173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b32348a41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b32348a41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757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026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b32348a41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b32348a41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388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b32348a41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b32348a41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523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b32348a412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b32348a412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743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538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35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956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89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03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030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370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8211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142236">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flipH="1">
            <a:off x="0" y="-50"/>
            <a:ext cx="6081900" cy="27666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56600" y="459275"/>
            <a:ext cx="5150400" cy="18447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13" name="Google Shape;13;p2"/>
          <p:cNvSpPr/>
          <p:nvPr/>
        </p:nvSpPr>
        <p:spPr>
          <a:xfrm flipH="1">
            <a:off x="7944600" y="3944200"/>
            <a:ext cx="1199400" cy="11994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
        <p:cNvGrpSpPr/>
        <p:nvPr/>
      </p:nvGrpSpPr>
      <p:grpSpPr>
        <a:xfrm>
          <a:off x="0" y="0"/>
          <a:ext cx="0" cy="0"/>
          <a:chOff x="0" y="0"/>
          <a:chExt cx="0" cy="0"/>
        </a:xfrm>
      </p:grpSpPr>
      <p:sp>
        <p:nvSpPr>
          <p:cNvPr id="83" name="Google Shape;83;p11"/>
          <p:cNvSpPr/>
          <p:nvPr/>
        </p:nvSpPr>
        <p:spPr>
          <a:xfrm flipH="1">
            <a:off x="8760600" y="47601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Veiled">
  <p:cSld name="BLANK_1">
    <p:spTree>
      <p:nvGrpSpPr>
        <p:cNvPr id="1" name="Shape 85"/>
        <p:cNvGrpSpPr/>
        <p:nvPr/>
      </p:nvGrpSpPr>
      <p:grpSpPr>
        <a:xfrm>
          <a:off x="0" y="0"/>
          <a:ext cx="0" cy="0"/>
          <a:chOff x="0" y="0"/>
          <a:chExt cx="0" cy="0"/>
        </a:xfrm>
      </p:grpSpPr>
      <p:sp>
        <p:nvSpPr>
          <p:cNvPr id="86" name="Google Shape;86;p12"/>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2"/>
          <p:cNvSpPr/>
          <p:nvPr/>
        </p:nvSpPr>
        <p:spPr>
          <a:xfrm flipH="1">
            <a:off x="8760600" y="47601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2"/>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BLANK_1_1">
    <p:spTree>
      <p:nvGrpSpPr>
        <p:cNvPr id="1" name="Shape 89"/>
        <p:cNvGrpSpPr/>
        <p:nvPr/>
      </p:nvGrpSpPr>
      <p:grpSpPr>
        <a:xfrm>
          <a:off x="0" y="0"/>
          <a:ext cx="0" cy="0"/>
          <a:chOff x="0" y="0"/>
          <a:chExt cx="0" cy="0"/>
        </a:xfrm>
      </p:grpSpPr>
      <p:grpSp>
        <p:nvGrpSpPr>
          <p:cNvPr id="90" name="Google Shape;90;p13"/>
          <p:cNvGrpSpPr/>
          <p:nvPr/>
        </p:nvGrpSpPr>
        <p:grpSpPr>
          <a:xfrm>
            <a:off x="0" y="-25"/>
            <a:ext cx="9144000" cy="5143500"/>
            <a:chOff x="0" y="-225"/>
            <a:chExt cx="9144000" cy="5143500"/>
          </a:xfrm>
        </p:grpSpPr>
        <p:sp>
          <p:nvSpPr>
            <p:cNvPr id="91" name="Google Shape;91;p13"/>
            <p:cNvSpPr/>
            <p:nvPr/>
          </p:nvSpPr>
          <p:spPr>
            <a:xfrm>
              <a:off x="0" y="-225"/>
              <a:ext cx="9144000" cy="5143500"/>
            </a:xfrm>
            <a:prstGeom prst="frame">
              <a:avLst>
                <a:gd name="adj1" fmla="val 8758"/>
              </a:avLst>
            </a:prstGeom>
            <a:solidFill>
              <a:srgbClr val="142236">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rot="10800000" flipH="1">
              <a:off x="0" y="-175"/>
              <a:ext cx="4572000" cy="9063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93" name="Google Shape;93;p13"/>
          <p:cNvSpPr/>
          <p:nvPr/>
        </p:nvSpPr>
        <p:spPr>
          <a:xfrm flipH="1">
            <a:off x="8760600" y="47601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sp>
        <p:nvSpPr>
          <p:cNvPr id="15" name="Google Shape;15;p3"/>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6100" y="3429000"/>
            <a:ext cx="9150000" cy="1714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1561925" y="3020412"/>
            <a:ext cx="7003800" cy="5469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4400">
                <a:solidFill>
                  <a:schemeClr val="lt1"/>
                </a:solidFill>
              </a:defRPr>
            </a:lvl1pPr>
            <a:lvl2pPr lvl="1" rtl="0">
              <a:spcBef>
                <a:spcPts val="0"/>
              </a:spcBef>
              <a:spcAft>
                <a:spcPts val="0"/>
              </a:spcAft>
              <a:buClr>
                <a:schemeClr val="lt1"/>
              </a:buClr>
              <a:buSzPts val="4400"/>
              <a:buNone/>
              <a:defRPr sz="4400">
                <a:solidFill>
                  <a:schemeClr val="lt1"/>
                </a:solidFill>
              </a:defRPr>
            </a:lvl2pPr>
            <a:lvl3pPr lvl="2" rtl="0">
              <a:spcBef>
                <a:spcPts val="0"/>
              </a:spcBef>
              <a:spcAft>
                <a:spcPts val="0"/>
              </a:spcAft>
              <a:buClr>
                <a:schemeClr val="lt1"/>
              </a:buClr>
              <a:buSzPts val="4400"/>
              <a:buNone/>
              <a:defRPr sz="4400">
                <a:solidFill>
                  <a:schemeClr val="lt1"/>
                </a:solidFill>
              </a:defRPr>
            </a:lvl3pPr>
            <a:lvl4pPr lvl="3" rtl="0">
              <a:spcBef>
                <a:spcPts val="0"/>
              </a:spcBef>
              <a:spcAft>
                <a:spcPts val="0"/>
              </a:spcAft>
              <a:buClr>
                <a:schemeClr val="lt1"/>
              </a:buClr>
              <a:buSzPts val="4400"/>
              <a:buNone/>
              <a:defRPr sz="4400">
                <a:solidFill>
                  <a:schemeClr val="lt1"/>
                </a:solidFill>
              </a:defRPr>
            </a:lvl4pPr>
            <a:lvl5pPr lvl="4" rtl="0">
              <a:spcBef>
                <a:spcPts val="0"/>
              </a:spcBef>
              <a:spcAft>
                <a:spcPts val="0"/>
              </a:spcAft>
              <a:buClr>
                <a:schemeClr val="lt1"/>
              </a:buClr>
              <a:buSzPts val="4400"/>
              <a:buNone/>
              <a:defRPr sz="4400">
                <a:solidFill>
                  <a:schemeClr val="lt1"/>
                </a:solidFill>
              </a:defRPr>
            </a:lvl5pPr>
            <a:lvl6pPr lvl="5" rtl="0">
              <a:spcBef>
                <a:spcPts val="0"/>
              </a:spcBef>
              <a:spcAft>
                <a:spcPts val="0"/>
              </a:spcAft>
              <a:buClr>
                <a:schemeClr val="lt1"/>
              </a:buClr>
              <a:buSzPts val="4400"/>
              <a:buNone/>
              <a:defRPr sz="4400">
                <a:solidFill>
                  <a:schemeClr val="lt1"/>
                </a:solidFill>
              </a:defRPr>
            </a:lvl6pPr>
            <a:lvl7pPr lvl="6" rtl="0">
              <a:spcBef>
                <a:spcPts val="0"/>
              </a:spcBef>
              <a:spcAft>
                <a:spcPts val="0"/>
              </a:spcAft>
              <a:buClr>
                <a:schemeClr val="lt1"/>
              </a:buClr>
              <a:buSzPts val="4400"/>
              <a:buNone/>
              <a:defRPr sz="4400">
                <a:solidFill>
                  <a:schemeClr val="lt1"/>
                </a:solidFill>
              </a:defRPr>
            </a:lvl7pPr>
            <a:lvl8pPr lvl="7" rtl="0">
              <a:spcBef>
                <a:spcPts val="0"/>
              </a:spcBef>
              <a:spcAft>
                <a:spcPts val="0"/>
              </a:spcAft>
              <a:buClr>
                <a:schemeClr val="lt1"/>
              </a:buClr>
              <a:buSzPts val="4400"/>
              <a:buNone/>
              <a:defRPr sz="4400">
                <a:solidFill>
                  <a:schemeClr val="lt1"/>
                </a:solidFill>
              </a:defRPr>
            </a:lvl8pPr>
            <a:lvl9pPr lvl="8" rtl="0">
              <a:spcBef>
                <a:spcPts val="0"/>
              </a:spcBef>
              <a:spcAft>
                <a:spcPts val="0"/>
              </a:spcAft>
              <a:buClr>
                <a:schemeClr val="lt1"/>
              </a:buClr>
              <a:buSzPts val="4400"/>
              <a:buNone/>
              <a:defRPr sz="4400">
                <a:solidFill>
                  <a:schemeClr val="lt1"/>
                </a:solidFill>
              </a:defRPr>
            </a:lvl9pPr>
          </a:lstStyle>
          <a:p>
            <a:endParaRPr/>
          </a:p>
        </p:txBody>
      </p:sp>
      <p:sp>
        <p:nvSpPr>
          <p:cNvPr id="18" name="Google Shape;18;p3"/>
          <p:cNvSpPr txBox="1">
            <a:spLocks noGrp="1"/>
          </p:cNvSpPr>
          <p:nvPr>
            <p:ph type="subTitle" idx="1"/>
          </p:nvPr>
        </p:nvSpPr>
        <p:spPr>
          <a:xfrm>
            <a:off x="1561925" y="3533375"/>
            <a:ext cx="7003800" cy="2796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SzPts val="1800"/>
              <a:buNone/>
              <a:defRPr sz="1800">
                <a:solidFill>
                  <a:schemeClr val="dk2"/>
                </a:solidFill>
              </a:defRPr>
            </a:lvl3pPr>
            <a:lvl4pPr lvl="3" rtl="0">
              <a:spcBef>
                <a:spcPts val="0"/>
              </a:spcBef>
              <a:spcAft>
                <a:spcPts val="0"/>
              </a:spcAft>
              <a:buSzPts val="1800"/>
              <a:buNone/>
              <a:defRPr sz="1800">
                <a:solidFill>
                  <a:schemeClr val="dk2"/>
                </a:solidFill>
              </a:defRPr>
            </a:lvl4pPr>
            <a:lvl5pPr lvl="4" rtl="0">
              <a:spcBef>
                <a:spcPts val="0"/>
              </a:spcBef>
              <a:spcAft>
                <a:spcPts val="0"/>
              </a:spcAft>
              <a:buSzPts val="1800"/>
              <a:buNone/>
              <a:defRPr sz="1800">
                <a:solidFill>
                  <a:schemeClr val="dk2"/>
                </a:solidFill>
              </a:defRPr>
            </a:lvl5pPr>
            <a:lvl6pPr lvl="5" rtl="0">
              <a:spcBef>
                <a:spcPts val="0"/>
              </a:spcBef>
              <a:spcAft>
                <a:spcPts val="0"/>
              </a:spcAft>
              <a:buSzPts val="1800"/>
              <a:buNone/>
              <a:defRPr sz="1800">
                <a:solidFill>
                  <a:schemeClr val="dk2"/>
                </a:solidFill>
              </a:defRPr>
            </a:lvl6pPr>
            <a:lvl7pPr lvl="6" rtl="0">
              <a:spcBef>
                <a:spcPts val="0"/>
              </a:spcBef>
              <a:spcAft>
                <a:spcPts val="0"/>
              </a:spcAft>
              <a:buSzPts val="1800"/>
              <a:buNone/>
              <a:defRPr sz="1800">
                <a:solidFill>
                  <a:schemeClr val="dk2"/>
                </a:solidFill>
              </a:defRPr>
            </a:lvl7pPr>
            <a:lvl8pPr lvl="7" rtl="0">
              <a:spcBef>
                <a:spcPts val="0"/>
              </a:spcBef>
              <a:spcAft>
                <a:spcPts val="0"/>
              </a:spcAft>
              <a:buSzPts val="1800"/>
              <a:buNone/>
              <a:defRPr sz="1800">
                <a:solidFill>
                  <a:schemeClr val="dk2"/>
                </a:solidFill>
              </a:defRPr>
            </a:lvl8pPr>
            <a:lvl9pPr lvl="8" rtl="0">
              <a:spcBef>
                <a:spcPts val="0"/>
              </a:spcBef>
              <a:spcAft>
                <a:spcPts val="0"/>
              </a:spcAft>
              <a:buSzPts val="1800"/>
              <a:buNone/>
              <a:defRPr sz="1800">
                <a:solidFill>
                  <a:schemeClr val="dk2"/>
                </a:solidFill>
              </a:defRPr>
            </a:lvl9pPr>
          </a:lstStyle>
          <a:p>
            <a:endParaRPr/>
          </a:p>
        </p:txBody>
      </p:sp>
      <p:sp>
        <p:nvSpPr>
          <p:cNvPr id="19" name="Google Shape;19;p3"/>
          <p:cNvSpPr/>
          <p:nvPr/>
        </p:nvSpPr>
        <p:spPr>
          <a:xfrm>
            <a:off x="0" y="1998300"/>
            <a:ext cx="1430700" cy="14307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grpSp>
        <p:nvGrpSpPr>
          <p:cNvPr id="21" name="Google Shape;21;p4"/>
          <p:cNvGrpSpPr/>
          <p:nvPr/>
        </p:nvGrpSpPr>
        <p:grpSpPr>
          <a:xfrm>
            <a:off x="0" y="-100"/>
            <a:ext cx="9144000" cy="5143600"/>
            <a:chOff x="0" y="-100"/>
            <a:chExt cx="9144000" cy="5143600"/>
          </a:xfrm>
        </p:grpSpPr>
        <p:sp>
          <p:nvSpPr>
            <p:cNvPr id="22" name="Google Shape;22;p4"/>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rot="10800000" flipH="1">
              <a:off x="0" y="-100"/>
              <a:ext cx="6087900" cy="44199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4"/>
          <p:cNvSpPr/>
          <p:nvPr/>
        </p:nvSpPr>
        <p:spPr>
          <a:xfrm flipH="1">
            <a:off x="8760600" y="4760125"/>
            <a:ext cx="383400" cy="3834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5" name="Google Shape;25;p4"/>
          <p:cNvSpPr txBox="1">
            <a:spLocks noGrp="1"/>
          </p:cNvSpPr>
          <p:nvPr>
            <p:ph type="body" idx="1"/>
          </p:nvPr>
        </p:nvSpPr>
        <p:spPr>
          <a:xfrm>
            <a:off x="810450" y="554575"/>
            <a:ext cx="4686900" cy="3271200"/>
          </a:xfrm>
          <a:prstGeom prst="rect">
            <a:avLst/>
          </a:prstGeom>
        </p:spPr>
        <p:txBody>
          <a:bodyPr spcFirstLastPara="1" wrap="square" lIns="0" tIns="0" rIns="0" bIns="0" anchor="t" anchorCtr="0">
            <a:noAutofit/>
          </a:bodyPr>
          <a:lstStyle>
            <a:lvl1pPr marL="457200" lvl="0" indent="-419100" rtl="0">
              <a:lnSpc>
                <a:spcPct val="115000"/>
              </a:lnSpc>
              <a:spcBef>
                <a:spcPts val="60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1pPr>
            <a:lvl2pPr marL="914400" lvl="1"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2pPr>
            <a:lvl3pPr marL="1371600" lvl="2"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3pPr>
            <a:lvl4pPr marL="1828800" lvl="3"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4pPr>
            <a:lvl5pPr marL="2286000" lvl="4"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5pPr>
            <a:lvl6pPr marL="2743200" lvl="5"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6pPr>
            <a:lvl7pPr marL="3200400" lvl="6"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7pPr>
            <a:lvl8pPr marL="3657600" lvl="7"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8pPr>
            <a:lvl9pPr marL="4114800" lvl="8" indent="-419100" rtl="0">
              <a:lnSpc>
                <a:spcPct val="115000"/>
              </a:lnSpc>
              <a:spcBef>
                <a:spcPts val="0"/>
              </a:spcBef>
              <a:spcAft>
                <a:spcPts val="0"/>
              </a:spcAft>
              <a:buClr>
                <a:schemeClr val="dk1"/>
              </a:buClr>
              <a:buSzPts val="3000"/>
              <a:buFont typeface="Raleway Thin"/>
              <a:buChar char="╶"/>
              <a:defRPr sz="3000">
                <a:solidFill>
                  <a:schemeClr val="dk1"/>
                </a:solidFill>
                <a:latin typeface="Raleway Thin"/>
                <a:ea typeface="Raleway Thin"/>
                <a:cs typeface="Raleway Thin"/>
                <a:sym typeface="Raleway Thin"/>
              </a:defRPr>
            </a:lvl9pPr>
          </a:lstStyle>
          <a:p>
            <a:endParaRPr/>
          </a:p>
        </p:txBody>
      </p:sp>
      <p:sp>
        <p:nvSpPr>
          <p:cNvPr id="26" name="Google Shape;26;p4"/>
          <p:cNvSpPr txBox="1"/>
          <p:nvPr/>
        </p:nvSpPr>
        <p:spPr>
          <a:xfrm>
            <a:off x="318111" y="380177"/>
            <a:ext cx="516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accent1"/>
                </a:solidFill>
                <a:latin typeface="Raleway"/>
                <a:ea typeface="Raleway"/>
                <a:cs typeface="Raleway"/>
                <a:sym typeface="Raleway"/>
              </a:rPr>
              <a:t>“</a:t>
            </a:r>
            <a:endParaRPr sz="7200" b="1">
              <a:solidFill>
                <a:schemeClr val="accent1"/>
              </a:solidFill>
              <a:latin typeface="Raleway"/>
              <a:ea typeface="Raleway"/>
              <a:cs typeface="Raleway"/>
              <a:sym typeface="Raleway"/>
            </a:endParaRPr>
          </a:p>
        </p:txBody>
      </p:sp>
      <p:sp>
        <p:nvSpPr>
          <p:cNvPr id="27" name="Google Shape;27;p4"/>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
        <p:cNvGrpSpPr/>
        <p:nvPr/>
      </p:nvGrpSpPr>
      <p:grpSpPr>
        <a:xfrm>
          <a:off x="0" y="0"/>
          <a:ext cx="0" cy="0"/>
          <a:chOff x="0" y="0"/>
          <a:chExt cx="0" cy="0"/>
        </a:xfrm>
      </p:grpSpPr>
      <p:grpSp>
        <p:nvGrpSpPr>
          <p:cNvPr id="29" name="Google Shape;29;p5"/>
          <p:cNvGrpSpPr/>
          <p:nvPr/>
        </p:nvGrpSpPr>
        <p:grpSpPr>
          <a:xfrm>
            <a:off x="0" y="-50"/>
            <a:ext cx="9144000" cy="5143575"/>
            <a:chOff x="0" y="-50"/>
            <a:chExt cx="9144000" cy="5143575"/>
          </a:xfrm>
        </p:grpSpPr>
        <p:sp>
          <p:nvSpPr>
            <p:cNvPr id="30" name="Google Shape;30;p5"/>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5"/>
            <p:cNvGrpSpPr/>
            <p:nvPr/>
          </p:nvGrpSpPr>
          <p:grpSpPr>
            <a:xfrm>
              <a:off x="0" y="-50"/>
              <a:ext cx="9144000" cy="5143575"/>
              <a:chOff x="0" y="-250"/>
              <a:chExt cx="9144000" cy="5143575"/>
            </a:xfrm>
          </p:grpSpPr>
          <p:sp>
            <p:nvSpPr>
              <p:cNvPr id="32" name="Google Shape;32;p5"/>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Google Shape;35;p5"/>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6" name="Google Shape;36;p5"/>
          <p:cNvSpPr txBox="1">
            <a:spLocks noGrp="1"/>
          </p:cNvSpPr>
          <p:nvPr>
            <p:ph type="body" idx="1"/>
          </p:nvPr>
        </p:nvSpPr>
        <p:spPr>
          <a:xfrm>
            <a:off x="913175" y="1746150"/>
            <a:ext cx="5944800" cy="2633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7" name="Google Shape;37;p5"/>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solidFill>
          <a:schemeClr val="lt1"/>
        </a:solidFill>
        <a:effectLst/>
      </p:bgPr>
    </p:bg>
    <p:spTree>
      <p:nvGrpSpPr>
        <p:cNvPr id="1" name="Shape 38"/>
        <p:cNvGrpSpPr/>
        <p:nvPr/>
      </p:nvGrpSpPr>
      <p:grpSpPr>
        <a:xfrm>
          <a:off x="0" y="0"/>
          <a:ext cx="0" cy="0"/>
          <a:chOff x="0" y="0"/>
          <a:chExt cx="0" cy="0"/>
        </a:xfrm>
      </p:grpSpPr>
      <p:sp>
        <p:nvSpPr>
          <p:cNvPr id="39" name="Google Shape;39;p6"/>
          <p:cNvSpPr/>
          <p:nvPr/>
        </p:nvSpPr>
        <p:spPr>
          <a:xfrm rot="10800000">
            <a:off x="4766875" y="300"/>
            <a:ext cx="4377000" cy="4377000"/>
          </a:xfrm>
          <a:prstGeom prst="round1Rect">
            <a:avLst>
              <a:gd name="adj" fmla="val 50000"/>
            </a:avLst>
          </a:prstGeom>
          <a:solidFill>
            <a:srgbClr val="142236">
              <a:alpha val="78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flipH="1">
            <a:off x="8760600" y="47601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txBox="1">
            <a:spLocks noGrp="1"/>
          </p:cNvSpPr>
          <p:nvPr>
            <p:ph type="title"/>
          </p:nvPr>
        </p:nvSpPr>
        <p:spPr>
          <a:xfrm>
            <a:off x="913175" y="834175"/>
            <a:ext cx="3467100" cy="627000"/>
          </a:xfrm>
          <a:prstGeom prst="rect">
            <a:avLst/>
          </a:prstGeom>
        </p:spPr>
        <p:txBody>
          <a:bodyPr spcFirstLastPara="1" wrap="square" lIns="0" tIns="0" rIns="0" bIns="0"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 name="Google Shape;42;p6"/>
          <p:cNvSpPr txBox="1">
            <a:spLocks noGrp="1"/>
          </p:cNvSpPr>
          <p:nvPr>
            <p:ph type="body" idx="1"/>
          </p:nvPr>
        </p:nvSpPr>
        <p:spPr>
          <a:xfrm>
            <a:off x="913175" y="1593750"/>
            <a:ext cx="3467100" cy="2783700"/>
          </a:xfrm>
          <a:prstGeom prst="rect">
            <a:avLst/>
          </a:prstGeom>
        </p:spPr>
        <p:txBody>
          <a:bodyPr spcFirstLastPara="1" wrap="square" lIns="0" tIns="0" rIns="0" bIns="0" anchor="t" anchorCtr="0">
            <a:noAutofit/>
          </a:bodyPr>
          <a:lstStyle>
            <a:lvl1pPr marL="457200" lvl="0" indent="-355600" rtl="0">
              <a:lnSpc>
                <a:spcPct val="115000"/>
              </a:lnSpc>
              <a:spcBef>
                <a:spcPts val="600"/>
              </a:spcBef>
              <a:spcAft>
                <a:spcPts val="0"/>
              </a:spcAft>
              <a:buSzPts val="2000"/>
              <a:buChar char="╸"/>
              <a:defRPr sz="2000">
                <a:solidFill>
                  <a:schemeClr val="dk2"/>
                </a:solidFill>
              </a:defRPr>
            </a:lvl1pPr>
            <a:lvl2pPr marL="914400" lvl="1" indent="-355600" rtl="0">
              <a:lnSpc>
                <a:spcPct val="115000"/>
              </a:lnSpc>
              <a:spcBef>
                <a:spcPts val="0"/>
              </a:spcBef>
              <a:spcAft>
                <a:spcPts val="0"/>
              </a:spcAft>
              <a:buClr>
                <a:schemeClr val="dk2"/>
              </a:buClr>
              <a:buSzPts val="2000"/>
              <a:buChar char="╶"/>
              <a:defRPr sz="2000">
                <a:solidFill>
                  <a:schemeClr val="dk2"/>
                </a:solidFill>
              </a:defRPr>
            </a:lvl2pPr>
            <a:lvl3pPr marL="1371600" lvl="2" indent="-355600" rtl="0">
              <a:lnSpc>
                <a:spcPct val="115000"/>
              </a:lnSpc>
              <a:spcBef>
                <a:spcPts val="0"/>
              </a:spcBef>
              <a:spcAft>
                <a:spcPts val="0"/>
              </a:spcAft>
              <a:buSzPts val="2000"/>
              <a:buChar char="╶"/>
              <a:defRPr sz="2000">
                <a:solidFill>
                  <a:schemeClr val="dk2"/>
                </a:solidFill>
              </a:defRPr>
            </a:lvl3pPr>
            <a:lvl4pPr marL="1828800" lvl="3" indent="-355600" rtl="0">
              <a:lnSpc>
                <a:spcPct val="115000"/>
              </a:lnSpc>
              <a:spcBef>
                <a:spcPts val="0"/>
              </a:spcBef>
              <a:spcAft>
                <a:spcPts val="0"/>
              </a:spcAft>
              <a:buSzPts val="2000"/>
              <a:buChar char="╶"/>
              <a:defRPr sz="2000">
                <a:solidFill>
                  <a:schemeClr val="dk2"/>
                </a:solidFill>
              </a:defRPr>
            </a:lvl4pPr>
            <a:lvl5pPr marL="2286000" lvl="4" indent="-355600" rtl="0">
              <a:lnSpc>
                <a:spcPct val="115000"/>
              </a:lnSpc>
              <a:spcBef>
                <a:spcPts val="0"/>
              </a:spcBef>
              <a:spcAft>
                <a:spcPts val="0"/>
              </a:spcAft>
              <a:buSzPts val="2000"/>
              <a:buChar char="╶"/>
              <a:defRPr sz="2000">
                <a:solidFill>
                  <a:schemeClr val="dk2"/>
                </a:solidFill>
              </a:defRPr>
            </a:lvl5pPr>
            <a:lvl6pPr marL="2743200" lvl="5" indent="-355600" rtl="0">
              <a:lnSpc>
                <a:spcPct val="115000"/>
              </a:lnSpc>
              <a:spcBef>
                <a:spcPts val="0"/>
              </a:spcBef>
              <a:spcAft>
                <a:spcPts val="0"/>
              </a:spcAft>
              <a:buSzPts val="2000"/>
              <a:buChar char="╶"/>
              <a:defRPr sz="2000">
                <a:solidFill>
                  <a:schemeClr val="dk2"/>
                </a:solidFill>
              </a:defRPr>
            </a:lvl6pPr>
            <a:lvl7pPr marL="3200400" lvl="6" indent="-355600" rtl="0">
              <a:lnSpc>
                <a:spcPct val="115000"/>
              </a:lnSpc>
              <a:spcBef>
                <a:spcPts val="0"/>
              </a:spcBef>
              <a:spcAft>
                <a:spcPts val="0"/>
              </a:spcAft>
              <a:buSzPts val="2000"/>
              <a:buChar char="╶"/>
              <a:defRPr sz="2000">
                <a:solidFill>
                  <a:schemeClr val="dk2"/>
                </a:solidFill>
              </a:defRPr>
            </a:lvl7pPr>
            <a:lvl8pPr marL="3657600" lvl="7" indent="-355600" rtl="0">
              <a:lnSpc>
                <a:spcPct val="115000"/>
              </a:lnSpc>
              <a:spcBef>
                <a:spcPts val="0"/>
              </a:spcBef>
              <a:spcAft>
                <a:spcPts val="0"/>
              </a:spcAft>
              <a:buSzPts val="2000"/>
              <a:buChar char="╶"/>
              <a:defRPr sz="2000">
                <a:solidFill>
                  <a:schemeClr val="dk2"/>
                </a:solidFill>
              </a:defRPr>
            </a:lvl8pPr>
            <a:lvl9pPr marL="4114800" lvl="8" indent="-355600" rtl="0">
              <a:lnSpc>
                <a:spcPct val="115000"/>
              </a:lnSpc>
              <a:spcBef>
                <a:spcPts val="0"/>
              </a:spcBef>
              <a:spcAft>
                <a:spcPts val="0"/>
              </a:spcAft>
              <a:buSzPts val="2000"/>
              <a:buChar char="╶"/>
              <a:defRPr sz="2000">
                <a:solidFill>
                  <a:schemeClr val="dk2"/>
                </a:solidFill>
              </a:defRPr>
            </a:lvl9pPr>
          </a:lstStyle>
          <a:p>
            <a:endParaRPr/>
          </a:p>
        </p:txBody>
      </p:sp>
      <p:sp>
        <p:nvSpPr>
          <p:cNvPr id="43" name="Google Shape;43;p6"/>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grpSp>
        <p:nvGrpSpPr>
          <p:cNvPr id="45" name="Google Shape;45;p7"/>
          <p:cNvGrpSpPr/>
          <p:nvPr/>
        </p:nvGrpSpPr>
        <p:grpSpPr>
          <a:xfrm>
            <a:off x="0" y="-50"/>
            <a:ext cx="9144000" cy="5143575"/>
            <a:chOff x="0" y="-50"/>
            <a:chExt cx="9144000" cy="5143575"/>
          </a:xfrm>
        </p:grpSpPr>
        <p:sp>
          <p:nvSpPr>
            <p:cNvPr id="46" name="Google Shape;46;p7"/>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7"/>
            <p:cNvGrpSpPr/>
            <p:nvPr/>
          </p:nvGrpSpPr>
          <p:grpSpPr>
            <a:xfrm>
              <a:off x="0" y="-50"/>
              <a:ext cx="9144000" cy="5143575"/>
              <a:chOff x="0" y="-250"/>
              <a:chExt cx="9144000" cy="5143575"/>
            </a:xfrm>
          </p:grpSpPr>
          <p:sp>
            <p:nvSpPr>
              <p:cNvPr id="48" name="Google Shape;48;p7"/>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7"/>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52" name="Google Shape;52;p7"/>
          <p:cNvSpPr txBox="1">
            <a:spLocks noGrp="1"/>
          </p:cNvSpPr>
          <p:nvPr>
            <p:ph type="body" idx="1"/>
          </p:nvPr>
        </p:nvSpPr>
        <p:spPr>
          <a:xfrm>
            <a:off x="913175" y="1746150"/>
            <a:ext cx="3419100" cy="2633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3" name="Google Shape;53;p7"/>
          <p:cNvSpPr txBox="1">
            <a:spLocks noGrp="1"/>
          </p:cNvSpPr>
          <p:nvPr>
            <p:ph type="body" idx="2"/>
          </p:nvPr>
        </p:nvSpPr>
        <p:spPr>
          <a:xfrm>
            <a:off x="4811921" y="1746150"/>
            <a:ext cx="3419100" cy="2633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4" name="Google Shape;54;p7"/>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5"/>
        <p:cNvGrpSpPr/>
        <p:nvPr/>
      </p:nvGrpSpPr>
      <p:grpSpPr>
        <a:xfrm>
          <a:off x="0" y="0"/>
          <a:ext cx="0" cy="0"/>
          <a:chOff x="0" y="0"/>
          <a:chExt cx="0" cy="0"/>
        </a:xfrm>
      </p:grpSpPr>
      <p:grpSp>
        <p:nvGrpSpPr>
          <p:cNvPr id="56" name="Google Shape;56;p8"/>
          <p:cNvGrpSpPr/>
          <p:nvPr/>
        </p:nvGrpSpPr>
        <p:grpSpPr>
          <a:xfrm>
            <a:off x="0" y="-50"/>
            <a:ext cx="9144000" cy="5143575"/>
            <a:chOff x="0" y="-50"/>
            <a:chExt cx="9144000" cy="5143575"/>
          </a:xfrm>
        </p:grpSpPr>
        <p:sp>
          <p:nvSpPr>
            <p:cNvPr id="57" name="Google Shape;57;p8"/>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8"/>
            <p:cNvGrpSpPr/>
            <p:nvPr/>
          </p:nvGrpSpPr>
          <p:grpSpPr>
            <a:xfrm>
              <a:off x="0" y="-50"/>
              <a:ext cx="9144000" cy="5143575"/>
              <a:chOff x="0" y="-250"/>
              <a:chExt cx="9144000" cy="5143575"/>
            </a:xfrm>
          </p:grpSpPr>
          <p:sp>
            <p:nvSpPr>
              <p:cNvPr id="59" name="Google Shape;59;p8"/>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 name="Google Shape;62;p8"/>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63" name="Google Shape;63;p8"/>
          <p:cNvSpPr txBox="1">
            <a:spLocks noGrp="1"/>
          </p:cNvSpPr>
          <p:nvPr>
            <p:ph type="body" idx="1"/>
          </p:nvPr>
        </p:nvSpPr>
        <p:spPr>
          <a:xfrm>
            <a:off x="913175" y="1746150"/>
            <a:ext cx="2224200" cy="2633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4" name="Google Shape;64;p8"/>
          <p:cNvSpPr txBox="1">
            <a:spLocks noGrp="1"/>
          </p:cNvSpPr>
          <p:nvPr>
            <p:ph type="body" idx="2"/>
          </p:nvPr>
        </p:nvSpPr>
        <p:spPr>
          <a:xfrm>
            <a:off x="3427841" y="1746150"/>
            <a:ext cx="2224200" cy="2633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5" name="Google Shape;65;p8"/>
          <p:cNvSpPr txBox="1">
            <a:spLocks noGrp="1"/>
          </p:cNvSpPr>
          <p:nvPr>
            <p:ph type="body" idx="3"/>
          </p:nvPr>
        </p:nvSpPr>
        <p:spPr>
          <a:xfrm>
            <a:off x="5942507" y="1746150"/>
            <a:ext cx="2224200" cy="2633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6" name="Google Shape;66;p8"/>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grpSp>
        <p:nvGrpSpPr>
          <p:cNvPr id="68" name="Google Shape;68;p9"/>
          <p:cNvGrpSpPr/>
          <p:nvPr/>
        </p:nvGrpSpPr>
        <p:grpSpPr>
          <a:xfrm>
            <a:off x="0" y="-50"/>
            <a:ext cx="9144000" cy="5143575"/>
            <a:chOff x="0" y="-50"/>
            <a:chExt cx="9144000" cy="5143575"/>
          </a:xfrm>
        </p:grpSpPr>
        <p:sp>
          <p:nvSpPr>
            <p:cNvPr id="69" name="Google Shape;69;p9"/>
            <p:cNvSpPr/>
            <p:nvPr/>
          </p:nvSpPr>
          <p:spPr>
            <a:xfrm>
              <a:off x="0" y="0"/>
              <a:ext cx="9144000" cy="5143500"/>
            </a:xfrm>
            <a:prstGeom prst="rect">
              <a:avLst/>
            </a:prstGeom>
            <a:solidFill>
              <a:srgbClr val="142236">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9"/>
            <p:cNvGrpSpPr/>
            <p:nvPr/>
          </p:nvGrpSpPr>
          <p:grpSpPr>
            <a:xfrm>
              <a:off x="0" y="-50"/>
              <a:ext cx="9144000" cy="5143575"/>
              <a:chOff x="0" y="-250"/>
              <a:chExt cx="9144000" cy="5143575"/>
            </a:xfrm>
          </p:grpSpPr>
          <p:sp>
            <p:nvSpPr>
              <p:cNvPr id="71" name="Google Shape;71;p9"/>
              <p:cNvSpPr/>
              <p:nvPr/>
            </p:nvSpPr>
            <p:spPr>
              <a:xfrm>
                <a:off x="0" y="-225"/>
                <a:ext cx="9144000" cy="5143500"/>
              </a:xfrm>
              <a:prstGeom prst="frame">
                <a:avLst>
                  <a:gd name="adj1" fmla="val 87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rot="10800000" flipH="1">
                <a:off x="0" y="-250"/>
                <a:ext cx="4115400" cy="14151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 name="Google Shape;74;p9"/>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75" name="Google Shape;75;p9"/>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76"/>
        <p:cNvGrpSpPr/>
        <p:nvPr/>
      </p:nvGrpSpPr>
      <p:grpSpPr>
        <a:xfrm>
          <a:off x="0" y="0"/>
          <a:ext cx="0" cy="0"/>
          <a:chOff x="0" y="0"/>
          <a:chExt cx="0" cy="0"/>
        </a:xfrm>
      </p:grpSpPr>
      <p:grpSp>
        <p:nvGrpSpPr>
          <p:cNvPr id="77" name="Google Shape;77;p10"/>
          <p:cNvGrpSpPr/>
          <p:nvPr/>
        </p:nvGrpSpPr>
        <p:grpSpPr>
          <a:xfrm>
            <a:off x="0" y="4632875"/>
            <a:ext cx="9144000" cy="510650"/>
            <a:chOff x="0" y="4632675"/>
            <a:chExt cx="9144000" cy="510650"/>
          </a:xfrm>
        </p:grpSpPr>
        <p:sp>
          <p:nvSpPr>
            <p:cNvPr id="78" name="Google Shape;78;p10"/>
            <p:cNvSpPr/>
            <p:nvPr/>
          </p:nvSpPr>
          <p:spPr>
            <a:xfrm>
              <a:off x="0" y="4632675"/>
              <a:ext cx="6087900" cy="5106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flipH="1">
              <a:off x="8760600" y="47599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10"/>
          <p:cNvSpPr txBox="1">
            <a:spLocks noGrp="1"/>
          </p:cNvSpPr>
          <p:nvPr>
            <p:ph type="body" idx="1"/>
          </p:nvPr>
        </p:nvSpPr>
        <p:spPr>
          <a:xfrm>
            <a:off x="457200" y="4632750"/>
            <a:ext cx="5229000" cy="510600"/>
          </a:xfrm>
          <a:prstGeom prst="rect">
            <a:avLst/>
          </a:prstGeom>
        </p:spPr>
        <p:txBody>
          <a:bodyPr spcFirstLastPara="1" wrap="square" lIns="0" tIns="0" rIns="0" bIns="0" anchor="ctr" anchorCtr="0">
            <a:noAutofit/>
          </a:bodyPr>
          <a:lstStyle>
            <a:lvl1pPr marL="457200" lvl="0" indent="-228600" rtl="0">
              <a:spcBef>
                <a:spcPts val="360"/>
              </a:spcBef>
              <a:spcAft>
                <a:spcPts val="0"/>
              </a:spcAft>
              <a:buClr>
                <a:schemeClr val="dk2"/>
              </a:buClr>
              <a:buSzPts val="1400"/>
              <a:buNone/>
              <a:defRPr sz="1400">
                <a:solidFill>
                  <a:schemeClr val="dk2"/>
                </a:solidFill>
              </a:defRPr>
            </a:lvl1pPr>
          </a:lstStyle>
          <a:p>
            <a:endParaRPr/>
          </a:p>
        </p:txBody>
      </p:sp>
      <p:sp>
        <p:nvSpPr>
          <p:cNvPr id="81" name="Google Shape;81;p10"/>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760475" y="4759953"/>
            <a:ext cx="383400" cy="383400"/>
          </a:xfrm>
          <a:prstGeom prst="rect">
            <a:avLst/>
          </a:prstGeom>
          <a:noFill/>
          <a:ln>
            <a:noFill/>
          </a:ln>
        </p:spPr>
        <p:txBody>
          <a:bodyPr spcFirstLastPara="1" wrap="square" lIns="0" tIns="0" rIns="0" bIns="0" anchor="ctr" anchorCtr="0">
            <a:noAutofit/>
          </a:bodyPr>
          <a:lstStyle>
            <a:lvl1pPr lvl="0" algn="ctr" rtl="0">
              <a:buNone/>
              <a:defRPr sz="1000" b="1">
                <a:solidFill>
                  <a:schemeClr val="dk2"/>
                </a:solidFill>
                <a:latin typeface="Red Hat Display"/>
                <a:ea typeface="Red Hat Display"/>
                <a:cs typeface="Red Hat Display"/>
                <a:sym typeface="Red Hat Display"/>
              </a:defRPr>
            </a:lvl1pPr>
            <a:lvl2pPr lvl="1" algn="ctr" rtl="0">
              <a:buNone/>
              <a:defRPr sz="1000" b="1">
                <a:solidFill>
                  <a:schemeClr val="dk2"/>
                </a:solidFill>
                <a:latin typeface="Red Hat Display"/>
                <a:ea typeface="Red Hat Display"/>
                <a:cs typeface="Red Hat Display"/>
                <a:sym typeface="Red Hat Display"/>
              </a:defRPr>
            </a:lvl2pPr>
            <a:lvl3pPr lvl="2" algn="ctr" rtl="0">
              <a:buNone/>
              <a:defRPr sz="1000" b="1">
                <a:solidFill>
                  <a:schemeClr val="dk2"/>
                </a:solidFill>
                <a:latin typeface="Red Hat Display"/>
                <a:ea typeface="Red Hat Display"/>
                <a:cs typeface="Red Hat Display"/>
                <a:sym typeface="Red Hat Display"/>
              </a:defRPr>
            </a:lvl3pPr>
            <a:lvl4pPr lvl="3" algn="ctr" rtl="0">
              <a:buNone/>
              <a:defRPr sz="1000" b="1">
                <a:solidFill>
                  <a:schemeClr val="dk2"/>
                </a:solidFill>
                <a:latin typeface="Red Hat Display"/>
                <a:ea typeface="Red Hat Display"/>
                <a:cs typeface="Red Hat Display"/>
                <a:sym typeface="Red Hat Display"/>
              </a:defRPr>
            </a:lvl4pPr>
            <a:lvl5pPr lvl="4" algn="ctr" rtl="0">
              <a:buNone/>
              <a:defRPr sz="1000" b="1">
                <a:solidFill>
                  <a:schemeClr val="dk2"/>
                </a:solidFill>
                <a:latin typeface="Red Hat Display"/>
                <a:ea typeface="Red Hat Display"/>
                <a:cs typeface="Red Hat Display"/>
                <a:sym typeface="Red Hat Display"/>
              </a:defRPr>
            </a:lvl5pPr>
            <a:lvl6pPr lvl="5" algn="ctr" rtl="0">
              <a:buNone/>
              <a:defRPr sz="1000" b="1">
                <a:solidFill>
                  <a:schemeClr val="dk2"/>
                </a:solidFill>
                <a:latin typeface="Red Hat Display"/>
                <a:ea typeface="Red Hat Display"/>
                <a:cs typeface="Red Hat Display"/>
                <a:sym typeface="Red Hat Display"/>
              </a:defRPr>
            </a:lvl6pPr>
            <a:lvl7pPr lvl="6" algn="ctr" rtl="0">
              <a:buNone/>
              <a:defRPr sz="1000" b="1">
                <a:solidFill>
                  <a:schemeClr val="dk2"/>
                </a:solidFill>
                <a:latin typeface="Red Hat Display"/>
                <a:ea typeface="Red Hat Display"/>
                <a:cs typeface="Red Hat Display"/>
                <a:sym typeface="Red Hat Display"/>
              </a:defRPr>
            </a:lvl7pPr>
            <a:lvl8pPr lvl="7" algn="ctr" rtl="0">
              <a:buNone/>
              <a:defRPr sz="1000" b="1">
                <a:solidFill>
                  <a:schemeClr val="dk2"/>
                </a:solidFill>
                <a:latin typeface="Red Hat Display"/>
                <a:ea typeface="Red Hat Display"/>
                <a:cs typeface="Red Hat Display"/>
                <a:sym typeface="Red Hat Display"/>
              </a:defRPr>
            </a:lvl8pPr>
            <a:lvl9pPr lvl="8" algn="ctr" rtl="0">
              <a:buNone/>
              <a:defRPr sz="1000" b="1">
                <a:solidFill>
                  <a:schemeClr val="dk2"/>
                </a:solidFill>
                <a:latin typeface="Red Hat Display"/>
                <a:ea typeface="Red Hat Display"/>
                <a:cs typeface="Red Hat Display"/>
                <a:sym typeface="Red Hat Display"/>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457200" y="0"/>
            <a:ext cx="3171300" cy="1418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1pPr>
            <a:lvl2pPr lvl="1"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2pPr>
            <a:lvl3pPr lvl="2"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3pPr>
            <a:lvl4pPr lvl="3"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4pPr>
            <a:lvl5pPr lvl="4"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5pPr>
            <a:lvl6pPr lvl="5"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6pPr>
            <a:lvl7pPr lvl="6"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7pPr>
            <a:lvl8pPr lvl="7"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8pPr>
            <a:lvl9pPr lvl="8"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9pPr>
          </a:lstStyle>
          <a:p>
            <a:endParaRPr/>
          </a:p>
        </p:txBody>
      </p:sp>
      <p:sp>
        <p:nvSpPr>
          <p:cNvPr id="8" name="Google Shape;8;p1"/>
          <p:cNvSpPr txBox="1">
            <a:spLocks noGrp="1"/>
          </p:cNvSpPr>
          <p:nvPr>
            <p:ph type="body" idx="1"/>
          </p:nvPr>
        </p:nvSpPr>
        <p:spPr>
          <a:xfrm>
            <a:off x="913175" y="1746150"/>
            <a:ext cx="5944800" cy="26337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Raleway"/>
              <a:buChar char="╸"/>
              <a:defRPr sz="2400">
                <a:solidFill>
                  <a:schemeClr val="lt1"/>
                </a:solidFill>
                <a:latin typeface="Raleway"/>
                <a:ea typeface="Raleway"/>
                <a:cs typeface="Raleway"/>
                <a:sym typeface="Raleway"/>
              </a:defRPr>
            </a:lvl1pPr>
            <a:lvl2pPr marL="914400" lvl="1" indent="-381000" rtl="0">
              <a:spcBef>
                <a:spcPts val="0"/>
              </a:spcBef>
              <a:spcAft>
                <a:spcPts val="0"/>
              </a:spcAft>
              <a:buClr>
                <a:schemeClr val="lt2"/>
              </a:buClr>
              <a:buSzPts val="2400"/>
              <a:buFont typeface="Raleway"/>
              <a:buChar char="╶"/>
              <a:defRPr sz="2400">
                <a:solidFill>
                  <a:schemeClr val="lt1"/>
                </a:solidFill>
                <a:latin typeface="Raleway"/>
                <a:ea typeface="Raleway"/>
                <a:cs typeface="Raleway"/>
                <a:sym typeface="Raleway"/>
              </a:defRPr>
            </a:lvl2pPr>
            <a:lvl3pPr marL="1371600" lvl="2"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3pPr>
            <a:lvl4pPr marL="1828800" lvl="3"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4pPr>
            <a:lvl5pPr marL="2286000" lvl="4"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5pPr>
            <a:lvl6pPr marL="2743200" lvl="5"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6pPr>
            <a:lvl7pPr marL="3200400" lvl="6"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7pPr>
            <a:lvl8pPr marL="3657600" lvl="7"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8pPr>
            <a:lvl9pPr marL="4114800" lvl="8"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www.altavista.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456600" y="459275"/>
            <a:ext cx="5150400" cy="1844700"/>
          </a:xfrm>
          <a:prstGeom prst="rect">
            <a:avLst/>
          </a:prstGeom>
        </p:spPr>
        <p:txBody>
          <a:bodyPr spcFirstLastPara="1" wrap="square" lIns="0" tIns="0" rIns="0" bIns="0" anchor="ctr" anchorCtr="0">
            <a:noAutofit/>
          </a:bodyPr>
          <a:lstStyle/>
          <a:p>
            <a:r>
              <a:rPr lang="ru-RU" dirty="0"/>
              <a:t>Пайдаланушы деңгейіндегі технологиялар</a:t>
            </a:r>
          </a:p>
        </p:txBody>
      </p:sp>
      <p:grpSp>
        <p:nvGrpSpPr>
          <p:cNvPr id="100" name="Google Shape;100;p14"/>
          <p:cNvGrpSpPr/>
          <p:nvPr/>
        </p:nvGrpSpPr>
        <p:grpSpPr>
          <a:xfrm>
            <a:off x="8292959" y="4339371"/>
            <a:ext cx="660182" cy="586527"/>
            <a:chOff x="5292575" y="3681900"/>
            <a:chExt cx="420150" cy="373275"/>
          </a:xfrm>
        </p:grpSpPr>
        <p:sp>
          <p:nvSpPr>
            <p:cNvPr id="101" name="Google Shape;101;p14"/>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Прямоугольник 1"/>
          <p:cNvSpPr/>
          <p:nvPr/>
        </p:nvSpPr>
        <p:spPr>
          <a:xfrm>
            <a:off x="559613" y="2937533"/>
            <a:ext cx="4572000" cy="973600"/>
          </a:xfrm>
          <a:prstGeom prst="rect">
            <a:avLst/>
          </a:prstGeom>
        </p:spPr>
        <p:txBody>
          <a:bodyPr>
            <a:spAutoFit/>
          </a:bodyPr>
          <a:lstStyle/>
          <a:p>
            <a:pPr>
              <a:lnSpc>
                <a:spcPct val="107000"/>
              </a:lnSpc>
              <a:spcAft>
                <a:spcPts val="800"/>
              </a:spcAft>
            </a:pPr>
            <a:r>
              <a:rPr lang="kk-KZ"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Байшоланова К.С.</a:t>
            </a:r>
          </a:p>
          <a:p>
            <a:pPr>
              <a:lnSpc>
                <a:spcPct val="107000"/>
              </a:lnSpc>
              <a:spcAft>
                <a:spcPts val="800"/>
              </a:spcAft>
            </a:pPr>
            <a:r>
              <a:rPr lang="kk-KZ"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Кенесова Н.А. </a:t>
            </a:r>
            <a:endPar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txBox="1">
            <a:spLocks noGrp="1"/>
          </p:cNvSpPr>
          <p:nvPr>
            <p:ph type="title"/>
          </p:nvPr>
        </p:nvSpPr>
        <p:spPr>
          <a:xfrm>
            <a:off x="435219" y="127481"/>
            <a:ext cx="3636821" cy="1418400"/>
          </a:xfrm>
          <a:prstGeom prst="rect">
            <a:avLst/>
          </a:prstGeom>
        </p:spPr>
        <p:txBody>
          <a:bodyPr spcFirstLastPara="1" wrap="square" lIns="0" tIns="0" rIns="0" bIns="0" anchor="ctr" anchorCtr="0">
            <a:noAutofit/>
          </a:bodyPr>
          <a:lstStyle/>
          <a:p>
            <a:r>
              <a:rPr lang="ru-RU" sz="2000" b="1" dirty="0" err="1">
                <a:solidFill>
                  <a:srgbClr val="FF6600"/>
                </a:solidFill>
              </a:rPr>
              <a:t>Пайдаланушы</a:t>
            </a:r>
            <a:r>
              <a:rPr lang="ru-RU" sz="2000" b="1" dirty="0">
                <a:solidFill>
                  <a:srgbClr val="FF6600"/>
                </a:solidFill>
              </a:rPr>
              <a:t> </a:t>
            </a:r>
            <a:r>
              <a:rPr lang="ru-RU" sz="2000" b="1" dirty="0" err="1">
                <a:solidFill>
                  <a:srgbClr val="FF6600"/>
                </a:solidFill>
              </a:rPr>
              <a:t>интерфейсі</a:t>
            </a:r>
            <a:r>
              <a:rPr lang="ru-RU" sz="2000" b="1" dirty="0">
                <a:solidFill>
                  <a:srgbClr val="FF6600"/>
                </a:solidFill>
              </a:rPr>
              <a:t> </a:t>
            </a:r>
            <a:r>
              <a:rPr lang="ru-RU" sz="2000" b="1" dirty="0" err="1">
                <a:solidFill>
                  <a:srgbClr val="FF6600"/>
                </a:solidFill>
              </a:rPr>
              <a:t>түрі</a:t>
            </a:r>
            <a:r>
              <a:rPr lang="ru-RU" sz="2000" b="1" dirty="0">
                <a:solidFill>
                  <a:srgbClr val="FF6600"/>
                </a:solidFill>
              </a:rPr>
              <a:t> </a:t>
            </a:r>
            <a:r>
              <a:rPr lang="ru-RU" sz="2000" b="1" dirty="0" err="1">
                <a:solidFill>
                  <a:srgbClr val="FF6600"/>
                </a:solidFill>
              </a:rPr>
              <a:t>бойынша</a:t>
            </a:r>
            <a:r>
              <a:rPr lang="ru-RU" sz="2000" b="1" dirty="0">
                <a:solidFill>
                  <a:srgbClr val="FF6600"/>
                </a:solidFill>
              </a:rPr>
              <a:t> </a:t>
            </a:r>
            <a:r>
              <a:rPr lang="ru-RU" sz="2000" b="1" dirty="0" err="1">
                <a:solidFill>
                  <a:srgbClr val="FF6600"/>
                </a:solidFill>
              </a:rPr>
              <a:t>ақпараттық</a:t>
            </a:r>
            <a:r>
              <a:rPr lang="ru-RU" sz="2000" b="1" dirty="0">
                <a:solidFill>
                  <a:srgbClr val="FF6600"/>
                </a:solidFill>
              </a:rPr>
              <a:t> </a:t>
            </a:r>
            <a:r>
              <a:rPr lang="ru-RU" sz="2000" b="1" dirty="0" err="1">
                <a:solidFill>
                  <a:srgbClr val="FF6600"/>
                </a:solidFill>
              </a:rPr>
              <a:t>технологияларды</a:t>
            </a:r>
            <a:r>
              <a:rPr lang="ru-RU" sz="2000" b="1" dirty="0">
                <a:solidFill>
                  <a:srgbClr val="FF6600"/>
                </a:solidFill>
              </a:rPr>
              <a:t> </a:t>
            </a:r>
            <a:r>
              <a:rPr lang="ru-RU" sz="2000" b="1" dirty="0" err="1">
                <a:solidFill>
                  <a:srgbClr val="FF6600"/>
                </a:solidFill>
              </a:rPr>
              <a:t>жіктеу</a:t>
            </a:r>
            <a:endParaRPr lang="ru-RU" sz="2000" dirty="0">
              <a:solidFill>
                <a:srgbClr val="FF6600"/>
              </a:solidFill>
            </a:endParaRPr>
          </a:p>
        </p:txBody>
      </p:sp>
      <p:sp>
        <p:nvSpPr>
          <p:cNvPr id="200" name="Google Shape;200;p25"/>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201" name="Google Shape;201;p25"/>
          <p:cNvSpPr/>
          <p:nvPr/>
        </p:nvSpPr>
        <p:spPr>
          <a:xfrm>
            <a:off x="3831972" y="1258535"/>
            <a:ext cx="1538100" cy="442500"/>
          </a:xfrm>
          <a:prstGeom prst="roundRect">
            <a:avLst>
              <a:gd name="adj" fmla="val 50000"/>
            </a:avLst>
          </a:prstGeom>
          <a:solidFill>
            <a:srgbClr val="990000"/>
          </a:solidFill>
          <a:ln>
            <a:noFill/>
          </a:ln>
        </p:spPr>
        <p:txBody>
          <a:bodyPr spcFirstLastPara="1" wrap="square" lIns="91425" tIns="91425" rIns="91425" bIns="91425" anchor="ctr" anchorCtr="0">
            <a:noAutofit/>
          </a:bodyPr>
          <a:lstStyle/>
          <a:p>
            <a:pPr lvl="0" algn="ctr"/>
            <a:r>
              <a:rPr lang="kk-KZ" sz="1000" dirty="0">
                <a:solidFill>
                  <a:schemeClr val="lt1"/>
                </a:solidFill>
                <a:latin typeface="Raleway"/>
                <a:ea typeface="Raleway"/>
                <a:cs typeface="Raleway"/>
                <a:sym typeface="Raleway"/>
              </a:rPr>
              <a:t>АТ Пайдаланушы интерфейсі</a:t>
            </a:r>
            <a:endParaRPr dirty="0">
              <a:solidFill>
                <a:schemeClr val="lt1"/>
              </a:solidFill>
              <a:latin typeface="Raleway"/>
              <a:ea typeface="Raleway"/>
              <a:cs typeface="Raleway"/>
              <a:sym typeface="Raleway"/>
            </a:endParaRPr>
          </a:p>
        </p:txBody>
      </p:sp>
      <p:sp>
        <p:nvSpPr>
          <p:cNvPr id="202" name="Google Shape;202;p25"/>
          <p:cNvSpPr/>
          <p:nvPr/>
        </p:nvSpPr>
        <p:spPr>
          <a:xfrm>
            <a:off x="5602269" y="2158236"/>
            <a:ext cx="1538100" cy="442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chemeClr val="lt1"/>
                </a:solidFill>
                <a:latin typeface="Raleway"/>
                <a:ea typeface="Raleway"/>
                <a:cs typeface="Raleway"/>
                <a:sym typeface="Raleway"/>
              </a:rPr>
              <a:t>SIKL</a:t>
            </a:r>
            <a:endParaRPr dirty="0">
              <a:solidFill>
                <a:schemeClr val="lt1"/>
              </a:solidFill>
              <a:latin typeface="Raleway"/>
              <a:ea typeface="Raleway"/>
              <a:cs typeface="Raleway"/>
              <a:sym typeface="Raleway"/>
            </a:endParaRPr>
          </a:p>
        </p:txBody>
      </p:sp>
      <p:sp>
        <p:nvSpPr>
          <p:cNvPr id="203" name="Google Shape;203;p25"/>
          <p:cNvSpPr/>
          <p:nvPr/>
        </p:nvSpPr>
        <p:spPr>
          <a:xfrm>
            <a:off x="2061676" y="2158236"/>
            <a:ext cx="1538100" cy="442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kk-KZ" sz="1000" dirty="0">
                <a:solidFill>
                  <a:schemeClr val="lt1"/>
                </a:solidFill>
                <a:latin typeface="Raleway"/>
                <a:ea typeface="Raleway"/>
                <a:cs typeface="Raleway"/>
                <a:sym typeface="Raleway"/>
              </a:rPr>
              <a:t>Командалық</a:t>
            </a:r>
            <a:endParaRPr dirty="0">
              <a:solidFill>
                <a:schemeClr val="lt1"/>
              </a:solidFill>
              <a:latin typeface="Raleway"/>
              <a:ea typeface="Raleway"/>
              <a:cs typeface="Raleway"/>
              <a:sym typeface="Raleway"/>
            </a:endParaRPr>
          </a:p>
        </p:txBody>
      </p:sp>
      <p:sp>
        <p:nvSpPr>
          <p:cNvPr id="204" name="Google Shape;204;p25"/>
          <p:cNvSpPr/>
          <p:nvPr/>
        </p:nvSpPr>
        <p:spPr>
          <a:xfrm>
            <a:off x="2060014" y="3008994"/>
            <a:ext cx="1538100" cy="442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kk-KZ" sz="1000" dirty="0">
                <a:solidFill>
                  <a:schemeClr val="lt1"/>
                </a:solidFill>
                <a:latin typeface="Raleway"/>
                <a:ea typeface="Raleway"/>
                <a:cs typeface="Raleway"/>
                <a:sym typeface="Raleway"/>
              </a:rPr>
              <a:t>Бірпрограммалы ОЖ</a:t>
            </a:r>
            <a:endParaRPr dirty="0">
              <a:solidFill>
                <a:schemeClr val="lt1"/>
              </a:solidFill>
              <a:latin typeface="Raleway"/>
              <a:ea typeface="Raleway"/>
              <a:cs typeface="Raleway"/>
              <a:sym typeface="Raleway"/>
            </a:endParaRPr>
          </a:p>
        </p:txBody>
      </p:sp>
      <p:sp>
        <p:nvSpPr>
          <p:cNvPr id="205" name="Google Shape;205;p25"/>
          <p:cNvSpPr/>
          <p:nvPr/>
        </p:nvSpPr>
        <p:spPr>
          <a:xfrm>
            <a:off x="3869997" y="3057935"/>
            <a:ext cx="1538100" cy="442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lgn="ctr"/>
            <a:r>
              <a:rPr lang="kk-KZ" sz="1000" dirty="0">
                <a:solidFill>
                  <a:schemeClr val="lt1"/>
                </a:solidFill>
                <a:latin typeface="Raleway"/>
                <a:ea typeface="Raleway"/>
                <a:cs typeface="Raleway"/>
                <a:sym typeface="Raleway"/>
              </a:rPr>
              <a:t>Көппрограммалы ОЖ</a:t>
            </a:r>
            <a:endParaRPr dirty="0">
              <a:solidFill>
                <a:schemeClr val="lt1"/>
              </a:solidFill>
              <a:latin typeface="Raleway"/>
              <a:ea typeface="Raleway"/>
              <a:cs typeface="Raleway"/>
              <a:sym typeface="Raleway"/>
            </a:endParaRPr>
          </a:p>
        </p:txBody>
      </p:sp>
      <p:sp>
        <p:nvSpPr>
          <p:cNvPr id="206" name="Google Shape;206;p25"/>
          <p:cNvSpPr/>
          <p:nvPr/>
        </p:nvSpPr>
        <p:spPr>
          <a:xfrm>
            <a:off x="5602269" y="3008994"/>
            <a:ext cx="1538100" cy="442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lgn="ctr"/>
            <a:r>
              <a:rPr lang="kk-KZ" sz="1000" dirty="0">
                <a:solidFill>
                  <a:schemeClr val="lt1"/>
                </a:solidFill>
                <a:latin typeface="Raleway"/>
                <a:ea typeface="Raleway"/>
                <a:cs typeface="Raleway"/>
                <a:sym typeface="Raleway"/>
              </a:rPr>
              <a:t>Көп қолданушы ОЖ</a:t>
            </a:r>
            <a:endParaRPr dirty="0">
              <a:solidFill>
                <a:schemeClr val="lt1"/>
              </a:solidFill>
              <a:latin typeface="Raleway"/>
              <a:ea typeface="Raleway"/>
              <a:cs typeface="Raleway"/>
              <a:sym typeface="Raleway"/>
            </a:endParaRPr>
          </a:p>
        </p:txBody>
      </p:sp>
      <p:sp>
        <p:nvSpPr>
          <p:cNvPr id="207" name="Google Shape;207;p25"/>
          <p:cNvSpPr/>
          <p:nvPr/>
        </p:nvSpPr>
        <p:spPr>
          <a:xfrm>
            <a:off x="5608619" y="3749240"/>
            <a:ext cx="1538100" cy="442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lgn="ctr"/>
            <a:r>
              <a:rPr lang="kk-KZ" sz="1000" dirty="0">
                <a:solidFill>
                  <a:schemeClr val="lt1"/>
                </a:solidFill>
                <a:latin typeface="Raleway"/>
                <a:ea typeface="Raleway"/>
                <a:cs typeface="Raleway"/>
                <a:sym typeface="Raleway"/>
              </a:rPr>
              <a:t>Желілік технология</a:t>
            </a:r>
            <a:endParaRPr dirty="0">
              <a:solidFill>
                <a:schemeClr val="lt1"/>
              </a:solidFill>
              <a:latin typeface="Raleway"/>
              <a:ea typeface="Raleway"/>
              <a:cs typeface="Raleway"/>
              <a:sym typeface="Raleway"/>
            </a:endParaRPr>
          </a:p>
        </p:txBody>
      </p:sp>
      <p:cxnSp>
        <p:nvCxnSpPr>
          <p:cNvPr id="208" name="Google Shape;208;p25"/>
          <p:cNvCxnSpPr>
            <a:stCxn id="201" idx="2"/>
            <a:endCxn id="202" idx="0"/>
          </p:cNvCxnSpPr>
          <p:nvPr/>
        </p:nvCxnSpPr>
        <p:spPr>
          <a:xfrm rot="-5400000" flipH="1">
            <a:off x="5257572" y="1044485"/>
            <a:ext cx="457200" cy="1770300"/>
          </a:xfrm>
          <a:prstGeom prst="bentConnector3">
            <a:avLst>
              <a:gd name="adj1" fmla="val 50000"/>
            </a:avLst>
          </a:prstGeom>
          <a:noFill/>
          <a:ln w="9525" cap="flat" cmpd="sng">
            <a:solidFill>
              <a:schemeClr val="dk2"/>
            </a:solidFill>
            <a:prstDash val="solid"/>
            <a:round/>
            <a:headEnd type="none" w="sm" len="sm"/>
            <a:tailEnd type="none" w="sm" len="sm"/>
          </a:ln>
        </p:spPr>
      </p:cxnSp>
      <p:cxnSp>
        <p:nvCxnSpPr>
          <p:cNvPr id="209" name="Google Shape;209;p25"/>
          <p:cNvCxnSpPr>
            <a:stCxn id="203" idx="0"/>
            <a:endCxn id="201" idx="2"/>
          </p:cNvCxnSpPr>
          <p:nvPr/>
        </p:nvCxnSpPr>
        <p:spPr>
          <a:xfrm rot="-5400000">
            <a:off x="3487276" y="1044486"/>
            <a:ext cx="457200" cy="1770300"/>
          </a:xfrm>
          <a:prstGeom prst="bentConnector3">
            <a:avLst>
              <a:gd name="adj1" fmla="val 50000"/>
            </a:avLst>
          </a:prstGeom>
          <a:noFill/>
          <a:ln w="9525" cap="flat" cmpd="sng">
            <a:solidFill>
              <a:schemeClr val="dk2"/>
            </a:solidFill>
            <a:prstDash val="solid"/>
            <a:round/>
            <a:headEnd type="none" w="sm" len="sm"/>
            <a:tailEnd type="none" w="sm" len="sm"/>
          </a:ln>
        </p:spPr>
      </p:cxnSp>
      <p:cxnSp>
        <p:nvCxnSpPr>
          <p:cNvPr id="210" name="Google Shape;210;p25"/>
          <p:cNvCxnSpPr>
            <a:stCxn id="203" idx="2"/>
            <a:endCxn id="205" idx="0"/>
          </p:cNvCxnSpPr>
          <p:nvPr/>
        </p:nvCxnSpPr>
        <p:spPr>
          <a:xfrm rot="16200000" flipH="1">
            <a:off x="3506287" y="1925174"/>
            <a:ext cx="457199" cy="1808321"/>
          </a:xfrm>
          <a:prstGeom prst="bentConnector3">
            <a:avLst>
              <a:gd name="adj1" fmla="val 50000"/>
            </a:avLst>
          </a:prstGeom>
          <a:noFill/>
          <a:ln w="9525" cap="flat" cmpd="sng">
            <a:solidFill>
              <a:schemeClr val="dk2"/>
            </a:solidFill>
            <a:prstDash val="solid"/>
            <a:round/>
            <a:headEnd type="none" w="sm" len="sm"/>
            <a:tailEnd type="none" w="sm" len="sm"/>
          </a:ln>
        </p:spPr>
      </p:cxnSp>
      <p:cxnSp>
        <p:nvCxnSpPr>
          <p:cNvPr id="211" name="Google Shape;211;p25"/>
          <p:cNvCxnSpPr>
            <a:stCxn id="204" idx="0"/>
            <a:endCxn id="203" idx="2"/>
          </p:cNvCxnSpPr>
          <p:nvPr/>
        </p:nvCxnSpPr>
        <p:spPr>
          <a:xfrm rot="5400000" flipH="1" flipV="1">
            <a:off x="2625766" y="2804034"/>
            <a:ext cx="408258" cy="1662"/>
          </a:xfrm>
          <a:prstGeom prst="bentConnector3">
            <a:avLst>
              <a:gd name="adj1" fmla="val 50000"/>
            </a:avLst>
          </a:prstGeom>
          <a:noFill/>
          <a:ln w="9525" cap="flat" cmpd="sng">
            <a:solidFill>
              <a:schemeClr val="dk2"/>
            </a:solidFill>
            <a:prstDash val="solid"/>
            <a:round/>
            <a:headEnd type="none" w="sm" len="sm"/>
            <a:tailEnd type="none" w="sm" len="sm"/>
          </a:ln>
        </p:spPr>
      </p:cxnSp>
      <p:cxnSp>
        <p:nvCxnSpPr>
          <p:cNvPr id="213" name="Google Shape;213;p25"/>
          <p:cNvCxnSpPr>
            <a:stCxn id="206" idx="0"/>
            <a:endCxn id="202" idx="2"/>
          </p:cNvCxnSpPr>
          <p:nvPr/>
        </p:nvCxnSpPr>
        <p:spPr>
          <a:xfrm rot="5400000" flipH="1" flipV="1">
            <a:off x="6167190" y="2804865"/>
            <a:ext cx="408258" cy="12700"/>
          </a:xfrm>
          <a:prstGeom prst="bentConnector3">
            <a:avLst>
              <a:gd name="adj1" fmla="val 50000"/>
            </a:avLst>
          </a:prstGeom>
          <a:noFill/>
          <a:ln w="9525" cap="flat" cmpd="sng">
            <a:solidFill>
              <a:schemeClr val="dk2"/>
            </a:solidFill>
            <a:prstDash val="solid"/>
            <a:round/>
            <a:headEnd type="none" w="sm" len="sm"/>
            <a:tailEnd type="none" w="sm" len="sm"/>
          </a:ln>
        </p:spPr>
      </p:cxnSp>
      <p:sp>
        <p:nvSpPr>
          <p:cNvPr id="20" name="Google Shape;202;p25"/>
          <p:cNvSpPr/>
          <p:nvPr/>
        </p:nvSpPr>
        <p:spPr>
          <a:xfrm>
            <a:off x="3869997" y="2158234"/>
            <a:ext cx="1538100" cy="442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chemeClr val="lt1"/>
                </a:solidFill>
                <a:latin typeface="Raleway"/>
                <a:ea typeface="Raleway"/>
                <a:cs typeface="Raleway"/>
                <a:sym typeface="Raleway"/>
              </a:rPr>
              <a:t>WIMP</a:t>
            </a:r>
            <a:endParaRPr dirty="0">
              <a:solidFill>
                <a:schemeClr val="lt1"/>
              </a:solidFill>
              <a:latin typeface="Raleway"/>
              <a:ea typeface="Raleway"/>
              <a:cs typeface="Raleway"/>
              <a:sym typeface="Raleway"/>
            </a:endParaRPr>
          </a:p>
        </p:txBody>
      </p:sp>
      <p:sp>
        <p:nvSpPr>
          <p:cNvPr id="22" name="Google Shape;207;p25"/>
          <p:cNvSpPr/>
          <p:nvPr/>
        </p:nvSpPr>
        <p:spPr>
          <a:xfrm>
            <a:off x="3831972" y="3749240"/>
            <a:ext cx="1538100" cy="442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lgn="ctr"/>
            <a:r>
              <a:rPr lang="kk-KZ" sz="1000" dirty="0">
                <a:solidFill>
                  <a:schemeClr val="lt1"/>
                </a:solidFill>
                <a:latin typeface="Raleway"/>
                <a:ea typeface="Raleway"/>
                <a:cs typeface="Raleway"/>
                <a:sym typeface="Raleway"/>
              </a:rPr>
              <a:t>Диалог технологиясы</a:t>
            </a:r>
            <a:endParaRPr dirty="0">
              <a:solidFill>
                <a:schemeClr val="lt1"/>
              </a:solidFill>
              <a:latin typeface="Raleway"/>
              <a:ea typeface="Raleway"/>
              <a:cs typeface="Raleway"/>
              <a:sym typeface="Raleway"/>
            </a:endParaRPr>
          </a:p>
        </p:txBody>
      </p:sp>
      <p:sp>
        <p:nvSpPr>
          <p:cNvPr id="23" name="Google Shape;207;p25"/>
          <p:cNvSpPr/>
          <p:nvPr/>
        </p:nvSpPr>
        <p:spPr>
          <a:xfrm>
            <a:off x="2090400" y="3749240"/>
            <a:ext cx="1538100" cy="442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lgn="ctr"/>
            <a:r>
              <a:rPr lang="kk-KZ" sz="1000" dirty="0">
                <a:solidFill>
                  <a:schemeClr val="lt1"/>
                </a:solidFill>
                <a:latin typeface="Raleway"/>
                <a:ea typeface="Raleway"/>
                <a:cs typeface="Raleway"/>
                <a:sym typeface="Raleway"/>
              </a:rPr>
              <a:t>Пакеттік технология</a:t>
            </a:r>
            <a:endParaRPr dirty="0">
              <a:solidFill>
                <a:schemeClr val="lt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96" y="3563257"/>
            <a:ext cx="7003800" cy="1361140"/>
          </a:xfrm>
        </p:spPr>
        <p:txBody>
          <a:bodyPr/>
          <a:lstStyle/>
          <a:p>
            <a:r>
              <a:rPr lang="ru-RU" sz="1400" b="1" dirty="0" err="1">
                <a:solidFill>
                  <a:srgbClr val="FF0000"/>
                </a:solidFill>
                <a:latin typeface="Times New Roman" panose="02020603050405020304" pitchFamily="18" charset="0"/>
                <a:cs typeface="Times New Roman" panose="02020603050405020304" pitchFamily="18" charset="0"/>
              </a:rPr>
              <a:t>Қолданбалы</a:t>
            </a:r>
            <a:r>
              <a:rPr lang="ru-RU" sz="1400" b="1" dirty="0">
                <a:solidFill>
                  <a:srgbClr val="FF0000"/>
                </a:solidFill>
                <a:latin typeface="Times New Roman" panose="02020603050405020304" pitchFamily="18" charset="0"/>
                <a:cs typeface="Times New Roman" panose="02020603050405020304" pitchFamily="18" charset="0"/>
              </a:rPr>
              <a:t> интерфейс </a:t>
            </a:r>
            <a:r>
              <a:rPr lang="ru-RU" sz="1400" dirty="0" err="1">
                <a:solidFill>
                  <a:srgbClr val="FF0000"/>
                </a:solidFill>
                <a:latin typeface="Times New Roman" panose="02020603050405020304" pitchFamily="18" charset="0"/>
                <a:cs typeface="Times New Roman" panose="02020603050405020304" pitchFamily="18" charset="0"/>
              </a:rPr>
              <a:t>кейбір</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функционалды</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ақпараттық</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технологияларды</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енгізумен</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байланысты</a:t>
            </a:r>
            <a:r>
              <a:rPr lang="ru-RU" sz="1400" dirty="0">
                <a:solidFill>
                  <a:srgbClr val="FF0000"/>
                </a:solidFill>
                <a:latin typeface="Times New Roman" panose="02020603050405020304" pitchFamily="18" charset="0"/>
                <a:cs typeface="Times New Roman" panose="02020603050405020304" pitchFamily="18" charset="0"/>
              </a:rPr>
              <a:t>. </a:t>
            </a:r>
            <a:br>
              <a:rPr lang="ru-RU" sz="1400" dirty="0">
                <a:solidFill>
                  <a:srgbClr val="FF0000"/>
                </a:solidFill>
                <a:latin typeface="Times New Roman" panose="02020603050405020304" pitchFamily="18" charset="0"/>
                <a:cs typeface="Times New Roman" panose="02020603050405020304" pitchFamily="18" charset="0"/>
              </a:rPr>
            </a:br>
            <a:r>
              <a:rPr lang="ru-RU" sz="1400" b="1" dirty="0" err="1">
                <a:solidFill>
                  <a:srgbClr val="FF0000"/>
                </a:solidFill>
                <a:latin typeface="Times New Roman" panose="02020603050405020304" pitchFamily="18" charset="0"/>
                <a:cs typeface="Times New Roman" panose="02020603050405020304" pitchFamily="18" charset="0"/>
              </a:rPr>
              <a:t>Жүйелік</a:t>
            </a:r>
            <a:r>
              <a:rPr lang="ru-RU" sz="1400" b="1" dirty="0">
                <a:solidFill>
                  <a:srgbClr val="FF0000"/>
                </a:solidFill>
                <a:latin typeface="Times New Roman" panose="02020603050405020304" pitchFamily="18" charset="0"/>
                <a:cs typeface="Times New Roman" panose="02020603050405020304" pitchFamily="18" charset="0"/>
              </a:rPr>
              <a:t> интерфейс-</a:t>
            </a:r>
            <a:r>
              <a:rPr lang="ru-RU" sz="1400" b="1" dirty="0" err="1">
                <a:solidFill>
                  <a:srgbClr val="FF0000"/>
                </a:solidFill>
                <a:latin typeface="Times New Roman" panose="02020603050405020304" pitchFamily="18" charset="0"/>
                <a:cs typeface="Times New Roman" panose="02020603050405020304" pitchFamily="18" charset="0"/>
              </a:rPr>
              <a:t>бұл</a:t>
            </a:r>
            <a:r>
              <a:rPr lang="ru-RU" sz="1400" b="1"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операциялық</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жүйе</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немесе</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оның</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қондырмасы</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жүзеге</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асыратын</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компьютермен</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өзара</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әрекеттесу</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әдістерінің</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жиынтығы</a:t>
            </a:r>
            <a:r>
              <a:rPr lang="ru-RU" sz="1400" dirty="0">
                <a:solidFill>
                  <a:srgbClr val="FF0000"/>
                </a:solidFill>
                <a:latin typeface="Times New Roman" panose="02020603050405020304" pitchFamily="18" charset="0"/>
                <a:cs typeface="Times New Roman" panose="02020603050405020304" pitchFamily="18" charset="0"/>
              </a:rPr>
              <a:t>. </a:t>
            </a:r>
            <a:br>
              <a:rPr lang="ru-RU" sz="1400" dirty="0">
                <a:solidFill>
                  <a:srgbClr val="FF0000"/>
                </a:solidFill>
                <a:latin typeface="Times New Roman" panose="02020603050405020304" pitchFamily="18" charset="0"/>
                <a:cs typeface="Times New Roman" panose="02020603050405020304" pitchFamily="18" charset="0"/>
              </a:rPr>
            </a:br>
            <a:r>
              <a:rPr lang="ru-RU" sz="1400" b="1" dirty="0" err="1">
                <a:solidFill>
                  <a:srgbClr val="FF0000"/>
                </a:solidFill>
                <a:latin typeface="Times New Roman" panose="02020603050405020304" pitchFamily="18" charset="0"/>
                <a:cs typeface="Times New Roman" panose="02020603050405020304" pitchFamily="18" charset="0"/>
              </a:rPr>
              <a:t>Пайдаланушы</a:t>
            </a:r>
            <a:r>
              <a:rPr lang="ru-RU" sz="1400" b="1" dirty="0">
                <a:solidFill>
                  <a:srgbClr val="FF0000"/>
                </a:solidFill>
                <a:latin typeface="Times New Roman" panose="02020603050405020304" pitchFamily="18" charset="0"/>
                <a:cs typeface="Times New Roman" panose="02020603050405020304" pitchFamily="18" charset="0"/>
              </a:rPr>
              <a:t> </a:t>
            </a:r>
            <a:r>
              <a:rPr lang="ru-RU" sz="1400" b="1" dirty="0" err="1">
                <a:solidFill>
                  <a:srgbClr val="FF0000"/>
                </a:solidFill>
                <a:latin typeface="Times New Roman" panose="02020603050405020304" pitchFamily="18" charset="0"/>
                <a:cs typeface="Times New Roman" panose="02020603050405020304" pitchFamily="18" charset="0"/>
              </a:rPr>
              <a:t>интерфейсінің</a:t>
            </a:r>
            <a:r>
              <a:rPr lang="ru-RU" sz="1400" b="1"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негізгі</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типтері</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командалық</a:t>
            </a:r>
            <a:r>
              <a:rPr lang="ru-RU" sz="1400" dirty="0">
                <a:solidFill>
                  <a:srgbClr val="FF0000"/>
                </a:solidFill>
                <a:latin typeface="Times New Roman" panose="02020603050405020304" pitchFamily="18" charset="0"/>
                <a:cs typeface="Times New Roman" panose="02020603050405020304" pitchFamily="18" charset="0"/>
              </a:rPr>
              <a:t>, </a:t>
            </a:r>
            <a:r>
              <a:rPr lang="en-US" sz="1400" dirty="0">
                <a:solidFill>
                  <a:srgbClr val="FF0000"/>
                </a:solidFill>
                <a:latin typeface="Times New Roman" panose="02020603050405020304" pitchFamily="18" charset="0"/>
                <a:cs typeface="Times New Roman" panose="02020603050405020304" pitchFamily="18" charset="0"/>
              </a:rPr>
              <a:t>WIMP </a:t>
            </a:r>
            <a:r>
              <a:rPr lang="kk-KZ" sz="1400" dirty="0">
                <a:solidFill>
                  <a:srgbClr val="FF0000"/>
                </a:solidFill>
                <a:latin typeface="Times New Roman" panose="02020603050405020304" pitchFamily="18" charset="0"/>
                <a:cs typeface="Times New Roman" panose="02020603050405020304" pitchFamily="18" charset="0"/>
              </a:rPr>
              <a:t>(</a:t>
            </a:r>
            <a:r>
              <a:rPr lang="ru-RU" sz="1400" dirty="0" err="1">
                <a:solidFill>
                  <a:srgbClr val="FF0000"/>
                </a:solidFill>
                <a:latin typeface="Times New Roman" panose="02020603050405020304" pitchFamily="18" charset="0"/>
                <a:cs typeface="Times New Roman" panose="02020603050405020304" pitchFamily="18" charset="0"/>
              </a:rPr>
              <a:t>графикалық</a:t>
            </a:r>
            <a:r>
              <a:rPr lang="ru-RU" sz="1400" dirty="0">
                <a:solidFill>
                  <a:srgbClr val="FF0000"/>
                </a:solidFill>
                <a:latin typeface="Times New Roman" panose="02020603050405020304" pitchFamily="18" charset="0"/>
                <a:cs typeface="Times New Roman" panose="02020603050405020304" pitchFamily="18" charset="0"/>
              </a:rPr>
              <a:t>), </a:t>
            </a:r>
            <a:r>
              <a:rPr lang="en-US" sz="1400" dirty="0">
                <a:solidFill>
                  <a:srgbClr val="FF0000"/>
                </a:solidFill>
                <a:latin typeface="Times New Roman" panose="02020603050405020304" pitchFamily="18" charset="0"/>
                <a:cs typeface="Times New Roman" panose="02020603050405020304" pitchFamily="18" charset="0"/>
              </a:rPr>
              <a:t>SILK</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solidFill>
                  <a:srgbClr val="FF0000"/>
                </a:solidFill>
                <a:latin typeface="Times New Roman" panose="02020603050405020304" pitchFamily="18" charset="0"/>
                <a:cs typeface="Times New Roman" panose="02020603050405020304" pitchFamily="18" charset="0"/>
              </a:rPr>
              <a:t>сөйлеу</a:t>
            </a:r>
            <a:r>
              <a:rPr lang="ru-RU" sz="1400" dirty="0">
                <a:solidFill>
                  <a:srgbClr val="FF0000"/>
                </a:solidFill>
                <a:latin typeface="Times New Roman" panose="02020603050405020304" pitchFamily="18" charset="0"/>
                <a:cs typeface="Times New Roman" panose="02020603050405020304" pitchFamily="18" charset="0"/>
              </a:rPr>
              <a:t>).</a:t>
            </a:r>
          </a:p>
        </p:txBody>
      </p:sp>
      <p:sp>
        <p:nvSpPr>
          <p:cNvPr id="3" name="Subtitle 2"/>
          <p:cNvSpPr>
            <a:spLocks noGrp="1"/>
          </p:cNvSpPr>
          <p:nvPr>
            <p:ph type="subTitle" idx="1"/>
          </p:nvPr>
        </p:nvSpPr>
        <p:spPr>
          <a:xfrm>
            <a:off x="1473200" y="775660"/>
            <a:ext cx="7128811" cy="279600"/>
          </a:xfrm>
        </p:spPr>
        <p:txBody>
          <a:bodyPr/>
          <a:lstStyle/>
          <a:p>
            <a:pPr>
              <a:buClr>
                <a:srgbClr val="FF6600"/>
              </a:buClr>
              <a:buFont typeface="Wingdings" panose="05000000000000000000" pitchFamily="2" charset="2"/>
              <a:buChar char="§"/>
            </a:pPr>
            <a:r>
              <a:rPr lang="ru-RU" sz="1400" dirty="0" err="1">
                <a:solidFill>
                  <a:schemeClr val="bg1"/>
                </a:solidFill>
                <a:latin typeface="Times New Roman" panose="02020603050405020304" pitchFamily="18" charset="0"/>
                <a:cs typeface="Times New Roman" panose="02020603050405020304" pitchFamily="18" charset="0"/>
              </a:rPr>
              <a:t>Командалық</a:t>
            </a:r>
            <a:r>
              <a:rPr lang="ru-RU" sz="1400" dirty="0">
                <a:solidFill>
                  <a:schemeClr val="bg1"/>
                </a:solidFill>
                <a:latin typeface="Times New Roman" panose="02020603050405020304" pitchFamily="18" charset="0"/>
                <a:cs typeface="Times New Roman" panose="02020603050405020304" pitchFamily="18" charset="0"/>
              </a:rPr>
              <a:t> интерфейс - </a:t>
            </a:r>
            <a:r>
              <a:rPr lang="ru-RU" sz="1400" dirty="0" err="1">
                <a:solidFill>
                  <a:schemeClr val="bg1"/>
                </a:solidFill>
                <a:latin typeface="Times New Roman" panose="02020603050405020304" pitchFamily="18" charset="0"/>
                <a:cs typeface="Times New Roman" panose="02020603050405020304" pitchFamily="18" charset="0"/>
              </a:rPr>
              <a:t>ең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оңай</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Ол</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пәрменді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енгізу</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үшін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жүйелік</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шақыруды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экранға</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шығаруды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қамтамасыз</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етеді.Мысалы</a:t>
            </a:r>
            <a:r>
              <a:rPr lang="ru-RU" sz="1400"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MS-DOS </a:t>
            </a:r>
            <a:r>
              <a:rPr lang="ru-RU" sz="1400" dirty="0" err="1">
                <a:solidFill>
                  <a:schemeClr val="bg1"/>
                </a:solidFill>
                <a:latin typeface="Times New Roman" panose="02020603050405020304" pitchFamily="18" charset="0"/>
                <a:cs typeface="Times New Roman" panose="02020603050405020304" pitchFamily="18" charset="0"/>
              </a:rPr>
              <a:t>операциялық</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жүйесінде</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шақыру</a:t>
            </a:r>
            <a:r>
              <a:rPr lang="ru-RU" sz="1400" dirty="0">
                <a:solidFill>
                  <a:schemeClr val="bg1"/>
                </a:solidFill>
                <a:latin typeface="Times New Roman" panose="02020603050405020304" pitchFamily="18" charset="0"/>
                <a:cs typeface="Times New Roman" panose="02020603050405020304" pitchFamily="18" charset="0"/>
              </a:rPr>
              <a:t>:&gt; </a:t>
            </a:r>
            <a:r>
              <a:rPr lang="ru-RU" sz="1400" dirty="0" err="1">
                <a:solidFill>
                  <a:schemeClr val="bg1"/>
                </a:solidFill>
                <a:latin typeface="Times New Roman" panose="02020603050405020304" pitchFamily="18" charset="0"/>
                <a:cs typeface="Times New Roman" panose="02020603050405020304" pitchFamily="18" charset="0"/>
              </a:rPr>
              <a:t>сияқты</a:t>
            </a:r>
            <a:r>
              <a:rPr lang="ru-RU" sz="1400" dirty="0">
                <a:solidFill>
                  <a:schemeClr val="bg1"/>
                </a:solidFill>
                <a:latin typeface="Times New Roman" panose="02020603050405020304" pitchFamily="18" charset="0"/>
                <a:cs typeface="Times New Roman" panose="02020603050405020304" pitchFamily="18" charset="0"/>
              </a:rPr>
              <a:t>, ал </a:t>
            </a:r>
            <a:r>
              <a:rPr lang="en-US" sz="1400" dirty="0">
                <a:solidFill>
                  <a:schemeClr val="bg1"/>
                </a:solidFill>
                <a:latin typeface="Times New Roman" panose="02020603050405020304" pitchFamily="18" charset="0"/>
                <a:cs typeface="Times New Roman" panose="02020603050405020304" pitchFamily="18" charset="0"/>
              </a:rPr>
              <a:t>UNIX </a:t>
            </a:r>
            <a:r>
              <a:rPr lang="ru-RU" sz="1400" dirty="0" err="1">
                <a:solidFill>
                  <a:schemeClr val="bg1"/>
                </a:solidFill>
                <a:latin typeface="Times New Roman" panose="02020603050405020304" pitchFamily="18" charset="0"/>
                <a:cs typeface="Times New Roman" panose="02020603050405020304" pitchFamily="18" charset="0"/>
              </a:rPr>
              <a:t>операциялық</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жүйесінде</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бұл</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әдетте</a:t>
            </a:r>
            <a:r>
              <a:rPr lang="ru-RU" sz="1400" dirty="0">
                <a:solidFill>
                  <a:schemeClr val="bg1"/>
                </a:solidFill>
                <a:latin typeface="Times New Roman" panose="02020603050405020304" pitchFamily="18" charset="0"/>
                <a:cs typeface="Times New Roman" panose="02020603050405020304" pitchFamily="18" charset="0"/>
              </a:rPr>
              <a:t> доллар </a:t>
            </a:r>
            <a:r>
              <a:rPr lang="ru-RU" sz="1400" dirty="0" err="1">
                <a:solidFill>
                  <a:schemeClr val="bg1"/>
                </a:solidFill>
                <a:latin typeface="Times New Roman" panose="02020603050405020304" pitchFamily="18" charset="0"/>
                <a:cs typeface="Times New Roman" panose="02020603050405020304" pitchFamily="18" charset="0"/>
              </a:rPr>
              <a:t>белгісі</a:t>
            </a:r>
            <a:r>
              <a:rPr lang="ru-RU" sz="1400" dirty="0">
                <a:solidFill>
                  <a:schemeClr val="bg1"/>
                </a:solidFill>
                <a:latin typeface="Times New Roman" panose="02020603050405020304" pitchFamily="18" charset="0"/>
                <a:cs typeface="Times New Roman" panose="02020603050405020304" pitchFamily="18" charset="0"/>
              </a:rPr>
              <a:t>.</a:t>
            </a:r>
          </a:p>
          <a:p>
            <a:pPr>
              <a:buClr>
                <a:srgbClr val="FF6600"/>
              </a:buClr>
              <a:buFont typeface="Wingdings" panose="05000000000000000000" pitchFamily="2" charset="2"/>
              <a:buChar char="§"/>
            </a:pPr>
            <a:r>
              <a:rPr lang="ru-RU" sz="1400" dirty="0" err="1">
                <a:solidFill>
                  <a:schemeClr val="bg1"/>
                </a:solidFill>
                <a:latin typeface="Times New Roman" panose="02020603050405020304" pitchFamily="18" charset="0"/>
                <a:cs typeface="Times New Roman" panose="02020603050405020304" pitchFamily="18" charset="0"/>
              </a:rPr>
              <a:t>Бұрын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кең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таралған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командалық</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интерфейстің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пайдаланушы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тұрғысынан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бірқатар</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кемшіліктері</a:t>
            </a:r>
            <a:r>
              <a:rPr lang="ru-RU" sz="1400" dirty="0">
                <a:solidFill>
                  <a:schemeClr val="bg1"/>
                </a:solidFill>
                <a:latin typeface="Times New Roman" panose="02020603050405020304" pitchFamily="18" charset="0"/>
                <a:cs typeface="Times New Roman" panose="02020603050405020304" pitchFamily="18" charset="0"/>
              </a:rPr>
              <a:t> бар: </a:t>
            </a:r>
            <a:r>
              <a:rPr lang="ru-RU" sz="1400" dirty="0" err="1">
                <a:solidFill>
                  <a:schemeClr val="bg1"/>
                </a:solidFill>
                <a:latin typeface="Times New Roman" panose="02020603050405020304" pitchFamily="18" charset="0"/>
                <a:cs typeface="Times New Roman" panose="02020603050405020304" pitchFamily="18" charset="0"/>
              </a:rPr>
              <a:t>командалардың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көптігі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қосымшалар</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үшін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Стандарттың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болмауы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және</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т.б</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мұның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бәрі</a:t>
            </a:r>
            <a:r>
              <a:rPr lang="ru-RU" sz="1400" dirty="0">
                <a:solidFill>
                  <a:schemeClr val="bg1"/>
                </a:solidFill>
                <a:latin typeface="Times New Roman" panose="02020603050405020304" pitchFamily="18" charset="0"/>
                <a:cs typeface="Times New Roman" panose="02020603050405020304" pitchFamily="18" charset="0"/>
              </a:rPr>
              <a:t> оны </a:t>
            </a:r>
            <a:r>
              <a:rPr lang="ru-RU" sz="1400" dirty="0" err="1">
                <a:solidFill>
                  <a:schemeClr val="bg1"/>
                </a:solidFill>
                <a:latin typeface="Times New Roman" panose="02020603050405020304" pitchFamily="18" charset="0"/>
                <a:cs typeface="Times New Roman" panose="02020603050405020304" pitchFamily="18" charset="0"/>
              </a:rPr>
              <a:t>қолдану</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аясын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шектейді</a:t>
            </a:r>
            <a:r>
              <a:rPr lang="ru-RU" sz="1400" dirty="0">
                <a:solidFill>
                  <a:schemeClr val="bg1"/>
                </a:solidFill>
                <a:latin typeface="Times New Roman" panose="02020603050405020304" pitchFamily="18" charset="0"/>
                <a:cs typeface="Times New Roman" panose="02020603050405020304" pitchFamily="18" charset="0"/>
              </a:rPr>
              <a:t>.</a:t>
            </a:r>
          </a:p>
          <a:p>
            <a:pPr>
              <a:buClr>
                <a:srgbClr val="FF6600"/>
              </a:buClr>
              <a:buFont typeface="Wingdings" panose="05000000000000000000" pitchFamily="2" charset="2"/>
              <a:buChar char="§"/>
            </a:pPr>
            <a:r>
              <a:rPr lang="ru-RU" sz="1400" dirty="0" err="1">
                <a:solidFill>
                  <a:schemeClr val="bg1"/>
                </a:solidFill>
                <a:latin typeface="Times New Roman" panose="02020603050405020304" pitchFamily="18" charset="0"/>
                <a:cs typeface="Times New Roman" panose="02020603050405020304" pitchFamily="18" charset="0"/>
              </a:rPr>
              <a:t>Кемшіліктерді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жою</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үшін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командалық</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интерфейсті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жеңілдету</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әрекеттері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жасалды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Сонымен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пайдаланушының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операциялық</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жүйемен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байланысын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жеңілдететін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арнайы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бағдарламалық</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қабықшалар</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пайда</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болды</a:t>
            </a:r>
            <a:r>
              <a:rPr lang="ru-RU" sz="1400"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Norton Commander </a:t>
            </a:r>
            <a:r>
              <a:rPr lang="ru-RU" sz="1400" dirty="0" err="1">
                <a:solidFill>
                  <a:schemeClr val="bg1"/>
                </a:solidFill>
                <a:latin typeface="Times New Roman" panose="02020603050405020304" pitchFamily="18" charset="0"/>
                <a:cs typeface="Times New Roman" panose="02020603050405020304" pitchFamily="18" charset="0"/>
              </a:rPr>
              <a:t>бағдарламасы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және</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т.б</a:t>
            </a:r>
            <a:r>
              <a:rPr lang="ru-RU" sz="1400" dirty="0">
                <a:solidFill>
                  <a:schemeClr val="bg1"/>
                </a:solidFill>
                <a:latin typeface="Times New Roman" panose="02020603050405020304" pitchFamily="18" charset="0"/>
                <a:cs typeface="Times New Roman" panose="02020603050405020304" pitchFamily="18" charset="0"/>
              </a:rPr>
              <a:t>.).</a:t>
            </a:r>
          </a:p>
          <a:p>
            <a:pPr>
              <a:buClr>
                <a:srgbClr val="FF6600"/>
              </a:buClr>
              <a:buFont typeface="Wingdings" panose="05000000000000000000" pitchFamily="2" charset="2"/>
              <a:buChar char="§"/>
            </a:pPr>
            <a:r>
              <a:rPr lang="ru-RU" sz="1400" dirty="0" err="1">
                <a:solidFill>
                  <a:schemeClr val="bg1"/>
                </a:solidFill>
                <a:latin typeface="Times New Roman" panose="02020603050405020304" pitchFamily="18" charset="0"/>
                <a:cs typeface="Times New Roman" panose="02020603050405020304" pitchFamily="18" charset="0"/>
              </a:rPr>
              <a:t>Мәселенің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нақты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шешімі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Операциялық</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жүйе</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үшін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графикалық</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қабықты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құру</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және</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енгізу</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болды</a:t>
            </a:r>
            <a:r>
              <a:rPr lang="ru-RU" sz="1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968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7" name="Google Shape;137;p18"/>
          <p:cNvSpPr txBox="1">
            <a:spLocks noGrp="1"/>
          </p:cNvSpPr>
          <p:nvPr>
            <p:ph type="subTitle" idx="4294967295"/>
          </p:nvPr>
        </p:nvSpPr>
        <p:spPr>
          <a:xfrm>
            <a:off x="94341" y="101116"/>
            <a:ext cx="9049533" cy="4115284"/>
          </a:xfrm>
          <a:prstGeom prst="rect">
            <a:avLst/>
          </a:prstGeom>
        </p:spPr>
        <p:txBody>
          <a:bodyPr spcFirstLastPara="1" wrap="square" lIns="0" tIns="0" rIns="0" bIns="0" anchor="t" anchorCtr="0">
            <a:noAutofit/>
          </a:bodyPr>
          <a:lstStyle/>
          <a:p>
            <a:r>
              <a:rPr lang="en-US" sz="1400" b="1" i="1" dirty="0" err="1">
                <a:latin typeface="Times New Roman" panose="02020603050405020304" pitchFamily="18" charset="0"/>
                <a:cs typeface="Times New Roman" panose="02020603050405020304" pitchFamily="18" charset="0"/>
              </a:rPr>
              <a:t>WlMP</a:t>
            </a:r>
            <a:r>
              <a:rPr lang="en-US" sz="1400" b="1" i="1" dirty="0">
                <a:latin typeface="Times New Roman" panose="02020603050405020304" pitchFamily="18" charset="0"/>
                <a:cs typeface="Times New Roman" panose="02020603050405020304" pitchFamily="18" charset="0"/>
              </a:rPr>
              <a:t>-</a:t>
            </a:r>
            <a:r>
              <a:rPr lang="ru-RU" sz="1400" b="1" i="1" dirty="0">
                <a:latin typeface="Times New Roman" panose="02020603050405020304" pitchFamily="18" charset="0"/>
                <a:cs typeface="Times New Roman" panose="02020603050405020304" pitchFamily="18" charset="0"/>
              </a:rPr>
              <a:t>интерфейс </a:t>
            </a:r>
            <a:r>
              <a:rPr lang="en-US" sz="1400" b="1" i="1" dirty="0">
                <a:latin typeface="Times New Roman" panose="02020603050405020304" pitchFamily="18" charset="0"/>
                <a:cs typeface="Times New Roman" panose="02020603050405020304" pitchFamily="18" charset="0"/>
              </a:rPr>
              <a:t>Windows (</a:t>
            </a:r>
            <a:r>
              <a:rPr lang="ru-RU" sz="1400" b="1" i="1" dirty="0" err="1">
                <a:latin typeface="Times New Roman" panose="02020603050405020304" pitchFamily="18" charset="0"/>
                <a:cs typeface="Times New Roman" panose="02020603050405020304" pitchFamily="18" charset="0"/>
              </a:rPr>
              <a:t>терезе</a:t>
            </a:r>
            <a:r>
              <a:rPr lang="ru-RU" sz="1400" b="1" i="1" dirty="0">
                <a:latin typeface="Times New Roman" panose="02020603050405020304" pitchFamily="18" charset="0"/>
                <a:cs typeface="Times New Roman" panose="02020603050405020304" pitchFamily="18" charset="0"/>
              </a:rPr>
              <a:t>), </a:t>
            </a:r>
            <a:r>
              <a:rPr lang="en-US" sz="1400" b="1" i="1" dirty="0">
                <a:latin typeface="Times New Roman" panose="02020603050405020304" pitchFamily="18" charset="0"/>
                <a:cs typeface="Times New Roman" panose="02020603050405020304" pitchFamily="18" charset="0"/>
              </a:rPr>
              <a:t>Image (</a:t>
            </a:r>
            <a:r>
              <a:rPr lang="ru-RU" sz="1400" b="1" i="1" dirty="0" err="1">
                <a:latin typeface="Times New Roman" panose="02020603050405020304" pitchFamily="18" charset="0"/>
                <a:cs typeface="Times New Roman" panose="02020603050405020304" pitchFamily="18" charset="0"/>
              </a:rPr>
              <a:t>сурет</a:t>
            </a:r>
            <a:r>
              <a:rPr lang="ru-RU" sz="1400" b="1" i="1" dirty="0">
                <a:latin typeface="Times New Roman" panose="02020603050405020304" pitchFamily="18" charset="0"/>
                <a:cs typeface="Times New Roman" panose="02020603050405020304" pitchFamily="18" charset="0"/>
              </a:rPr>
              <a:t>), </a:t>
            </a:r>
            <a:r>
              <a:rPr lang="en-US" sz="1400" b="1" i="1" dirty="0">
                <a:latin typeface="Times New Roman" panose="02020603050405020304" pitchFamily="18" charset="0"/>
                <a:cs typeface="Times New Roman" panose="02020603050405020304" pitchFamily="18" charset="0"/>
              </a:rPr>
              <a:t>Menu (</a:t>
            </a:r>
            <a:r>
              <a:rPr lang="ru-RU" sz="1400" b="1" i="1" dirty="0" err="1">
                <a:latin typeface="Times New Roman" panose="02020603050405020304" pitchFamily="18" charset="0"/>
                <a:cs typeface="Times New Roman" panose="02020603050405020304" pitchFamily="18" charset="0"/>
              </a:rPr>
              <a:t>мәзір</a:t>
            </a:r>
            <a:r>
              <a:rPr lang="ru-RU" sz="1400" b="1" i="1" dirty="0">
                <a:latin typeface="Times New Roman" panose="02020603050405020304" pitchFamily="18" charset="0"/>
                <a:cs typeface="Times New Roman" panose="02020603050405020304" pitchFamily="18" charset="0"/>
              </a:rPr>
              <a:t>), </a:t>
            </a:r>
            <a:r>
              <a:rPr lang="en-US" sz="1400" b="1" i="1" dirty="0">
                <a:latin typeface="Times New Roman" panose="02020603050405020304" pitchFamily="18" charset="0"/>
                <a:cs typeface="Times New Roman" panose="02020603050405020304" pitchFamily="18" charset="0"/>
              </a:rPr>
              <a:t>Pointer (</a:t>
            </a:r>
            <a:r>
              <a:rPr lang="ru-RU" sz="1400" b="1" i="1" dirty="0" err="1">
                <a:latin typeface="Times New Roman" panose="02020603050405020304" pitchFamily="18" charset="0"/>
                <a:cs typeface="Times New Roman" panose="02020603050405020304" pitchFamily="18" charset="0"/>
              </a:rPr>
              <a:t>көрсеткіш</a:t>
            </a:r>
            <a:r>
              <a:rPr lang="ru-RU" sz="1400" b="1" i="1" dirty="0">
                <a:latin typeface="Times New Roman" panose="02020603050405020304" pitchFamily="18" charset="0"/>
                <a:cs typeface="Times New Roman" panose="02020603050405020304" pitchFamily="18" charset="0"/>
              </a:rPr>
              <a:t>) </a:t>
            </a:r>
            <a:r>
              <a:rPr lang="ru-RU" sz="1400" b="1" i="1" dirty="0" err="1">
                <a:latin typeface="Times New Roman" panose="02020603050405020304" pitchFamily="18" charset="0"/>
                <a:cs typeface="Times New Roman" panose="02020603050405020304" pitchFamily="18" charset="0"/>
              </a:rPr>
              <a:t>дегенді</a:t>
            </a:r>
            <a:r>
              <a:rPr lang="ru-RU" sz="1400" b="1" i="1" dirty="0">
                <a:latin typeface="Times New Roman" panose="02020603050405020304" pitchFamily="18" charset="0"/>
                <a:cs typeface="Times New Roman" panose="02020603050405020304" pitchFamily="18" charset="0"/>
              </a:rPr>
              <a:t> </a:t>
            </a:r>
            <a:r>
              <a:rPr lang="ru-RU" sz="1400" b="1" i="1" dirty="0" err="1">
                <a:latin typeface="Times New Roman" panose="02020603050405020304" pitchFamily="18" charset="0"/>
                <a:cs typeface="Times New Roman" panose="02020603050405020304" pitchFamily="18" charset="0"/>
              </a:rPr>
              <a:t>білдіреді</a:t>
            </a:r>
            <a:r>
              <a:rPr lang="ru-RU" sz="1400" b="1" i="1" dirty="0">
                <a:latin typeface="Times New Roman" panose="02020603050405020304" pitchFamily="18" charset="0"/>
                <a:cs typeface="Times New Roman" panose="02020603050405020304" pitchFamily="18" charset="0"/>
              </a:rPr>
              <a:t>.</a:t>
            </a:r>
          </a:p>
          <a:p>
            <a:pPr marL="76200" indent="0">
              <a:buNone/>
            </a:pPr>
            <a:r>
              <a:rPr lang="en-US" sz="1400" dirty="0">
                <a:latin typeface="Times New Roman" panose="02020603050405020304" pitchFamily="18" charset="0"/>
                <a:cs typeface="Times New Roman" panose="02020603050405020304" pitchFamily="18" charset="0"/>
              </a:rPr>
              <a:t>WIMP </a:t>
            </a:r>
            <a:r>
              <a:rPr lang="ru-RU" sz="1400" dirty="0" err="1">
                <a:latin typeface="Times New Roman" panose="02020603050405020304" pitchFamily="18" charset="0"/>
                <a:cs typeface="Times New Roman" panose="02020603050405020304" pitchFamily="18" charset="0"/>
              </a:rPr>
              <a:t>интерфейсін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кезінде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экранда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бағдарлама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суреттері</a:t>
            </a:r>
            <a:r>
              <a:rPr lang="ru-RU" sz="1400" dirty="0">
                <a:latin typeface="Times New Roman" panose="02020603050405020304" pitchFamily="18" charset="0"/>
                <a:cs typeface="Times New Roman" panose="02020603050405020304" pitchFamily="18" charset="0"/>
              </a:rPr>
              <a:t> мен </a:t>
            </a:r>
            <a:r>
              <a:rPr lang="ru-RU" sz="1400" dirty="0" err="1">
                <a:latin typeface="Times New Roman" panose="02020603050405020304" pitchFamily="18" charset="0"/>
                <a:cs typeface="Times New Roman" panose="02020603050405020304" pitchFamily="18" charset="0"/>
              </a:rPr>
              <a:t>әрекет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мәзірі</a:t>
            </a:r>
            <a:r>
              <a:rPr lang="ru-RU" sz="1400" dirty="0">
                <a:latin typeface="Times New Roman" panose="02020603050405020304" pitchFamily="18" charset="0"/>
                <a:cs typeface="Times New Roman" panose="02020603050405020304" pitchFamily="18" charset="0"/>
              </a:rPr>
              <a:t> бар </a:t>
            </a:r>
            <a:r>
              <a:rPr lang="ru-RU" sz="1400" dirty="0" err="1">
                <a:latin typeface="Times New Roman" panose="02020603050405020304" pitchFamily="18" charset="0"/>
                <a:cs typeface="Times New Roman" panose="02020603050405020304" pitchFamily="18" charset="0"/>
              </a:rPr>
              <a:t>терезе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көрсетіледі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біреуін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таңдау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үшін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көрсеткіш</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қолданылады</a:t>
            </a:r>
            <a:r>
              <a:rPr lang="ru-RU" sz="1400" dirty="0">
                <a:latin typeface="Times New Roman" panose="02020603050405020304" pitchFamily="18" charset="0"/>
                <a:cs typeface="Times New Roman" panose="02020603050405020304" pitchFamily="18" charset="0"/>
              </a:rPr>
              <a:t>.</a:t>
            </a:r>
          </a:p>
          <a:p>
            <a:pPr marL="76200" indent="0">
              <a:buNone/>
            </a:pPr>
            <a:r>
              <a:rPr lang="ru-RU" sz="1400" dirty="0" err="1">
                <a:latin typeface="Times New Roman" panose="02020603050405020304" pitchFamily="18" charset="0"/>
                <a:cs typeface="Times New Roman" panose="02020603050405020304" pitchFamily="18" charset="0"/>
              </a:rPr>
              <a:t>Қазіргі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уақытта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барлық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дерлік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жалпы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операциялық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жүйелер</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wimp </a:t>
            </a:r>
            <a:r>
              <a:rPr lang="ru-RU" sz="1400" dirty="0" err="1">
                <a:latin typeface="Times New Roman" panose="02020603050405020304" pitchFamily="18" charset="0"/>
                <a:cs typeface="Times New Roman" panose="02020603050405020304" pitchFamily="18" charset="0"/>
              </a:rPr>
              <a:t>графикалық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интерфейсін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жұмысына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индекстік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құрылғыны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мысалы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тінтуір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мәзірден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командаларды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таңдауды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бағдарламаларды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бөлек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терезелермен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қамтамасыз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етуді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кескін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бағдарламаларын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пиктограммалар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түрінде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қолдануды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ұсынады</a:t>
            </a:r>
            <a:r>
              <a:rPr lang="ru-RU" sz="1400" dirty="0">
                <a:latin typeface="Times New Roman" panose="02020603050405020304" pitchFamily="18" charset="0"/>
                <a:cs typeface="Times New Roman" panose="02020603050405020304" pitchFamily="18" charset="0"/>
              </a:rPr>
              <a:t>.</a:t>
            </a:r>
          </a:p>
          <a:p>
            <a:pPr marL="76200" indent="0">
              <a:buNone/>
            </a:pPr>
            <a:r>
              <a:rPr lang="ru-RU" sz="1400" dirty="0" err="1">
                <a:latin typeface="Times New Roman" panose="02020603050405020304" pitchFamily="18" charset="0"/>
                <a:cs typeface="Times New Roman" panose="02020603050405020304" pitchFamily="18" charset="0"/>
              </a:rPr>
              <a:t>Интерфейстің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ыңғайлылығы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мүмкіндіктердің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көптігі</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Windows-</a:t>
            </a:r>
            <a:r>
              <a:rPr lang="ru-RU" sz="1400" dirty="0">
                <a:latin typeface="Times New Roman" panose="02020603050405020304" pitchFamily="18" charset="0"/>
                <a:cs typeface="Times New Roman" panose="02020603050405020304" pitchFamily="18" charset="0"/>
              </a:rPr>
              <a:t>ты </a:t>
            </a:r>
            <a:r>
              <a:rPr lang="ru-RU" sz="1400" dirty="0" err="1">
                <a:latin typeface="Times New Roman" panose="02020603050405020304" pitchFamily="18" charset="0"/>
                <a:cs typeface="Times New Roman" panose="02020603050405020304" pitchFamily="18" charset="0"/>
              </a:rPr>
              <a:t>күнделікті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жұмыс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үшін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оңтайлы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жүйеге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айналдырады</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Windows-</a:t>
            </a:r>
            <a:r>
              <a:rPr lang="ru-RU" sz="1400" dirty="0" err="1">
                <a:latin typeface="Times New Roman" panose="02020603050405020304" pitchFamily="18" charset="0"/>
                <a:cs typeface="Times New Roman" panose="02020603050405020304" pitchFamily="18" charset="0"/>
              </a:rPr>
              <a:t>қа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арналған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қосымшалар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бірдей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интерфейсті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қолданады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сондықтан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біркелкілігі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кез-келген</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Windows </a:t>
            </a:r>
            <a:r>
              <a:rPr lang="ru-RU" sz="1400" dirty="0" err="1">
                <a:latin typeface="Times New Roman" panose="02020603050405020304" pitchFamily="18" charset="0"/>
                <a:cs typeface="Times New Roman" panose="02020603050405020304" pitchFamily="18" charset="0"/>
              </a:rPr>
              <a:t>қосымшасымен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жұмыс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істеуді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үйрену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процесін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азайтады</a:t>
            </a:r>
            <a:r>
              <a:rPr lang="ru-RU" sz="1400" dirty="0">
                <a:latin typeface="Times New Roman" panose="02020603050405020304" pitchFamily="18" charset="0"/>
                <a:cs typeface="Times New Roman" panose="02020603050405020304" pitchFamily="18" charset="0"/>
              </a:rPr>
              <a:t>.</a:t>
            </a:r>
          </a:p>
          <a:p>
            <a:endParaRPr lang="kk-KZ" sz="1400" b="1" i="1" dirty="0">
              <a:latin typeface="Times New Roman" panose="02020603050405020304" pitchFamily="18" charset="0"/>
              <a:cs typeface="Times New Roman" panose="02020603050405020304" pitchFamily="18" charset="0"/>
            </a:endParaRPr>
          </a:p>
          <a:p>
            <a:r>
              <a:rPr lang="en-US" sz="1400" b="1" i="1" dirty="0">
                <a:latin typeface="Times New Roman" panose="02020603050405020304" pitchFamily="18" charset="0"/>
                <a:cs typeface="Times New Roman" panose="02020603050405020304" pitchFamily="18" charset="0"/>
              </a:rPr>
              <a:t>SILK-</a:t>
            </a:r>
            <a:r>
              <a:rPr lang="ru-RU" sz="1400" b="1" i="1" dirty="0">
                <a:latin typeface="Times New Roman" panose="02020603050405020304" pitchFamily="18" charset="0"/>
                <a:cs typeface="Times New Roman" panose="02020603050405020304" pitchFamily="18" charset="0"/>
              </a:rPr>
              <a:t>интерфейс </a:t>
            </a:r>
            <a:r>
              <a:rPr lang="en-US" sz="1400" b="1" i="1" dirty="0">
                <a:latin typeface="Times New Roman" panose="02020603050405020304" pitchFamily="18" charset="0"/>
                <a:cs typeface="Times New Roman" panose="02020603050405020304" pitchFamily="18" charset="0"/>
              </a:rPr>
              <a:t>speech (</a:t>
            </a:r>
            <a:r>
              <a:rPr lang="ru-RU" sz="1400" b="1" i="1" dirty="0" err="1">
                <a:latin typeface="Times New Roman" panose="02020603050405020304" pitchFamily="18" charset="0"/>
                <a:cs typeface="Times New Roman" panose="02020603050405020304" pitchFamily="18" charset="0"/>
              </a:rPr>
              <a:t>сөйлеу</a:t>
            </a:r>
            <a:r>
              <a:rPr lang="ru-RU" sz="1400" b="1" i="1" dirty="0">
                <a:latin typeface="Times New Roman" panose="02020603050405020304" pitchFamily="18" charset="0"/>
                <a:cs typeface="Times New Roman" panose="02020603050405020304" pitchFamily="18" charset="0"/>
              </a:rPr>
              <a:t>), </a:t>
            </a:r>
            <a:r>
              <a:rPr lang="en-US" sz="1400" b="1" i="1" dirty="0">
                <a:latin typeface="Times New Roman" panose="02020603050405020304" pitchFamily="18" charset="0"/>
                <a:cs typeface="Times New Roman" panose="02020603050405020304" pitchFamily="18" charset="0"/>
              </a:rPr>
              <a:t>Image (</a:t>
            </a:r>
            <a:r>
              <a:rPr lang="ru-RU" sz="1400" b="1" i="1" dirty="0" err="1">
                <a:latin typeface="Times New Roman" panose="02020603050405020304" pitchFamily="18" charset="0"/>
                <a:cs typeface="Times New Roman" panose="02020603050405020304" pitchFamily="18" charset="0"/>
              </a:rPr>
              <a:t>сурет</a:t>
            </a:r>
            <a:r>
              <a:rPr lang="ru-RU" sz="1400" b="1" i="1" dirty="0">
                <a:latin typeface="Times New Roman" panose="02020603050405020304" pitchFamily="18" charset="0"/>
                <a:cs typeface="Times New Roman" panose="02020603050405020304" pitchFamily="18" charset="0"/>
              </a:rPr>
              <a:t>), </a:t>
            </a:r>
            <a:r>
              <a:rPr lang="en-US" sz="1400" b="1" i="1" dirty="0">
                <a:latin typeface="Times New Roman" panose="02020603050405020304" pitchFamily="18" charset="0"/>
                <a:cs typeface="Times New Roman" panose="02020603050405020304" pitchFamily="18" charset="0"/>
              </a:rPr>
              <a:t>Language (</a:t>
            </a:r>
            <a:r>
              <a:rPr lang="ru-RU" sz="1400" b="1" i="1" dirty="0" err="1">
                <a:latin typeface="Times New Roman" panose="02020603050405020304" pitchFamily="18" charset="0"/>
                <a:cs typeface="Times New Roman" panose="02020603050405020304" pitchFamily="18" charset="0"/>
              </a:rPr>
              <a:t>тіл</a:t>
            </a:r>
            <a:r>
              <a:rPr lang="ru-RU" sz="1400" b="1" i="1" dirty="0">
                <a:latin typeface="Times New Roman" panose="02020603050405020304" pitchFamily="18" charset="0"/>
                <a:cs typeface="Times New Roman" panose="02020603050405020304" pitchFamily="18" charset="0"/>
              </a:rPr>
              <a:t>) </a:t>
            </a:r>
            <a:r>
              <a:rPr lang="ru-RU" sz="1400" b="1" i="1" dirty="0" err="1">
                <a:latin typeface="Times New Roman" panose="02020603050405020304" pitchFamily="18" charset="0"/>
                <a:cs typeface="Times New Roman" panose="02020603050405020304" pitchFamily="18" charset="0"/>
              </a:rPr>
              <a:t>дегенді</a:t>
            </a:r>
            <a:r>
              <a:rPr lang="ru-RU" sz="1400" b="1" i="1" dirty="0">
                <a:latin typeface="Times New Roman" panose="02020603050405020304" pitchFamily="18" charset="0"/>
                <a:cs typeface="Times New Roman" panose="02020603050405020304" pitchFamily="18" charset="0"/>
              </a:rPr>
              <a:t> </a:t>
            </a:r>
            <a:r>
              <a:rPr lang="ru-RU" sz="1400" b="1" i="1" dirty="0" err="1">
                <a:latin typeface="Times New Roman" panose="02020603050405020304" pitchFamily="18" charset="0"/>
                <a:cs typeface="Times New Roman" panose="02020603050405020304" pitchFamily="18" charset="0"/>
              </a:rPr>
              <a:t>білдіреді</a:t>
            </a:r>
            <a:r>
              <a:rPr lang="ru-RU" sz="1400" b="1" i="1" dirty="0">
                <a:latin typeface="Times New Roman" panose="02020603050405020304" pitchFamily="18" charset="0"/>
                <a:cs typeface="Times New Roman" panose="02020603050405020304" pitchFamily="18" charset="0"/>
              </a:rPr>
              <a:t>. </a:t>
            </a:r>
            <a:r>
              <a:rPr lang="en-US" sz="1400" b="1" i="1" dirty="0">
                <a:latin typeface="Times New Roman" panose="02020603050405020304" pitchFamily="18" charset="0"/>
                <a:cs typeface="Times New Roman" panose="02020603050405020304" pitchFamily="18" charset="0"/>
              </a:rPr>
              <a:t>Knowledge (</a:t>
            </a:r>
            <a:r>
              <a:rPr lang="ru-RU" sz="1400" b="1" i="1" dirty="0" err="1">
                <a:latin typeface="Times New Roman" panose="02020603050405020304" pitchFamily="18" charset="0"/>
                <a:cs typeface="Times New Roman" panose="02020603050405020304" pitchFamily="18" charset="0"/>
              </a:rPr>
              <a:t>білім</a:t>
            </a:r>
            <a:r>
              <a:rPr lang="ru-RU" sz="1400" b="1" i="1" dirty="0">
                <a:latin typeface="Times New Roman" panose="02020603050405020304" pitchFamily="18" charset="0"/>
                <a:cs typeface="Times New Roman" panose="02020603050405020304" pitchFamily="18" charset="0"/>
              </a:rPr>
              <a:t>).</a:t>
            </a:r>
          </a:p>
          <a:p>
            <a:pPr marL="76200" indent="0">
              <a:buNone/>
            </a:pPr>
            <a:r>
              <a:rPr lang="ru-RU" sz="1400" dirty="0" err="1">
                <a:latin typeface="Times New Roman" panose="02020603050405020304" pitchFamily="18" charset="0"/>
                <a:cs typeface="Times New Roman" panose="02020603050405020304" pitchFamily="18" charset="0"/>
              </a:rPr>
              <a:t>Экранда</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Silk </a:t>
            </a:r>
            <a:r>
              <a:rPr lang="ru-RU" sz="1400" dirty="0" err="1">
                <a:latin typeface="Times New Roman" panose="02020603050405020304" pitchFamily="18" charset="0"/>
                <a:cs typeface="Times New Roman" panose="02020603050405020304" pitchFamily="18" charset="0"/>
              </a:rPr>
              <a:t>интерфейсін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сөйлеу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командасы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арқылы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кезде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семантикалық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семантикалық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байланыстар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бойынша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іздеу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кескіндерінен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екіншісіне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ауысу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жүреді</a:t>
            </a:r>
            <a:r>
              <a:rPr lang="ru-RU" sz="1400" dirty="0">
                <a:latin typeface="Times New Roman" panose="02020603050405020304" pitchFamily="18" charset="0"/>
                <a:cs typeface="Times New Roman" panose="02020603050405020304" pitchFamily="18" charset="0"/>
              </a:rPr>
              <a:t>.</a:t>
            </a:r>
          </a:p>
          <a:p>
            <a:pPr marL="76200" indent="0">
              <a:buNone/>
            </a:pPr>
            <a:r>
              <a:rPr lang="ru-RU" sz="1400" dirty="0" err="1">
                <a:latin typeface="Times New Roman" panose="02020603050405020304" pitchFamily="18" charset="0"/>
                <a:cs typeface="Times New Roman" panose="02020603050405020304" pitchFamily="18" charset="0"/>
              </a:rPr>
              <a:t>Қазіргі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заманғы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операциялық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жүйелер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командалық</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WIMP </a:t>
            </a:r>
            <a:r>
              <a:rPr lang="kk-KZ" sz="1400" dirty="0">
                <a:latin typeface="Times New Roman" panose="02020603050405020304" pitchFamily="18" charset="0"/>
                <a:cs typeface="Times New Roman" panose="02020603050405020304" pitchFamily="18" charset="0"/>
              </a:rPr>
              <a:t>интерфейсін </a:t>
            </a:r>
            <a:r>
              <a:rPr lang="ru-RU" sz="1400" dirty="0" err="1">
                <a:latin typeface="Times New Roman" panose="02020603050405020304" pitchFamily="18" charset="0"/>
                <a:cs typeface="Times New Roman" panose="02020603050405020304" pitchFamily="18" charset="0"/>
              </a:rPr>
              <a:t>қолдайды</a:t>
            </a:r>
            <a:r>
              <a:rPr lang="ru-RU" sz="1400" dirty="0">
                <a:latin typeface="Times New Roman" panose="02020603050405020304" pitchFamily="18" charset="0"/>
                <a:cs typeface="Times New Roman" panose="02020603050405020304" pitchFamily="18" charset="0"/>
              </a:rPr>
              <a:t>.</a:t>
            </a:r>
          </a:p>
          <a:p>
            <a:pPr marL="76200" indent="0">
              <a:buNone/>
            </a:pPr>
            <a:r>
              <a:rPr lang="ru-RU" sz="1400" dirty="0" err="1">
                <a:latin typeface="Times New Roman" panose="02020603050405020304" pitchFamily="18" charset="0"/>
                <a:cs typeface="Times New Roman" panose="02020603050405020304" pitchFamily="18" charset="0"/>
              </a:rPr>
              <a:t>Жақында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биометриялық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мимикалық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семантикалық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қоғамдық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сияқты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интерфейстердің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жаңа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түрлері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назар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аударды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Осыған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байланысты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қоғамдық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интерфейсті</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social interface) </a:t>
            </a:r>
            <a:r>
              <a:rPr lang="ru-RU" sz="1400" dirty="0" err="1">
                <a:latin typeface="Times New Roman" panose="02020603050405020304" pitchFamily="18" charset="0"/>
                <a:cs typeface="Times New Roman" panose="02020603050405020304" pitchFamily="18" charset="0"/>
              </a:rPr>
              <a:t>құру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мәселесі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туындады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Қоғамдық</a:t>
            </a:r>
            <a:r>
              <a:rPr lang="ru-RU" sz="1400" dirty="0">
                <a:latin typeface="Times New Roman" panose="02020603050405020304" pitchFamily="18" charset="0"/>
                <a:cs typeface="Times New Roman" panose="02020603050405020304" pitchFamily="18" charset="0"/>
              </a:rPr>
              <a:t> интерфейс </a:t>
            </a:r>
            <a:r>
              <a:rPr lang="en-US" sz="1400" dirty="0">
                <a:latin typeface="Times New Roman" panose="02020603050405020304" pitchFamily="18" charset="0"/>
                <a:cs typeface="Times New Roman" panose="02020603050405020304" pitchFamily="18" charset="0"/>
              </a:rPr>
              <a:t>WIMP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SILK </a:t>
            </a:r>
            <a:r>
              <a:rPr lang="ru-RU" sz="1400" dirty="0" err="1">
                <a:latin typeface="Times New Roman" panose="02020603050405020304" pitchFamily="18" charset="0"/>
                <a:cs typeface="Times New Roman" panose="02020603050405020304" pitchFamily="18" charset="0"/>
              </a:rPr>
              <a:t>интерфейстерінің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жақсы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шешімдерін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қамтиды</a:t>
            </a:r>
            <a:r>
              <a:rPr lang="ru-RU" sz="1400" dirty="0">
                <a:latin typeface="Times New Roman" panose="02020603050405020304" pitchFamily="18" charset="0"/>
                <a:cs typeface="Times New Roman" panose="02020603050405020304" pitchFamily="18" charset="0"/>
              </a:rPr>
              <a:t>.</a:t>
            </a:r>
          </a:p>
          <a:p>
            <a:pPr marL="76200" indent="0">
              <a:buNone/>
            </a:pPr>
            <a:r>
              <a:rPr lang="ru-RU" sz="1400" dirty="0" err="1">
                <a:latin typeface="Times New Roman" panose="02020603050405020304" pitchFamily="18" charset="0"/>
                <a:cs typeface="Times New Roman" panose="02020603050405020304" pitchFamily="18" charset="0"/>
              </a:rPr>
              <a:t>Қоғамдық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интерфейсті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кезінде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мәзірді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түсінудің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қажеті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деп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болжанады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Экрандағы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суреттер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болашақ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жолды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анық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көрсетеді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іздеу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суреттерінен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екіншісіне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ауысу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семантикалық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семантикалық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байланыстар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арқылы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жүреді</a:t>
            </a:r>
            <a:r>
              <a:rPr lang="ru-RU" sz="1400" dirty="0">
                <a:latin typeface="Times New Roman" panose="02020603050405020304" pitchFamily="18" charset="0"/>
                <a:cs typeface="Times New Roman" panose="02020603050405020304" pitchFamily="18" charset="0"/>
              </a:rPr>
              <a:t>.</a:t>
            </a:r>
          </a:p>
        </p:txBody>
      </p:sp>
      <p:sp>
        <p:nvSpPr>
          <p:cNvPr id="150" name="Google Shape;150;p18"/>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17"/>
          <p:cNvSpPr txBox="1">
            <a:spLocks noGrp="1"/>
          </p:cNvSpPr>
          <p:nvPr>
            <p:ph type="ctrTitle"/>
          </p:nvPr>
        </p:nvSpPr>
        <p:spPr>
          <a:xfrm>
            <a:off x="1561925" y="2810975"/>
            <a:ext cx="7003800" cy="546900"/>
          </a:xfrm>
          <a:prstGeom prst="rect">
            <a:avLst/>
          </a:prstGeom>
        </p:spPr>
        <p:txBody>
          <a:bodyPr spcFirstLastPara="1" wrap="square" lIns="0" tIns="0" rIns="0" bIns="0" anchor="b" anchorCtr="0">
            <a:noAutofit/>
          </a:bodyPr>
          <a:lstStyle/>
          <a:p>
            <a:r>
              <a:rPr lang="ru-RU" sz="2800" b="1" dirty="0" err="1">
                <a:latin typeface="Times New Roman" panose="02020603050405020304" pitchFamily="18" charset="0"/>
                <a:cs typeface="Times New Roman" panose="02020603050405020304" pitchFamily="18" charset="0"/>
              </a:rPr>
              <a:t>Автоматтандырылған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жұмыс</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орнының</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пайдаланушы</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интерфейсінің</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түсініктері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қасиеттері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функциялары</a:t>
            </a:r>
            <a:endParaRPr lang="ru-RU" sz="2800" b="1" dirty="0">
              <a:latin typeface="Times New Roman" panose="02020603050405020304" pitchFamily="18" charset="0"/>
              <a:cs typeface="Times New Roman" panose="02020603050405020304" pitchFamily="18" charset="0"/>
            </a:endParaRPr>
          </a:p>
        </p:txBody>
      </p:sp>
      <p:sp>
        <p:nvSpPr>
          <p:cNvPr id="130" name="Google Shape;130;p17"/>
          <p:cNvSpPr txBox="1">
            <a:spLocks noGrp="1"/>
          </p:cNvSpPr>
          <p:nvPr>
            <p:ph type="subTitle" idx="1"/>
          </p:nvPr>
        </p:nvSpPr>
        <p:spPr>
          <a:xfrm>
            <a:off x="0" y="3533375"/>
            <a:ext cx="9144000" cy="279600"/>
          </a:xfrm>
          <a:prstGeom prst="rect">
            <a:avLst/>
          </a:prstGeom>
        </p:spPr>
        <p:txBody>
          <a:bodyPr spcFirstLastPara="1" wrap="square" lIns="0" tIns="0" rIns="0" bIns="0" anchor="t" anchorCtr="0">
            <a:noAutofit/>
          </a:bodyPr>
          <a:lstStyle/>
          <a:p>
            <a:r>
              <a:rPr lang="ru-RU" dirty="0" err="1">
                <a:latin typeface="Times New Roman" panose="02020603050405020304" pitchFamily="18" charset="0"/>
                <a:cs typeface="Times New Roman" panose="02020603050405020304" pitchFamily="18" charset="0"/>
              </a:rPr>
              <a:t>Жұмыс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станциясының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пайдаланушы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интерфейсі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ұғымды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қамтиды</a:t>
            </a:r>
            <a:r>
              <a:rPr lang="ru-RU" dirty="0">
                <a:latin typeface="Times New Roman" panose="02020603050405020304" pitchFamily="18" charset="0"/>
                <a:cs typeface="Times New Roman" panose="02020603050405020304" pitchFamily="18" charset="0"/>
              </a:rPr>
              <a:t>:</a:t>
            </a:r>
          </a:p>
          <a:p>
            <a:pPr>
              <a:buAutoNum type="arabicParenR"/>
            </a:pPr>
            <a:r>
              <a:rPr lang="ru-RU" dirty="0" err="1">
                <a:latin typeface="Times New Roman" panose="02020603050405020304" pitchFamily="18" charset="0"/>
                <a:cs typeface="Times New Roman" panose="02020603050405020304" pitchFamily="18" charset="0"/>
              </a:rPr>
              <a:t>қолданбаның</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application) </a:t>
            </a:r>
            <a:r>
              <a:rPr lang="ru-RU" dirty="0" err="1">
                <a:latin typeface="Times New Roman" panose="02020603050405020304" pitchFamily="18" charset="0"/>
                <a:cs typeface="Times New Roman" panose="02020603050405020304" pitchFamily="18" charset="0"/>
              </a:rPr>
              <a:t>пайдаланушымен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байланысы</a:t>
            </a:r>
            <a:r>
              <a:rPr lang="ru-RU" dirty="0">
                <a:latin typeface="Times New Roman" panose="02020603050405020304" pitchFamily="18" charset="0"/>
                <a:cs typeface="Times New Roman" panose="02020603050405020304" pitchFamily="18" charset="0"/>
              </a:rPr>
              <a:t>;</a:t>
            </a:r>
          </a:p>
          <a:p>
            <a:pPr>
              <a:buAutoNum type="arabicParenR"/>
            </a:pPr>
            <a:r>
              <a:rPr lang="ru-RU" dirty="0" err="1">
                <a:latin typeface="Times New Roman" panose="02020603050405020304" pitchFamily="18" charset="0"/>
                <a:cs typeface="Times New Roman" panose="02020603050405020304" pitchFamily="18" charset="0"/>
              </a:rPr>
              <a:t>пайдаланушының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қосымшамен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байланысы</a:t>
            </a:r>
            <a:r>
              <a:rPr lang="ru-RU" dirty="0">
                <a:latin typeface="Times New Roman" panose="02020603050405020304" pitchFamily="18" charset="0"/>
                <a:cs typeface="Times New Roman" panose="02020603050405020304" pitchFamily="18" charset="0"/>
              </a:rPr>
              <a:t>;</a:t>
            </a:r>
          </a:p>
          <a:p>
            <a:pPr>
              <a:buAutoNum type="arabicParenR"/>
            </a:pPr>
            <a:r>
              <a:rPr lang="ru-RU" dirty="0" err="1">
                <a:latin typeface="Times New Roman" panose="02020603050405020304" pitchFamily="18" charset="0"/>
                <a:cs typeface="Times New Roman" panose="02020603050405020304" pitchFamily="18" charset="0"/>
              </a:rPr>
              <a:t>қарым-қатынас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тілі</a:t>
            </a:r>
            <a:r>
              <a:rPr lang="ru-RU"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3"/>
        <p:cNvGrpSpPr/>
        <p:nvPr/>
      </p:nvGrpSpPr>
      <p:grpSpPr>
        <a:xfrm>
          <a:off x="0" y="0"/>
          <a:ext cx="0" cy="0"/>
          <a:chOff x="0" y="0"/>
          <a:chExt cx="0" cy="0"/>
        </a:xfrm>
      </p:grpSpPr>
      <p:sp>
        <p:nvSpPr>
          <p:cNvPr id="325" name="Google Shape;325;p35"/>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14</a:t>
            </a:fld>
            <a:endParaRPr>
              <a:latin typeface="Times New Roman" panose="02020603050405020304" pitchFamily="18" charset="0"/>
              <a:cs typeface="Times New Roman" panose="02020603050405020304" pitchFamily="18" charset="0"/>
            </a:endParaRPr>
          </a:p>
        </p:txBody>
      </p:sp>
      <p:grpSp>
        <p:nvGrpSpPr>
          <p:cNvPr id="326" name="Google Shape;326;p35"/>
          <p:cNvGrpSpPr/>
          <p:nvPr/>
        </p:nvGrpSpPr>
        <p:grpSpPr>
          <a:xfrm>
            <a:off x="372146" y="848564"/>
            <a:ext cx="8115283" cy="4089196"/>
            <a:chOff x="1177450" y="241631"/>
            <a:chExt cx="6173152" cy="3616776"/>
          </a:xfrm>
        </p:grpSpPr>
        <p:sp>
          <p:nvSpPr>
            <p:cNvPr id="327" name="Google Shape;327;p35"/>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328" name="Google Shape;328;p35"/>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329" name="Google Shape;329;p35"/>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330" name="Google Shape;330;p35"/>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142236">
                <a:alpha val="530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grpSp>
      <p:sp>
        <p:nvSpPr>
          <p:cNvPr id="331" name="Google Shape;331;p35"/>
          <p:cNvSpPr txBox="1">
            <a:spLocks noGrp="1"/>
          </p:cNvSpPr>
          <p:nvPr>
            <p:ph type="body" idx="1"/>
          </p:nvPr>
        </p:nvSpPr>
        <p:spPr>
          <a:xfrm>
            <a:off x="1337752" y="1126542"/>
            <a:ext cx="6262741" cy="3291200"/>
          </a:xfrm>
          <a:prstGeom prst="rect">
            <a:avLst/>
          </a:prstGeom>
        </p:spPr>
        <p:txBody>
          <a:bodyPr spcFirstLastPara="1" wrap="square" lIns="0" tIns="0" rIns="0" bIns="0" anchor="t" anchorCtr="0">
            <a:noAutofit/>
          </a:bodyPr>
          <a:lstStyle/>
          <a:p>
            <a:pPr marL="101600" indent="0">
              <a:buNone/>
            </a:pPr>
            <a:r>
              <a:rPr lang="ru-RU" sz="1100" dirty="0" err="1">
                <a:solidFill>
                  <a:schemeClr val="tx1"/>
                </a:solidFill>
                <a:latin typeface="Times New Roman" panose="02020603050405020304" pitchFamily="18" charset="0"/>
                <a:cs typeface="Times New Roman" panose="02020603050405020304" pitchFamily="18" charset="0"/>
              </a:rPr>
              <a:t>Соңғы</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уақытқа</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дейін</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интернеттің</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танымалдығы</a:t>
            </a:r>
            <a:r>
              <a:rPr lang="ru-RU" sz="1100" dirty="0">
                <a:solidFill>
                  <a:schemeClr val="tx1"/>
                </a:solidFill>
                <a:latin typeface="Times New Roman" panose="02020603050405020304" pitchFamily="18" charset="0"/>
                <a:cs typeface="Times New Roman" panose="02020603050405020304" pitchFamily="18" charset="0"/>
              </a:rPr>
              <a:t>:</a:t>
            </a:r>
          </a:p>
          <a:p>
            <a:pPr lvl="0"/>
            <a:r>
              <a:rPr lang="ru-RU" sz="1100" dirty="0" err="1">
                <a:solidFill>
                  <a:schemeClr val="tx1"/>
                </a:solidFill>
                <a:latin typeface="Times New Roman" panose="02020603050405020304" pitchFamily="18" charset="0"/>
                <a:cs typeface="Times New Roman" panose="02020603050405020304" pitchFamily="18" charset="0"/>
              </a:rPr>
              <a:t>Электрондық</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пошта</a:t>
            </a:r>
            <a:r>
              <a:rPr lang="ru-RU" sz="1100" dirty="0">
                <a:solidFill>
                  <a:schemeClr val="tx1"/>
                </a:solidFill>
                <a:latin typeface="Times New Roman" panose="02020603050405020304" pitchFamily="18" charset="0"/>
                <a:cs typeface="Times New Roman" panose="02020603050405020304" pitchFamily="18" charset="0"/>
              </a:rPr>
              <a:t> (</a:t>
            </a:r>
            <a:r>
              <a:rPr lang="en-US" sz="1100" dirty="0">
                <a:solidFill>
                  <a:schemeClr val="tx1"/>
                </a:solidFill>
                <a:latin typeface="Times New Roman" panose="02020603050405020304" pitchFamily="18" charset="0"/>
                <a:cs typeface="Times New Roman" panose="02020603050405020304" pitchFamily="18" charset="0"/>
              </a:rPr>
              <a:t>e-mail) </a:t>
            </a:r>
            <a:r>
              <a:rPr lang="ru-RU" sz="1100" dirty="0" err="1">
                <a:solidFill>
                  <a:schemeClr val="tx1"/>
                </a:solidFill>
                <a:latin typeface="Times New Roman" panose="02020603050405020304" pitchFamily="18" charset="0"/>
                <a:cs typeface="Times New Roman" panose="02020603050405020304" pitchFamily="18" charset="0"/>
              </a:rPr>
              <a:t>санаулы</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минуттарда</a:t>
            </a:r>
            <a:r>
              <a:rPr lang="ru-RU" sz="1100" dirty="0">
                <a:solidFill>
                  <a:schemeClr val="tx1"/>
                </a:solidFill>
                <a:latin typeface="Times New Roman" panose="02020603050405020304" pitchFamily="18" charset="0"/>
                <a:cs typeface="Times New Roman" panose="02020603050405020304" pitchFamily="18" charset="0"/>
              </a:rPr>
              <a:t> он </a:t>
            </a:r>
            <a:r>
              <a:rPr lang="ru-RU" sz="1100" dirty="0" err="1">
                <a:solidFill>
                  <a:schemeClr val="tx1"/>
                </a:solidFill>
                <a:latin typeface="Times New Roman" panose="02020603050405020304" pitchFamily="18" charset="0"/>
                <a:cs typeface="Times New Roman" panose="02020603050405020304" pitchFamily="18" charset="0"/>
              </a:rPr>
              <a:t>мыңдаған</a:t>
            </a:r>
            <a:r>
              <a:rPr lang="ru-RU" sz="1100" dirty="0">
                <a:solidFill>
                  <a:schemeClr val="tx1"/>
                </a:solidFill>
                <a:latin typeface="Times New Roman" panose="02020603050405020304" pitchFamily="18" charset="0"/>
                <a:cs typeface="Times New Roman" panose="02020603050405020304" pitchFamily="18" charset="0"/>
              </a:rPr>
              <a:t> километр </a:t>
            </a:r>
            <a:r>
              <a:rPr lang="ru-RU" sz="1100" dirty="0" err="1">
                <a:solidFill>
                  <a:schemeClr val="tx1"/>
                </a:solidFill>
                <a:latin typeface="Times New Roman" panose="02020603050405020304" pitchFamily="18" charset="0"/>
                <a:cs typeface="Times New Roman" panose="02020603050405020304" pitchFamily="18" charset="0"/>
              </a:rPr>
              <a:t>қашықтықта</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орналасқан</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желінің</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бір</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пунктінен</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басқа</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пунктіне</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хабарлама</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жіберуге</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мүмкіндік</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береді</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Бұл</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жағдайда</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электрондық</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поштада</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мәтіндік</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дыбыстық</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графикалық</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және</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бағдарламалық</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файлдар</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болуы</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мүмкін</a:t>
            </a:r>
            <a:r>
              <a:rPr lang="ru-RU" sz="1100" dirty="0">
                <a:solidFill>
                  <a:schemeClr val="tx1"/>
                </a:solidFill>
                <a:latin typeface="Times New Roman" panose="02020603050405020304" pitchFamily="18" charset="0"/>
                <a:cs typeface="Times New Roman" panose="02020603050405020304" pitchFamily="18" charset="0"/>
              </a:rPr>
              <a:t>;</a:t>
            </a:r>
          </a:p>
          <a:p>
            <a:pPr lvl="0"/>
            <a:r>
              <a:rPr lang="en-US" sz="1100" dirty="0">
                <a:solidFill>
                  <a:schemeClr val="tx1"/>
                </a:solidFill>
                <a:latin typeface="Times New Roman" panose="02020603050405020304" pitchFamily="18" charset="0"/>
                <a:cs typeface="Times New Roman" panose="02020603050405020304" pitchFamily="18" charset="0"/>
              </a:rPr>
              <a:t>FTP </a:t>
            </a:r>
            <a:r>
              <a:rPr lang="ru-RU" sz="1100" dirty="0" err="1">
                <a:solidFill>
                  <a:schemeClr val="tx1"/>
                </a:solidFill>
                <a:latin typeface="Times New Roman" panose="02020603050405020304" pitchFamily="18" charset="0"/>
                <a:cs typeface="Times New Roman" panose="02020603050405020304" pitchFamily="18" charset="0"/>
              </a:rPr>
              <a:t>бағдарламасы</a:t>
            </a:r>
            <a:r>
              <a:rPr lang="ru-RU" sz="1100" dirty="0">
                <a:solidFill>
                  <a:schemeClr val="tx1"/>
                </a:solidFill>
                <a:latin typeface="Times New Roman" panose="02020603050405020304" pitchFamily="18" charset="0"/>
                <a:cs typeface="Times New Roman" panose="02020603050405020304" pitchFamily="18" charset="0"/>
              </a:rPr>
              <a:t> (</a:t>
            </a:r>
            <a:r>
              <a:rPr lang="en-US" sz="1100" dirty="0">
                <a:solidFill>
                  <a:schemeClr val="tx1"/>
                </a:solidFill>
                <a:latin typeface="Times New Roman" panose="02020603050405020304" pitchFamily="18" charset="0"/>
                <a:cs typeface="Times New Roman" panose="02020603050405020304" pitchFamily="18" charset="0"/>
              </a:rPr>
              <a:t>File Transfer Protocol-</a:t>
            </a:r>
            <a:r>
              <a:rPr lang="ru-RU" sz="1100" dirty="0" err="1">
                <a:solidFill>
                  <a:schemeClr val="tx1"/>
                </a:solidFill>
                <a:latin typeface="Times New Roman" panose="02020603050405020304" pitchFamily="18" charset="0"/>
                <a:cs typeface="Times New Roman" panose="02020603050405020304" pitchFamily="18" charset="0"/>
              </a:rPr>
              <a:t>файлдарды</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бір</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компьютерден</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екінші</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компьютерге</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тасымалдауға</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мүмкіндік</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беретін</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файлдарды</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жіберу</a:t>
            </a:r>
            <a:r>
              <a:rPr lang="ru-RU" sz="1100" dirty="0">
                <a:solidFill>
                  <a:schemeClr val="tx1"/>
                </a:solidFill>
                <a:latin typeface="Times New Roman" panose="02020603050405020304" pitchFamily="18" charset="0"/>
                <a:cs typeface="Times New Roman" panose="02020603050405020304" pitchFamily="18" charset="0"/>
              </a:rPr>
              <a:t> протоколы).</a:t>
            </a:r>
          </a:p>
          <a:p>
            <a:pPr lvl="0"/>
            <a:r>
              <a:rPr lang="ru-RU" sz="1100" dirty="0" err="1">
                <a:solidFill>
                  <a:schemeClr val="tx1"/>
                </a:solidFill>
                <a:latin typeface="Times New Roman" panose="02020603050405020304" pitchFamily="18" charset="0"/>
                <a:cs typeface="Times New Roman" panose="02020603050405020304" pitchFamily="18" charset="0"/>
              </a:rPr>
              <a:t>Қашықтағы</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компьютерге</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интерактивті</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қол</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жетімділікті</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қамтамасыз</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ететін</a:t>
            </a:r>
            <a:r>
              <a:rPr lang="ru-RU" sz="1100" dirty="0">
                <a:solidFill>
                  <a:schemeClr val="tx1"/>
                </a:solidFill>
                <a:latin typeface="Times New Roman" panose="02020603050405020304" pitchFamily="18" charset="0"/>
                <a:cs typeface="Times New Roman" panose="02020603050405020304" pitchFamily="18" charset="0"/>
              </a:rPr>
              <a:t> </a:t>
            </a:r>
            <a:r>
              <a:rPr lang="en-US" sz="1100" dirty="0">
                <a:solidFill>
                  <a:schemeClr val="tx1"/>
                </a:solidFill>
                <a:latin typeface="Times New Roman" panose="02020603050405020304" pitchFamily="18" charset="0"/>
                <a:cs typeface="Times New Roman" panose="02020603050405020304" pitchFamily="18" charset="0"/>
              </a:rPr>
              <a:t>Telnet </a:t>
            </a:r>
            <a:r>
              <a:rPr lang="ru-RU" sz="1100" dirty="0" err="1">
                <a:solidFill>
                  <a:schemeClr val="tx1"/>
                </a:solidFill>
                <a:latin typeface="Times New Roman" panose="02020603050405020304" pitchFamily="18" charset="0"/>
                <a:cs typeface="Times New Roman" panose="02020603050405020304" pitchFamily="18" charset="0"/>
              </a:rPr>
              <a:t>бағдарламасы</a:t>
            </a:r>
            <a:r>
              <a:rPr lang="ru-RU" sz="1100" dirty="0">
                <a:solidFill>
                  <a:schemeClr val="tx1"/>
                </a:solidFill>
                <a:latin typeface="Times New Roman" panose="02020603050405020304" pitchFamily="18" charset="0"/>
                <a:cs typeface="Times New Roman" panose="02020603050405020304" pitchFamily="18" charset="0"/>
              </a:rPr>
              <a:t>.</a:t>
            </a:r>
          </a:p>
          <a:p>
            <a:pPr lvl="0"/>
            <a:r>
              <a:rPr lang="ru-RU" sz="1100" dirty="0" err="1">
                <a:solidFill>
                  <a:schemeClr val="tx1"/>
                </a:solidFill>
                <a:latin typeface="Times New Roman" panose="02020603050405020304" pitchFamily="18" charset="0"/>
                <a:cs typeface="Times New Roman" panose="02020603050405020304" pitchFamily="18" charset="0"/>
              </a:rPr>
              <a:t>Бірақ</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соңғы</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жылдары</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интернеттің</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танымалдылығының</a:t>
            </a:r>
            <a:r>
              <a:rPr lang="ru-RU" sz="1100" dirty="0">
                <a:solidFill>
                  <a:schemeClr val="tx1"/>
                </a:solidFill>
                <a:latin typeface="Times New Roman" panose="02020603050405020304" pitchFamily="18" charset="0"/>
                <a:cs typeface="Times New Roman" panose="02020603050405020304" pitchFamily="18" charset="0"/>
              </a:rPr>
              <a:t> тез </a:t>
            </a:r>
            <a:r>
              <a:rPr lang="ru-RU" sz="1100" dirty="0" err="1">
                <a:solidFill>
                  <a:schemeClr val="tx1"/>
                </a:solidFill>
                <a:latin typeface="Times New Roman" panose="02020603050405020304" pitchFamily="18" charset="0"/>
                <a:cs typeface="Times New Roman" panose="02020603050405020304" pitchFamily="18" charset="0"/>
              </a:rPr>
              <a:t>өсуінің</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себебі</a:t>
            </a:r>
            <a:r>
              <a:rPr lang="ru-RU" sz="1100" dirty="0">
                <a:solidFill>
                  <a:schemeClr val="tx1"/>
                </a:solidFill>
                <a:latin typeface="Times New Roman" panose="02020603050405020304" pitchFamily="18" charset="0"/>
                <a:cs typeface="Times New Roman" panose="02020603050405020304" pitchFamily="18" charset="0"/>
              </a:rPr>
              <a:t> </a:t>
            </a:r>
            <a:r>
              <a:rPr lang="en-US" sz="1100" dirty="0">
                <a:solidFill>
                  <a:schemeClr val="tx1"/>
                </a:solidFill>
                <a:latin typeface="Times New Roman" panose="02020603050405020304" pitchFamily="18" charset="0"/>
                <a:cs typeface="Times New Roman" panose="02020603050405020304" pitchFamily="18" charset="0"/>
              </a:rPr>
              <a:t>WWW </a:t>
            </a:r>
            <a:r>
              <a:rPr lang="ru-RU" sz="1100" dirty="0" err="1">
                <a:solidFill>
                  <a:schemeClr val="tx1"/>
                </a:solidFill>
                <a:latin typeface="Times New Roman" panose="02020603050405020304" pitchFamily="18" charset="0"/>
                <a:cs typeface="Times New Roman" panose="02020603050405020304" pitchFamily="18" charset="0"/>
              </a:rPr>
              <a:t>технологиясының</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пайда</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болуы</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болды</a:t>
            </a:r>
            <a:r>
              <a:rPr lang="ru-RU" sz="1100" dirty="0">
                <a:solidFill>
                  <a:schemeClr val="tx1"/>
                </a:solidFill>
                <a:latin typeface="Times New Roman" panose="02020603050405020304" pitchFamily="18" charset="0"/>
                <a:cs typeface="Times New Roman" panose="02020603050405020304" pitchFamily="18" charset="0"/>
              </a:rPr>
              <a:t> (</a:t>
            </a:r>
            <a:r>
              <a:rPr lang="en-US" sz="1100" dirty="0">
                <a:solidFill>
                  <a:schemeClr val="tx1"/>
                </a:solidFill>
                <a:latin typeface="Times New Roman" panose="02020603050405020304" pitchFamily="18" charset="0"/>
                <a:cs typeface="Times New Roman" panose="02020603050405020304" pitchFamily="18" charset="0"/>
              </a:rPr>
              <a:t>World Wide Web — </a:t>
            </a:r>
            <a:r>
              <a:rPr lang="ru-RU" sz="1100" dirty="0" err="1">
                <a:solidFill>
                  <a:schemeClr val="tx1"/>
                </a:solidFill>
                <a:latin typeface="Times New Roman" panose="02020603050405020304" pitchFamily="18" charset="0"/>
                <a:cs typeface="Times New Roman" panose="02020603050405020304" pitchFamily="18" charset="0"/>
              </a:rPr>
              <a:t>бүкіләлемдік</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ғаламтор</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немесе</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басқаша</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айтқанда</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Дүниежүзілік</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ақпараттық</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желі</a:t>
            </a:r>
            <a:r>
              <a:rPr lang="ru-RU" sz="1100" dirty="0">
                <a:solidFill>
                  <a:schemeClr val="tx1"/>
                </a:solidFill>
                <a:latin typeface="Times New Roman" panose="02020603050405020304" pitchFamily="18" charset="0"/>
                <a:cs typeface="Times New Roman" panose="02020603050405020304" pitchFamily="18" charset="0"/>
              </a:rPr>
              <a:t>). </a:t>
            </a:r>
            <a:r>
              <a:rPr lang="en-US" sz="1100" dirty="0">
                <a:solidFill>
                  <a:schemeClr val="tx1"/>
                </a:solidFill>
                <a:latin typeface="Times New Roman" panose="02020603050405020304" pitchFamily="18" charset="0"/>
                <a:cs typeface="Times New Roman" panose="02020603050405020304" pitchFamily="18" charset="0"/>
              </a:rPr>
              <a:t>WWW </a:t>
            </a:r>
            <a:r>
              <a:rPr lang="ru-RU" sz="1100" dirty="0" err="1">
                <a:solidFill>
                  <a:schemeClr val="tx1"/>
                </a:solidFill>
                <a:latin typeface="Times New Roman" panose="02020603050405020304" pitchFamily="18" charset="0"/>
                <a:cs typeface="Times New Roman" panose="02020603050405020304" pitchFamily="18" charset="0"/>
              </a:rPr>
              <a:t>сізге</a:t>
            </a:r>
            <a:r>
              <a:rPr lang="ru-RU" sz="1100" dirty="0">
                <a:solidFill>
                  <a:schemeClr val="tx1"/>
                </a:solidFill>
                <a:latin typeface="Times New Roman" panose="02020603050405020304" pitchFamily="18" charset="0"/>
                <a:cs typeface="Times New Roman" panose="02020603050405020304" pitchFamily="18" charset="0"/>
              </a:rPr>
              <a:t> </a:t>
            </a:r>
            <a:r>
              <a:rPr lang="en-US" sz="1100" dirty="0">
                <a:solidFill>
                  <a:schemeClr val="tx1"/>
                </a:solidFill>
                <a:latin typeface="Times New Roman" panose="02020603050405020304" pitchFamily="18" charset="0"/>
                <a:cs typeface="Times New Roman" panose="02020603050405020304" pitchFamily="18" charset="0"/>
              </a:rPr>
              <a:t>Multimedia </a:t>
            </a:r>
            <a:r>
              <a:rPr lang="ru-RU" sz="1100" dirty="0" err="1">
                <a:solidFill>
                  <a:schemeClr val="tx1"/>
                </a:solidFill>
                <a:latin typeface="Times New Roman" panose="02020603050405020304" pitchFamily="18" charset="0"/>
                <a:cs typeface="Times New Roman" panose="02020603050405020304" pitchFamily="18" charset="0"/>
              </a:rPr>
              <a:t>технологиясының</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артықшылықтарын</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пайдаланып</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бүкіл</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әлем</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бойынша</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саяхаттап</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қана</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қоймай</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желінің</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барлық</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құралдарын</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қолдануға</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ыңғайлы</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сонымен</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қатар</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гипермәтіндік</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технологияны</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қолдана</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отырып</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таңдалған</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мәселеге</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терең</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үңілуге</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мүмкіндік</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err="1">
                <a:solidFill>
                  <a:schemeClr val="tx1"/>
                </a:solidFill>
                <a:latin typeface="Times New Roman" panose="02020603050405020304" pitchFamily="18" charset="0"/>
                <a:cs typeface="Times New Roman" panose="02020603050405020304" pitchFamily="18" charset="0"/>
              </a:rPr>
              <a:t>береді</a:t>
            </a:r>
            <a:r>
              <a:rPr lang="ru-RU" sz="1100" dirty="0">
                <a:solidFill>
                  <a:schemeClr val="tx1"/>
                </a:solidFill>
                <a:latin typeface="Times New Roman" panose="02020603050405020304" pitchFamily="18" charset="0"/>
                <a:cs typeface="Times New Roman" panose="02020603050405020304" pitchFamily="18" charset="0"/>
              </a:rPr>
              <a:t>.</a:t>
            </a:r>
          </a:p>
        </p:txBody>
      </p:sp>
      <p:sp>
        <p:nvSpPr>
          <p:cNvPr id="332" name="Google Shape;332;p35"/>
          <p:cNvSpPr txBox="1">
            <a:spLocks noGrp="1"/>
          </p:cNvSpPr>
          <p:nvPr>
            <p:ph type="title"/>
          </p:nvPr>
        </p:nvSpPr>
        <p:spPr>
          <a:xfrm>
            <a:off x="994175" y="0"/>
            <a:ext cx="6885112" cy="752181"/>
          </a:xfrm>
          <a:prstGeom prst="rect">
            <a:avLst/>
          </a:prstGeom>
        </p:spPr>
        <p:txBody>
          <a:bodyPr spcFirstLastPara="1" wrap="square" lIns="0" tIns="0" rIns="0" bIns="0" anchor="b" anchorCtr="0">
            <a:noAutofit/>
          </a:bodyPr>
          <a:lstStyle/>
          <a:p>
            <a:r>
              <a:rPr lang="ru-RU" sz="1600" b="1" dirty="0">
                <a:solidFill>
                  <a:srgbClr val="FF6600"/>
                </a:solidFill>
                <a:latin typeface="Times New Roman" panose="02020603050405020304" pitchFamily="18" charset="0"/>
                <a:cs typeface="Times New Roman" panose="02020603050405020304" pitchFamily="18" charset="0"/>
              </a:rPr>
              <a:t>Интернет </a:t>
            </a:r>
            <a:r>
              <a:rPr lang="ru-RU" sz="1600" b="1" dirty="0" err="1">
                <a:solidFill>
                  <a:srgbClr val="FF6600"/>
                </a:solidFill>
                <a:latin typeface="Times New Roman" panose="02020603050405020304" pitchFamily="18" charset="0"/>
                <a:cs typeface="Times New Roman" panose="02020603050405020304" pitchFamily="18" charset="0"/>
              </a:rPr>
              <a:t>желісінде</a:t>
            </a:r>
            <a:r>
              <a:rPr lang="ru-RU" sz="1600" b="1" dirty="0">
                <a:solidFill>
                  <a:srgbClr val="FF6600"/>
                </a:solidFill>
                <a:latin typeface="Times New Roman" panose="02020603050405020304" pitchFamily="18" charset="0"/>
                <a:cs typeface="Times New Roman" panose="02020603050405020304" pitchFamily="18" charset="0"/>
              </a:rPr>
              <a:t> </a:t>
            </a:r>
            <a:r>
              <a:rPr lang="ru-RU" sz="1600" b="1" dirty="0" err="1">
                <a:solidFill>
                  <a:srgbClr val="FF6600"/>
                </a:solidFill>
                <a:latin typeface="Times New Roman" panose="02020603050405020304" pitchFamily="18" charset="0"/>
                <a:cs typeface="Times New Roman" panose="02020603050405020304" pitchFamily="18" charset="0"/>
              </a:rPr>
              <a:t>жұмыс</a:t>
            </a:r>
            <a:r>
              <a:rPr lang="ru-RU" sz="1600" b="1" dirty="0">
                <a:solidFill>
                  <a:srgbClr val="FF6600"/>
                </a:solidFill>
                <a:latin typeface="Times New Roman" panose="02020603050405020304" pitchFamily="18" charset="0"/>
                <a:cs typeface="Times New Roman" panose="02020603050405020304" pitchFamily="18" charset="0"/>
              </a:rPr>
              <a:t> </a:t>
            </a:r>
            <a:r>
              <a:rPr lang="ru-RU" sz="1600" b="1" dirty="0" err="1">
                <a:solidFill>
                  <a:srgbClr val="FF6600"/>
                </a:solidFill>
                <a:latin typeface="Times New Roman" panose="02020603050405020304" pitchFamily="18" charset="0"/>
                <a:cs typeface="Times New Roman" panose="02020603050405020304" pitchFamily="18" charset="0"/>
              </a:rPr>
              <a:t>істеудің</a:t>
            </a:r>
            <a:r>
              <a:rPr lang="ru-RU" sz="1600" b="1" dirty="0">
                <a:solidFill>
                  <a:srgbClr val="FF6600"/>
                </a:solidFill>
                <a:latin typeface="Times New Roman" panose="02020603050405020304" pitchFamily="18" charset="0"/>
                <a:cs typeface="Times New Roman" panose="02020603050405020304" pitchFamily="18" charset="0"/>
              </a:rPr>
              <a:t> </a:t>
            </a:r>
            <a:r>
              <a:rPr lang="ru-RU" sz="1600" b="1" dirty="0" err="1">
                <a:solidFill>
                  <a:srgbClr val="FF6600"/>
                </a:solidFill>
                <a:latin typeface="Times New Roman" panose="02020603050405020304" pitchFamily="18" charset="0"/>
                <a:cs typeface="Times New Roman" panose="02020603050405020304" pitchFamily="18" charset="0"/>
              </a:rPr>
              <a:t>негізгі</a:t>
            </a:r>
            <a:r>
              <a:rPr lang="ru-RU" sz="1600" b="1" dirty="0">
                <a:solidFill>
                  <a:srgbClr val="FF6600"/>
                </a:solidFill>
                <a:latin typeface="Times New Roman" panose="02020603050405020304" pitchFamily="18" charset="0"/>
                <a:cs typeface="Times New Roman" panose="02020603050405020304" pitchFamily="18" charset="0"/>
              </a:rPr>
              <a:t> </a:t>
            </a:r>
            <a:r>
              <a:rPr lang="ru-RU" sz="1600" b="1" dirty="0" err="1">
                <a:solidFill>
                  <a:srgbClr val="FF6600"/>
                </a:solidFill>
                <a:latin typeface="Times New Roman" panose="02020603050405020304" pitchFamily="18" charset="0"/>
                <a:cs typeface="Times New Roman" panose="02020603050405020304" pitchFamily="18" charset="0"/>
              </a:rPr>
              <a:t>пайдаланушы</a:t>
            </a:r>
            <a:r>
              <a:rPr lang="ru-RU" sz="1600" b="1" dirty="0">
                <a:solidFill>
                  <a:srgbClr val="FF6600"/>
                </a:solidFill>
                <a:latin typeface="Times New Roman" panose="02020603050405020304" pitchFamily="18" charset="0"/>
                <a:cs typeface="Times New Roman" panose="02020603050405020304" pitchFamily="18" charset="0"/>
              </a:rPr>
              <a:t> </a:t>
            </a:r>
            <a:r>
              <a:rPr lang="ru-RU" sz="1600" b="1" dirty="0" err="1">
                <a:solidFill>
                  <a:srgbClr val="FF6600"/>
                </a:solidFill>
                <a:latin typeface="Times New Roman" panose="02020603050405020304" pitchFamily="18" charset="0"/>
                <a:cs typeface="Times New Roman" panose="02020603050405020304" pitchFamily="18" charset="0"/>
              </a:rPr>
              <a:t>технологиялары</a:t>
            </a:r>
            <a:r>
              <a:rPr lang="ru-RU" sz="1600" b="1" dirty="0">
                <a:solidFill>
                  <a:srgbClr val="FF6600"/>
                </a:solidFill>
                <a:latin typeface="Times New Roman" panose="02020603050405020304" pitchFamily="18" charset="0"/>
                <a:cs typeface="Times New Roman" panose="02020603050405020304" pitchFamily="18" charset="0"/>
              </a:rPr>
              <a:t>. </a:t>
            </a:r>
            <a:r>
              <a:rPr lang="en-US" sz="1600" b="1" dirty="0">
                <a:solidFill>
                  <a:srgbClr val="FF6600"/>
                </a:solidFill>
                <a:latin typeface="Times New Roman" panose="02020603050405020304" pitchFamily="18" charset="0"/>
                <a:cs typeface="Times New Roman" panose="02020603050405020304" pitchFamily="18" charset="0"/>
              </a:rPr>
              <a:t>WWW, FTP, TELNET, E-MAIL. </a:t>
            </a:r>
            <a:r>
              <a:rPr lang="ru-RU" sz="1600" b="1" dirty="0" err="1">
                <a:solidFill>
                  <a:srgbClr val="FF6600"/>
                </a:solidFill>
                <a:latin typeface="Times New Roman" panose="02020603050405020304" pitchFamily="18" charset="0"/>
                <a:cs typeface="Times New Roman" panose="02020603050405020304" pitchFamily="18" charset="0"/>
              </a:rPr>
              <a:t>Интернеттен</a:t>
            </a:r>
            <a:r>
              <a:rPr lang="ru-RU" sz="1600" b="1" dirty="0">
                <a:solidFill>
                  <a:srgbClr val="FF6600"/>
                </a:solidFill>
                <a:latin typeface="Times New Roman" panose="02020603050405020304" pitchFamily="18" charset="0"/>
                <a:cs typeface="Times New Roman" panose="02020603050405020304" pitchFamily="18" charset="0"/>
              </a:rPr>
              <a:t> </a:t>
            </a:r>
            <a:r>
              <a:rPr lang="ru-RU" sz="1600" b="1" dirty="0" err="1">
                <a:solidFill>
                  <a:srgbClr val="FF6600"/>
                </a:solidFill>
                <a:latin typeface="Times New Roman" panose="02020603050405020304" pitchFamily="18" charset="0"/>
                <a:cs typeface="Times New Roman" panose="02020603050405020304" pitchFamily="18" charset="0"/>
              </a:rPr>
              <a:t>ақпарат</a:t>
            </a:r>
            <a:r>
              <a:rPr lang="ru-RU" sz="1600" b="1" dirty="0">
                <a:solidFill>
                  <a:srgbClr val="FF6600"/>
                </a:solidFill>
                <a:latin typeface="Times New Roman" panose="02020603050405020304" pitchFamily="18" charset="0"/>
                <a:cs typeface="Times New Roman" panose="02020603050405020304" pitchFamily="18" charset="0"/>
              </a:rPr>
              <a:t> </a:t>
            </a:r>
            <a:r>
              <a:rPr lang="ru-RU" sz="1600" b="1" dirty="0" err="1">
                <a:solidFill>
                  <a:srgbClr val="FF6600"/>
                </a:solidFill>
                <a:latin typeface="Times New Roman" panose="02020603050405020304" pitchFamily="18" charset="0"/>
                <a:cs typeface="Times New Roman" panose="02020603050405020304" pitchFamily="18" charset="0"/>
              </a:rPr>
              <a:t>іздеу</a:t>
            </a:r>
            <a:r>
              <a:rPr lang="ru-RU" sz="1600" b="1" dirty="0">
                <a:solidFill>
                  <a:srgbClr val="FF660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19"/>
          <p:cNvSpPr txBox="1">
            <a:spLocks noGrp="1"/>
          </p:cNvSpPr>
          <p:nvPr>
            <p:ph type="body" idx="1"/>
          </p:nvPr>
        </p:nvSpPr>
        <p:spPr>
          <a:xfrm>
            <a:off x="58522" y="108798"/>
            <a:ext cx="5654649" cy="3709661"/>
          </a:xfrm>
          <a:prstGeom prst="rect">
            <a:avLst/>
          </a:prstGeom>
        </p:spPr>
        <p:txBody>
          <a:bodyPr spcFirstLastPara="1" wrap="square" lIns="0" tIns="0" rIns="0" bIns="0" anchor="t" anchorCtr="0">
            <a:noAutofit/>
          </a:bodyPr>
          <a:lstStyle/>
          <a:p>
            <a:pPr marL="0" lvl="0" indent="0">
              <a:buNone/>
            </a:pPr>
            <a:r>
              <a:rPr lang="en-US" sz="1200" dirty="0">
                <a:latin typeface="Times New Roman" panose="02020603050405020304" pitchFamily="18" charset="0"/>
                <a:cs typeface="Times New Roman" panose="02020603050405020304" pitchFamily="18" charset="0"/>
              </a:rPr>
              <a:t>File Transfer Protocol (FTP) </a:t>
            </a:r>
            <a:r>
              <a:rPr lang="ru-RU" sz="1200" dirty="0" err="1">
                <a:latin typeface="Times New Roman" panose="02020603050405020304" pitchFamily="18" charset="0"/>
                <a:cs typeface="Times New Roman" panose="02020603050405020304" pitchFamily="18" charset="0"/>
              </a:rPr>
              <a:t>файлдарды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бір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компьютерден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екінші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компьютерге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жіберуге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мүмкіндік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береді</a:t>
            </a:r>
            <a:r>
              <a:rPr lang="ru-RU" sz="1200" dirty="0">
                <a:latin typeface="Times New Roman" panose="02020603050405020304" pitchFamily="18" charset="0"/>
                <a:cs typeface="Times New Roman" panose="02020603050405020304" pitchFamily="18" charset="0"/>
              </a:rPr>
              <a:t>. Осы </a:t>
            </a:r>
            <a:r>
              <a:rPr lang="ru-RU" sz="1200" dirty="0" err="1">
                <a:latin typeface="Times New Roman" panose="02020603050405020304" pitchFamily="18" charset="0"/>
                <a:cs typeface="Times New Roman" panose="02020603050405020304" pitchFamily="18" charset="0"/>
              </a:rPr>
              <a:t>протоколды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қолдана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отырып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сіз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мәліметтер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массивімен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алмасу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процесін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жүзеге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асыра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аласыз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мәтіндік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бағдарламалық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файлдар</a:t>
            </a:r>
            <a:r>
              <a:rPr lang="ru-RU" sz="1200" dirty="0">
                <a:latin typeface="Times New Roman" panose="02020603050405020304" pitchFamily="18" charset="0"/>
                <a:cs typeface="Times New Roman" panose="02020603050405020304" pitchFamily="18" charset="0"/>
              </a:rPr>
              <a:t>. Осы </a:t>
            </a:r>
            <a:r>
              <a:rPr lang="ru-RU" sz="1200" dirty="0" err="1">
                <a:latin typeface="Times New Roman" panose="02020603050405020304" pitchFamily="18" charset="0"/>
                <a:cs typeface="Times New Roman" panose="02020603050405020304" pitchFamily="18" charset="0"/>
              </a:rPr>
              <a:t>протоколдың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көмегімен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пайдаланушының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компьютері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желіге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қосылған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басқа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компьютерлерде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атап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айтқанда</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FTP </a:t>
            </a:r>
            <a:r>
              <a:rPr lang="ru-RU" sz="1200" dirty="0" err="1">
                <a:latin typeface="Times New Roman" panose="02020603050405020304" pitchFamily="18" charset="0"/>
                <a:cs typeface="Times New Roman" panose="02020603050405020304" pitchFamily="18" charset="0"/>
              </a:rPr>
              <a:t>серверлерінде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сақталған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көптеген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файлдар</a:t>
            </a:r>
            <a:r>
              <a:rPr lang="ru-RU" sz="1200" dirty="0">
                <a:latin typeface="Times New Roman" panose="02020603050405020304" pitchFamily="18" charset="0"/>
                <a:cs typeface="Times New Roman" panose="02020603050405020304" pitchFamily="18" charset="0"/>
              </a:rPr>
              <a:t> мен </a:t>
            </a:r>
            <a:r>
              <a:rPr lang="ru-RU" sz="1200" dirty="0" err="1">
                <a:latin typeface="Times New Roman" panose="02020603050405020304" pitchFamily="18" charset="0"/>
                <a:cs typeface="Times New Roman" panose="02020603050405020304" pitchFamily="18" charset="0"/>
              </a:rPr>
              <a:t>бағдарламаларға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жеткізе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алады</a:t>
            </a:r>
            <a:r>
              <a:rPr lang="ru-RU" sz="1200" dirty="0">
                <a:latin typeface="Times New Roman" panose="02020603050405020304" pitchFamily="18" charset="0"/>
                <a:cs typeface="Times New Roman" panose="02020603050405020304" pitchFamily="18" charset="0"/>
              </a:rPr>
              <a:t>.</a:t>
            </a:r>
          </a:p>
          <a:p>
            <a:pPr marL="0" lvl="0" indent="0">
              <a:buNone/>
            </a:pPr>
            <a:r>
              <a:rPr lang="en-US" sz="1200" b="1" dirty="0">
                <a:solidFill>
                  <a:srgbClr val="FF6600"/>
                </a:solidFill>
                <a:latin typeface="Times New Roman" panose="02020603050405020304" pitchFamily="18" charset="0"/>
                <a:cs typeface="Times New Roman" panose="02020603050405020304" pitchFamily="18" charset="0"/>
              </a:rPr>
              <a:t>Telnet-</a:t>
            </a:r>
            <a:r>
              <a:rPr lang="ru-RU" sz="1200" b="1" dirty="0" err="1">
                <a:solidFill>
                  <a:srgbClr val="FF6600"/>
                </a:solidFill>
                <a:latin typeface="Times New Roman" panose="02020603050405020304" pitchFamily="18" charset="0"/>
                <a:cs typeface="Times New Roman" panose="02020603050405020304" pitchFamily="18" charset="0"/>
              </a:rPr>
              <a:t>қашықтағы</a:t>
            </a:r>
            <a:r>
              <a:rPr lang="ru-RU" sz="1200" b="1" dirty="0">
                <a:solidFill>
                  <a:srgbClr val="FF6600"/>
                </a:solidFill>
                <a:latin typeface="Times New Roman" panose="02020603050405020304" pitchFamily="18" charset="0"/>
                <a:cs typeface="Times New Roman" panose="02020603050405020304" pitchFamily="18" charset="0"/>
              </a:rPr>
              <a:t> </a:t>
            </a:r>
            <a:r>
              <a:rPr lang="ru-RU" sz="1200" b="1" dirty="0" err="1">
                <a:solidFill>
                  <a:srgbClr val="FF6600"/>
                </a:solidFill>
                <a:latin typeface="Times New Roman" panose="02020603050405020304" pitchFamily="18" charset="0"/>
                <a:cs typeface="Times New Roman" panose="02020603050405020304" pitchFamily="18" charset="0"/>
              </a:rPr>
              <a:t>компьютермен</a:t>
            </a:r>
            <a:r>
              <a:rPr lang="ru-RU" sz="1200" b="1" dirty="0">
                <a:solidFill>
                  <a:srgbClr val="FF6600"/>
                </a:solidFill>
                <a:latin typeface="Times New Roman" panose="02020603050405020304" pitchFamily="18" charset="0"/>
                <a:cs typeface="Times New Roman" panose="02020603050405020304" pitchFamily="18" charset="0"/>
              </a:rPr>
              <a:t> </a:t>
            </a:r>
            <a:r>
              <a:rPr lang="ru-RU" sz="1200" b="1" dirty="0" err="1">
                <a:solidFill>
                  <a:srgbClr val="FF6600"/>
                </a:solidFill>
                <a:latin typeface="Times New Roman" panose="02020603050405020304" pitchFamily="18" charset="0"/>
                <a:cs typeface="Times New Roman" panose="02020603050405020304" pitchFamily="18" charset="0"/>
              </a:rPr>
              <a:t>жұмыс</a:t>
            </a:r>
            <a:r>
              <a:rPr lang="ru-RU" sz="1200" b="1" dirty="0">
                <a:solidFill>
                  <a:srgbClr val="FF6600"/>
                </a:solidFill>
                <a:latin typeface="Times New Roman" panose="02020603050405020304" pitchFamily="18" charset="0"/>
                <a:cs typeface="Times New Roman" panose="02020603050405020304" pitchFamily="18" charset="0"/>
              </a:rPr>
              <a:t> </a:t>
            </a:r>
            <a:r>
              <a:rPr lang="ru-RU" sz="1200" b="1" dirty="0" err="1">
                <a:solidFill>
                  <a:srgbClr val="FF6600"/>
                </a:solidFill>
                <a:latin typeface="Times New Roman" panose="02020603050405020304" pitchFamily="18" charset="0"/>
                <a:cs typeface="Times New Roman" panose="02020603050405020304" pitchFamily="18" charset="0"/>
              </a:rPr>
              <a:t>істеу</a:t>
            </a:r>
            <a:r>
              <a:rPr lang="ru-RU" sz="1200" b="1" dirty="0">
                <a:solidFill>
                  <a:srgbClr val="FF6600"/>
                </a:solidFill>
                <a:latin typeface="Times New Roman" panose="02020603050405020304" pitchFamily="18" charset="0"/>
                <a:cs typeface="Times New Roman" panose="02020603050405020304" pitchFamily="18" charset="0"/>
              </a:rPr>
              <a:t> </a:t>
            </a:r>
            <a:r>
              <a:rPr lang="ru-RU" sz="1200" b="1" dirty="0" err="1">
                <a:solidFill>
                  <a:srgbClr val="FF6600"/>
                </a:solidFill>
                <a:latin typeface="Times New Roman" panose="02020603050405020304" pitchFamily="18" charset="0"/>
                <a:cs typeface="Times New Roman" panose="02020603050405020304" pitchFamily="18" charset="0"/>
              </a:rPr>
              <a:t>бағдарламасы</a:t>
            </a:r>
            <a:endParaRPr lang="ru-RU" sz="1200" b="1" dirty="0">
              <a:solidFill>
                <a:srgbClr val="FF6600"/>
              </a:solidFill>
              <a:latin typeface="Times New Roman" panose="02020603050405020304" pitchFamily="18" charset="0"/>
              <a:cs typeface="Times New Roman" panose="02020603050405020304" pitchFamily="18" charset="0"/>
            </a:endParaRPr>
          </a:p>
          <a:p>
            <a:pPr marL="0" lvl="0" indent="0">
              <a:buNone/>
            </a:pPr>
            <a:r>
              <a:rPr lang="en-US" sz="1200" dirty="0">
                <a:latin typeface="Times New Roman" panose="02020603050405020304" pitchFamily="18" charset="0"/>
                <a:cs typeface="Times New Roman" panose="02020603050405020304" pitchFamily="18" charset="0"/>
              </a:rPr>
              <a:t>Telnet </a:t>
            </a:r>
            <a:r>
              <a:rPr lang="ru-RU" sz="1200" dirty="0" err="1">
                <a:latin typeface="Times New Roman" panose="02020603050405020304" pitchFamily="18" charset="0"/>
                <a:cs typeface="Times New Roman" panose="02020603050405020304" pitchFamily="18" charset="0"/>
              </a:rPr>
              <a:t>бағдарламасы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қашықтағы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компьютермен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байланыс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орнатуға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оны </a:t>
            </a:r>
            <a:r>
              <a:rPr lang="ru-RU" sz="1200" dirty="0" err="1">
                <a:latin typeface="Times New Roman" panose="02020603050405020304" pitchFamily="18" charset="0"/>
                <a:cs typeface="Times New Roman" panose="02020603050405020304" pitchFamily="18" charset="0"/>
              </a:rPr>
              <a:t>интерактивті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мүмкіндік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береді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Егер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сізге</a:t>
            </a:r>
            <a:r>
              <a:rPr lang="ru-RU" sz="1200" dirty="0">
                <a:latin typeface="Times New Roman" panose="02020603050405020304" pitchFamily="18" charset="0"/>
                <a:cs typeface="Times New Roman" panose="02020603050405020304" pitchFamily="18" charset="0"/>
              </a:rPr>
              <a:t> осы </a:t>
            </a:r>
            <a:r>
              <a:rPr lang="ru-RU" sz="1200" dirty="0" err="1">
                <a:latin typeface="Times New Roman" panose="02020603050405020304" pitchFamily="18" charset="0"/>
                <a:cs typeface="Times New Roman" panose="02020603050405020304" pitchFamily="18" charset="0"/>
              </a:rPr>
              <a:t>компьютерге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кіруге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рұқсат</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етілсе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онда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сіз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дәл</a:t>
            </a:r>
            <a:r>
              <a:rPr lang="ru-RU" sz="1200" dirty="0">
                <a:latin typeface="Times New Roman" panose="02020603050405020304" pitchFamily="18" charset="0"/>
                <a:cs typeface="Times New Roman" panose="02020603050405020304" pitchFamily="18" charset="0"/>
              </a:rPr>
              <a:t> осы </a:t>
            </a:r>
            <a:r>
              <a:rPr lang="ru-RU" sz="1200" dirty="0" err="1">
                <a:latin typeface="Times New Roman" panose="02020603050405020304" pitchFamily="18" charset="0"/>
                <a:cs typeface="Times New Roman" panose="02020603050405020304" pitchFamily="18" charset="0"/>
              </a:rPr>
              <a:t>компьютердің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алдында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болғандай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жұмыс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жасай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аласыз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Яғни</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Telnet </a:t>
            </a:r>
            <a:r>
              <a:rPr lang="ru-RU" sz="1200" dirty="0" err="1">
                <a:latin typeface="Times New Roman" panose="02020603050405020304" pitchFamily="18" charset="0"/>
                <a:cs typeface="Times New Roman" panose="02020603050405020304" pitchFamily="18" charset="0"/>
              </a:rPr>
              <a:t>бағдарламасы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кейбір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жағдайларда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пайдаланушыға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қашықтағы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компьютермен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сияқты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жұмыс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істеуге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барлық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ресурстарын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уақытша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алуға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мүмкіндік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береді</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Telnet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қазіргі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заманғы</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Remote Access </a:t>
            </a:r>
            <a:r>
              <a:rPr lang="ru-RU" sz="1200" dirty="0" err="1">
                <a:latin typeface="Times New Roman" panose="02020603050405020304" pitchFamily="18" charset="0"/>
                <a:cs typeface="Times New Roman" panose="02020603050405020304" pitchFamily="18" charset="0"/>
              </a:rPr>
              <a:t>бағдарламасы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кеңселерін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ұйымдастыруда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яғни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мамандардың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үйде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жұмыс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істеуі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үшін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тиімді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қолданылады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Анықтама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үшін</a:t>
            </a:r>
            <a:r>
              <a:rPr lang="ru-RU" sz="1200" dirty="0">
                <a:latin typeface="Times New Roman" panose="02020603050405020304" pitchFamily="18" charset="0"/>
                <a:cs typeface="Times New Roman" panose="02020603050405020304" pitchFamily="18" charset="0"/>
              </a:rPr>
              <a:t>: 1994 </a:t>
            </a:r>
            <a:r>
              <a:rPr lang="ru-RU" sz="1200" dirty="0" err="1">
                <a:latin typeface="Times New Roman" panose="02020603050405020304" pitchFamily="18" charset="0"/>
                <a:cs typeface="Times New Roman" panose="02020603050405020304" pitchFamily="18" charset="0"/>
              </a:rPr>
              <a:t>жылы</a:t>
            </a:r>
            <a:r>
              <a:rPr lang="ru-RU" sz="1200" dirty="0">
                <a:latin typeface="Times New Roman" panose="02020603050405020304" pitchFamily="18" charset="0"/>
                <a:cs typeface="Times New Roman" panose="02020603050405020304" pitchFamily="18" charset="0"/>
              </a:rPr>
              <a:t> 37 миллион </a:t>
            </a:r>
            <a:r>
              <a:rPr lang="ru-RU" sz="1200" dirty="0" err="1">
                <a:latin typeface="Times New Roman" panose="02020603050405020304" pitchFamily="18" charset="0"/>
                <a:cs typeface="Times New Roman" panose="02020603050405020304" pitchFamily="18" charset="0"/>
              </a:rPr>
              <a:t>американдық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кеңселерінде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үйде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жұмыс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істеді</a:t>
            </a:r>
            <a:r>
              <a:rPr lang="ru-RU" sz="1200" dirty="0">
                <a:latin typeface="Times New Roman" panose="02020603050405020304" pitchFamily="18" charset="0"/>
                <a:cs typeface="Times New Roman" panose="02020603050405020304" pitchFamily="18" charset="0"/>
              </a:rPr>
              <a:t>, ал 2000 </a:t>
            </a:r>
            <a:r>
              <a:rPr lang="ru-RU" sz="1200" dirty="0" err="1">
                <a:latin typeface="Times New Roman" panose="02020603050405020304" pitchFamily="18" charset="0"/>
                <a:cs typeface="Times New Roman" panose="02020603050405020304" pitchFamily="18" charset="0"/>
              </a:rPr>
              <a:t>жылдың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соңында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мұндай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мамандардың</a:t>
            </a:r>
            <a:r>
              <a:rPr lang="ru-RU" sz="1200" dirty="0">
                <a:latin typeface="Times New Roman" panose="02020603050405020304" pitchFamily="18" charset="0"/>
                <a:cs typeface="Times New Roman" panose="02020603050405020304" pitchFamily="18" charset="0"/>
              </a:rPr>
              <a:t> саны 100 </a:t>
            </a:r>
            <a:r>
              <a:rPr lang="ru-RU" sz="1200" dirty="0" err="1">
                <a:latin typeface="Times New Roman" panose="02020603050405020304" pitchFamily="18" charset="0"/>
                <a:cs typeface="Times New Roman" panose="02020603050405020304" pitchFamily="18" charset="0"/>
              </a:rPr>
              <a:t>миллионнан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асты</a:t>
            </a:r>
            <a:r>
              <a:rPr lang="ru-RU" sz="1200" dirty="0">
                <a:latin typeface="Times New Roman" panose="02020603050405020304" pitchFamily="18" charset="0"/>
                <a:cs typeface="Times New Roman" panose="02020603050405020304" pitchFamily="18" charset="0"/>
              </a:rPr>
              <a:t>.</a:t>
            </a:r>
            <a:endParaRPr sz="1200" dirty="0">
              <a:latin typeface="Times New Roman" panose="02020603050405020304" pitchFamily="18" charset="0"/>
              <a:cs typeface="Times New Roman" panose="02020603050405020304" pitchFamily="18" charset="0"/>
            </a:endParaRPr>
          </a:p>
        </p:txBody>
      </p:sp>
      <p:sp>
        <p:nvSpPr>
          <p:cNvPr id="156" name="Google Shape;156;p19"/>
          <p:cNvSpPr txBox="1">
            <a:spLocks noGrp="1"/>
          </p:cNvSpPr>
          <p:nvPr>
            <p:ph type="sldNum" idx="12"/>
          </p:nvPr>
        </p:nvSpPr>
        <p:spPr>
          <a:xfrm>
            <a:off x="8750576" y="4759953"/>
            <a:ext cx="421353"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200">
                <a:latin typeface="Times New Roman" panose="02020603050405020304" pitchFamily="18" charset="0"/>
                <a:cs typeface="Times New Roman" panose="02020603050405020304" pitchFamily="18" charset="0"/>
              </a:rPr>
              <a:t>15</a:t>
            </a:fld>
            <a:endParaRPr sz="120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024172" y="303769"/>
            <a:ext cx="3576634" cy="646331"/>
          </a:xfrm>
          <a:prstGeom prst="rect">
            <a:avLst/>
          </a:prstGeom>
        </p:spPr>
        <p:txBody>
          <a:bodyPr wrap="square">
            <a:spAutoFit/>
          </a:bodyPr>
          <a:lstStyle/>
          <a:p>
            <a:pPr algn="r"/>
            <a:r>
              <a:rPr lang="ru-RU" sz="1800" b="1" dirty="0">
                <a:solidFill>
                  <a:srgbClr val="FF6600"/>
                </a:solidFill>
                <a:latin typeface="Times New Roman" panose="02020603050405020304" pitchFamily="18" charset="0"/>
                <a:cs typeface="Times New Roman" panose="02020603050405020304" pitchFamily="18" charset="0"/>
              </a:rPr>
              <a:t>FTP протоколы </a:t>
            </a:r>
            <a:r>
              <a:rPr lang="ru-RU" sz="1800" b="1" dirty="0" err="1">
                <a:solidFill>
                  <a:srgbClr val="FF6600"/>
                </a:solidFill>
                <a:latin typeface="Times New Roman" panose="02020603050405020304" pitchFamily="18" charset="0"/>
                <a:cs typeface="Times New Roman" panose="02020603050405020304" pitchFamily="18" charset="0"/>
              </a:rPr>
              <a:t>арқылы</a:t>
            </a:r>
            <a:r>
              <a:rPr lang="ru-RU" sz="1800" b="1" dirty="0">
                <a:solidFill>
                  <a:srgbClr val="FF6600"/>
                </a:solidFill>
                <a:latin typeface="Times New Roman" panose="02020603050405020304" pitchFamily="18" charset="0"/>
                <a:cs typeface="Times New Roman" panose="02020603050405020304" pitchFamily="18" charset="0"/>
              </a:rPr>
              <a:t> </a:t>
            </a:r>
            <a:r>
              <a:rPr lang="ru-RU" sz="1800" b="1" dirty="0" err="1">
                <a:solidFill>
                  <a:srgbClr val="FF6600"/>
                </a:solidFill>
                <a:latin typeface="Times New Roman" panose="02020603050405020304" pitchFamily="18" charset="0"/>
                <a:cs typeface="Times New Roman" panose="02020603050405020304" pitchFamily="18" charset="0"/>
              </a:rPr>
              <a:t>файлдарды</a:t>
            </a:r>
            <a:r>
              <a:rPr lang="ru-RU" sz="1800" b="1" dirty="0">
                <a:solidFill>
                  <a:srgbClr val="FF6600"/>
                </a:solidFill>
                <a:latin typeface="Times New Roman" panose="02020603050405020304" pitchFamily="18" charset="0"/>
                <a:cs typeface="Times New Roman" panose="02020603050405020304" pitchFamily="18" charset="0"/>
              </a:rPr>
              <a:t> </a:t>
            </a:r>
            <a:r>
              <a:rPr lang="ru-RU" sz="1800" b="1" dirty="0" err="1">
                <a:solidFill>
                  <a:srgbClr val="FF6600"/>
                </a:solidFill>
                <a:latin typeface="Times New Roman" panose="02020603050405020304" pitchFamily="18" charset="0"/>
                <a:cs typeface="Times New Roman" panose="02020603050405020304" pitchFamily="18" charset="0"/>
              </a:rPr>
              <a:t>жіберу</a:t>
            </a:r>
            <a:endParaRPr lang="ru-RU" sz="1800" b="1" dirty="0">
              <a:solidFill>
                <a:srgbClr val="FF66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596313" y="146304"/>
            <a:ext cx="3570514" cy="1418400"/>
          </a:xfrm>
          <a:prstGeom prst="rect">
            <a:avLst/>
          </a:prstGeom>
        </p:spPr>
        <p:txBody>
          <a:bodyPr spcFirstLastPara="1" wrap="square" lIns="0" tIns="0" rIns="0" bIns="0" anchor="ctr" anchorCtr="0">
            <a:noAutofit/>
          </a:bodyPr>
          <a:lstStyle/>
          <a:p>
            <a:pPr lvl="0"/>
            <a:r>
              <a:rPr lang="ru-RU" sz="2400" b="1" dirty="0" err="1">
                <a:solidFill>
                  <a:srgbClr val="FF6600"/>
                </a:solidFill>
                <a:latin typeface="Times New Roman" panose="02020603050405020304" pitchFamily="18" charset="0"/>
                <a:cs typeface="Times New Roman" panose="02020603050405020304" pitchFamily="18" charset="0"/>
              </a:rPr>
              <a:t>Электрондық</a:t>
            </a:r>
            <a:r>
              <a:rPr lang="ru-RU" sz="2400" b="1" dirty="0">
                <a:solidFill>
                  <a:srgbClr val="FF6600"/>
                </a:solidFill>
                <a:latin typeface="Times New Roman" panose="02020603050405020304" pitchFamily="18" charset="0"/>
                <a:cs typeface="Times New Roman" panose="02020603050405020304" pitchFamily="18" charset="0"/>
              </a:rPr>
              <a:t> </a:t>
            </a:r>
            <a:r>
              <a:rPr lang="ru-RU" sz="2400" b="1" dirty="0" err="1">
                <a:solidFill>
                  <a:srgbClr val="FF6600"/>
                </a:solidFill>
                <a:latin typeface="Times New Roman" panose="02020603050405020304" pitchFamily="18" charset="0"/>
                <a:cs typeface="Times New Roman" panose="02020603050405020304" pitchFamily="18" charset="0"/>
              </a:rPr>
              <a:t>пошта</a:t>
            </a:r>
            <a:endParaRPr sz="2400" dirty="0">
              <a:solidFill>
                <a:srgbClr val="FF6600"/>
              </a:solidFill>
              <a:latin typeface="Times New Roman" panose="02020603050405020304" pitchFamily="18" charset="0"/>
              <a:cs typeface="Times New Roman" panose="02020603050405020304" pitchFamily="18" charset="0"/>
            </a:endParaRPr>
          </a:p>
        </p:txBody>
      </p:sp>
      <p:sp>
        <p:nvSpPr>
          <p:cNvPr id="162" name="Google Shape;162;p20"/>
          <p:cNvSpPr txBox="1">
            <a:spLocks noGrp="1"/>
          </p:cNvSpPr>
          <p:nvPr>
            <p:ph type="body" idx="1"/>
          </p:nvPr>
        </p:nvSpPr>
        <p:spPr>
          <a:xfrm>
            <a:off x="457324" y="1418400"/>
            <a:ext cx="8247763" cy="2633700"/>
          </a:xfrm>
          <a:prstGeom prst="rect">
            <a:avLst/>
          </a:prstGeom>
        </p:spPr>
        <p:txBody>
          <a:bodyPr spcFirstLastPara="1" wrap="square" lIns="0" tIns="0" rIns="0" bIns="0" anchor="t" anchorCtr="0">
            <a:noAutofit/>
          </a:bodyPr>
          <a:lstStyle/>
          <a:p>
            <a:pPr marL="76200" lvl="0" indent="0">
              <a:buNone/>
            </a:pPr>
            <a:r>
              <a:rPr lang="ru-RU" sz="1400" dirty="0" err="1">
                <a:latin typeface="Times New Roman" panose="02020603050405020304" pitchFamily="18" charset="0"/>
                <a:cs typeface="Times New Roman" panose="02020603050405020304" pitchFamily="18" charset="0"/>
              </a:rPr>
              <a:t>Электрондық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пошта</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e-mail) </a:t>
            </a:r>
            <a:r>
              <a:rPr lang="ru-RU" sz="1400" dirty="0" err="1">
                <a:latin typeface="Times New Roman" panose="02020603050405020304" pitchFamily="18" charset="0"/>
                <a:cs typeface="Times New Roman" panose="02020603050405020304" pitchFamily="18" charset="0"/>
              </a:rPr>
              <a:t>хабарламаларды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желінің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нүктесінен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екіншісіне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жедел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жіберуді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қамтамасыз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етеді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бірақ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кешіктірілген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жауап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қызметінің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типтік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түрі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болып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табылады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Сіз</a:t>
            </a:r>
            <a:r>
              <a:rPr lang="ru-RU" sz="1400" dirty="0">
                <a:latin typeface="Times New Roman" panose="02020603050405020304" pitchFamily="18" charset="0"/>
                <a:cs typeface="Times New Roman" panose="02020603050405020304" pitchFamily="18" charset="0"/>
              </a:rPr>
              <a:t> осы </a:t>
            </a:r>
            <a:r>
              <a:rPr lang="ru-RU" sz="1400" dirty="0" err="1">
                <a:latin typeface="Times New Roman" panose="02020603050405020304" pitchFamily="18" charset="0"/>
                <a:cs typeface="Times New Roman" panose="02020603050405020304" pitchFamily="18" charset="0"/>
              </a:rPr>
              <a:t>пошта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арқылы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күн</a:t>
            </a:r>
            <a:r>
              <a:rPr lang="ru-RU" sz="1400" dirty="0">
                <a:latin typeface="Times New Roman" panose="02020603050405020304" pitchFamily="18" charset="0"/>
                <a:cs typeface="Times New Roman" panose="02020603050405020304" pitchFamily="18" charset="0"/>
              </a:rPr>
              <a:t> мен </a:t>
            </a:r>
            <a:r>
              <a:rPr lang="ru-RU" sz="1400" dirty="0" err="1">
                <a:latin typeface="Times New Roman" panose="02020603050405020304" pitchFamily="18" charset="0"/>
                <a:cs typeface="Times New Roman" panose="02020603050405020304" pitchFamily="18" charset="0"/>
              </a:rPr>
              <a:t>түннің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келген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уақытында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хабарлама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жібере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қабылдай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аласыз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Электрондық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поштаның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маңызды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артықшылығы-адресаттың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қашықтығы</a:t>
            </a:r>
            <a:r>
              <a:rPr lang="ru-RU" sz="1400" dirty="0">
                <a:latin typeface="Times New Roman" panose="02020603050405020304" pitchFamily="18" charset="0"/>
                <a:cs typeface="Times New Roman" panose="02020603050405020304" pitchFamily="18" charset="0"/>
              </a:rPr>
              <a:t> тек </a:t>
            </a:r>
            <a:r>
              <a:rPr lang="ru-RU" sz="1400" dirty="0" err="1">
                <a:latin typeface="Times New Roman" panose="02020603050405020304" pitchFamily="18" charset="0"/>
                <a:cs typeface="Times New Roman" panose="02020603050405020304" pitchFamily="18" charset="0"/>
              </a:rPr>
              <a:t>жеткізу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жылдамдығы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ғана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емес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сонымен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қатар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құны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тұрғысынан</a:t>
            </a:r>
            <a:r>
              <a:rPr lang="ru-RU" sz="1400" dirty="0">
                <a:latin typeface="Times New Roman" panose="02020603050405020304" pitchFamily="18" charset="0"/>
                <a:cs typeface="Times New Roman" panose="02020603050405020304" pitchFamily="18" charset="0"/>
              </a:rPr>
              <a:t> да </a:t>
            </a:r>
            <a:r>
              <a:rPr lang="ru-RU" sz="1400" dirty="0" err="1">
                <a:latin typeface="Times New Roman" panose="02020603050405020304" pitchFamily="18" charset="0"/>
                <a:cs typeface="Times New Roman" panose="02020603050405020304" pitchFamily="18" charset="0"/>
              </a:rPr>
              <a:t>ешқандай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рөл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атқармайды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провайдердің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Интернетке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қосылу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уақыты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ғана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төленеді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әрине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провайдердің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бағасы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бойынша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Электрондық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пошта</a:t>
            </a:r>
            <a:r>
              <a:rPr lang="ru-RU" sz="1400" dirty="0">
                <a:latin typeface="Times New Roman" panose="02020603050405020304" pitchFamily="18" charset="0"/>
                <a:cs typeface="Times New Roman" panose="02020603050405020304" pitchFamily="18" charset="0"/>
              </a:rPr>
              <a:t> оны </a:t>
            </a:r>
            <a:r>
              <a:rPr lang="ru-RU" sz="1400" dirty="0" err="1">
                <a:latin typeface="Times New Roman" panose="02020603050405020304" pitchFamily="18" charset="0"/>
                <a:cs typeface="Times New Roman" panose="02020603050405020304" pitchFamily="18" charset="0"/>
              </a:rPr>
              <a:t>жібергеннен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кейін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бірден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келеді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адресат </a:t>
            </a:r>
            <a:r>
              <a:rPr lang="ru-RU" sz="1400" dirty="0" err="1">
                <a:latin typeface="Times New Roman" panose="02020603050405020304" pitchFamily="18" charset="0"/>
                <a:cs typeface="Times New Roman" panose="02020603050405020304" pitchFamily="18" charset="0"/>
              </a:rPr>
              <a:t>алғанға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дейін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пошта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жәшігінде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сақталады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Мәтіннен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басқа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графикалық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дыбыстық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бейне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файлдарды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сондай</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ақ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екілік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бағдарлама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файлдарын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қамтуы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мүмкін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Электрондық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пошталар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бірден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бірнеше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мекен-жайға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жіберілуі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мүмкін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Электрондық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поштаны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отырып</a:t>
            </a:r>
            <a:r>
              <a:rPr lang="ru-RU" sz="1400" dirty="0">
                <a:latin typeface="Times New Roman" panose="02020603050405020304" pitchFamily="18" charset="0"/>
                <a:cs typeface="Times New Roman" panose="02020603050405020304" pitchFamily="18" charset="0"/>
              </a:rPr>
              <a:t>, интернет </a:t>
            </a:r>
            <a:r>
              <a:rPr lang="ru-RU" sz="1400" dirty="0" err="1">
                <a:latin typeface="Times New Roman" panose="02020603050405020304" pitchFamily="18" charset="0"/>
                <a:cs typeface="Times New Roman" panose="02020603050405020304" pitchFamily="18" charset="0"/>
              </a:rPr>
              <a:t>қолданушысы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желінің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әртүрлі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қызметтеріне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жеткізе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алады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өйткені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Интернеттің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негізгі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сервистік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бағдарламаларында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онымен</a:t>
            </a:r>
            <a:r>
              <a:rPr lang="ru-RU" sz="1400" dirty="0">
                <a:latin typeface="Times New Roman" panose="02020603050405020304" pitchFamily="18" charset="0"/>
                <a:cs typeface="Times New Roman" panose="02020603050405020304" pitchFamily="18" charset="0"/>
              </a:rPr>
              <a:t> интерфейс бар. </a:t>
            </a:r>
            <a:r>
              <a:rPr lang="ru-RU" sz="1400" dirty="0" err="1">
                <a:latin typeface="Times New Roman" panose="02020603050405020304" pitchFamily="18" charset="0"/>
                <a:cs typeface="Times New Roman" panose="02020603050405020304" pitchFamily="18" charset="0"/>
              </a:rPr>
              <a:t>Электрондық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пошта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арқылы</a:t>
            </a:r>
            <a:r>
              <a:rPr lang="ru-RU" sz="1400" dirty="0">
                <a:latin typeface="Times New Roman" panose="02020603050405020304" pitchFamily="18" charset="0"/>
                <a:cs typeface="Times New Roman" panose="02020603050405020304" pitchFamily="18" charset="0"/>
              </a:rPr>
              <a:t> хат </a:t>
            </a:r>
            <a:r>
              <a:rPr lang="ru-RU" sz="1400" dirty="0" err="1">
                <a:latin typeface="Times New Roman" panose="02020603050405020304" pitchFamily="18" charset="0"/>
                <a:cs typeface="Times New Roman" panose="02020603050405020304" pitchFamily="18" charset="0"/>
              </a:rPr>
              <a:t>алмасу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режимінде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жұмыс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істеу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үшін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арнайы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бағдарламалар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қажет</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E-mail-</a:t>
            </a:r>
            <a:r>
              <a:rPr lang="ru-RU" sz="1400" dirty="0" err="1">
                <a:latin typeface="Times New Roman" panose="02020603050405020304" pitchFamily="18" charset="0"/>
                <a:cs typeface="Times New Roman" panose="02020603050405020304" pitchFamily="18" charset="0"/>
              </a:rPr>
              <a:t>дің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екі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негізгі</a:t>
            </a:r>
            <a:r>
              <a:rPr lang="ru-RU" sz="1400" dirty="0">
                <a:latin typeface="Times New Roman" panose="02020603050405020304" pitchFamily="18" charset="0"/>
                <a:cs typeface="Times New Roman" panose="02020603050405020304" pitchFamily="18" charset="0"/>
              </a:rPr>
              <a:t> стандарты бар: </a:t>
            </a:r>
          </a:p>
          <a:p>
            <a:pPr lvl="0"/>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Internet Engineering Task Force </a:t>
            </a:r>
            <a:r>
              <a:rPr lang="ru-RU" sz="1400" dirty="0" err="1">
                <a:latin typeface="Times New Roman" panose="02020603050405020304" pitchFamily="18" charset="0"/>
                <a:cs typeface="Times New Roman" panose="02020603050405020304" pitchFamily="18" charset="0"/>
              </a:rPr>
              <a:t>жасаған</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Simple Mail Transfer Protocol (SMTP); </a:t>
            </a:r>
            <a:endParaRPr lang="kk-KZ" sz="1400" dirty="0">
              <a:latin typeface="Times New Roman" panose="02020603050405020304" pitchFamily="18" charset="0"/>
              <a:cs typeface="Times New Roman" panose="02020603050405020304" pitchFamily="18" charset="0"/>
            </a:endParaRPr>
          </a:p>
          <a:p>
            <a:pPr lvl="0"/>
            <a:r>
              <a:rPr lang="en-US"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халықаралық</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Telecommunications Union </a:t>
            </a:r>
            <a:r>
              <a:rPr lang="ru-RU" sz="1400" dirty="0" err="1">
                <a:latin typeface="Times New Roman" panose="02020603050405020304" pitchFamily="18" charset="0"/>
                <a:cs typeface="Times New Roman" panose="02020603050405020304" pitchFamily="18" charset="0"/>
              </a:rPr>
              <a:t>жасаған</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X. 400.</a:t>
            </a:r>
            <a:endParaRPr sz="1400" dirty="0">
              <a:latin typeface="Times New Roman" panose="02020603050405020304" pitchFamily="18" charset="0"/>
              <a:cs typeface="Times New Roman" panose="02020603050405020304" pitchFamily="18" charset="0"/>
            </a:endParaRPr>
          </a:p>
        </p:txBody>
      </p:sp>
      <p:sp>
        <p:nvSpPr>
          <p:cNvPr id="163" name="Google Shape;163;p20"/>
          <p:cNvSpPr txBox="1">
            <a:spLocks noGrp="1"/>
          </p:cNvSpPr>
          <p:nvPr>
            <p:ph type="sldNum" idx="12"/>
          </p:nvPr>
        </p:nvSpPr>
        <p:spPr>
          <a:xfrm>
            <a:off x="8760600"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600">
                <a:latin typeface="Times New Roman" panose="02020603050405020304" pitchFamily="18" charset="0"/>
                <a:cs typeface="Times New Roman" panose="02020603050405020304" pitchFamily="18" charset="0"/>
              </a:rPr>
              <a:t>16</a:t>
            </a:fld>
            <a:endParaRPr sz="160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4"/>
        <p:cNvGrpSpPr/>
        <p:nvPr/>
      </p:nvGrpSpPr>
      <p:grpSpPr>
        <a:xfrm>
          <a:off x="0" y="0"/>
          <a:ext cx="0" cy="0"/>
          <a:chOff x="0" y="0"/>
          <a:chExt cx="0" cy="0"/>
        </a:xfrm>
      </p:grpSpPr>
      <p:sp>
        <p:nvSpPr>
          <p:cNvPr id="226" name="Google Shape;226;p27"/>
          <p:cNvSpPr txBox="1">
            <a:spLocks noGrp="1"/>
          </p:cNvSpPr>
          <p:nvPr>
            <p:ph type="title" idx="4294967295"/>
          </p:nvPr>
        </p:nvSpPr>
        <p:spPr>
          <a:xfrm>
            <a:off x="457199" y="0"/>
            <a:ext cx="6698343" cy="876300"/>
          </a:xfrm>
          <a:prstGeom prst="rect">
            <a:avLst/>
          </a:prstGeom>
        </p:spPr>
        <p:txBody>
          <a:bodyPr spcFirstLastPara="1" wrap="square" lIns="0" tIns="0" rIns="0" bIns="0" anchor="ctr" anchorCtr="0">
            <a:noAutofit/>
          </a:bodyPr>
          <a:lstStyle/>
          <a:p>
            <a:pPr lvl="0"/>
            <a:r>
              <a:rPr lang="ru-RU" sz="2400" b="1" dirty="0" err="1">
                <a:solidFill>
                  <a:schemeClr val="bg1"/>
                </a:solidFill>
                <a:latin typeface="Times New Roman" panose="02020603050405020304" pitchFamily="18" charset="0"/>
                <a:cs typeface="Times New Roman" panose="02020603050405020304" pitchFamily="18" charset="0"/>
              </a:rPr>
              <a:t>Интернеттен</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ақпарат</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іздеу</a:t>
            </a:r>
            <a:endParaRPr sz="2400" dirty="0">
              <a:solidFill>
                <a:schemeClr val="bg1"/>
              </a:solidFill>
              <a:latin typeface="Times New Roman" panose="02020603050405020304" pitchFamily="18" charset="0"/>
              <a:cs typeface="Times New Roman" panose="02020603050405020304" pitchFamily="18" charset="0"/>
            </a:endParaRPr>
          </a:p>
        </p:txBody>
      </p:sp>
      <p:sp>
        <p:nvSpPr>
          <p:cNvPr id="228" name="Google Shape;228;p27"/>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17</a:t>
            </a:fld>
            <a:endParaRPr>
              <a:latin typeface="Times New Roman" panose="02020603050405020304" pitchFamily="18" charset="0"/>
              <a:cs typeface="Times New Roman" panose="02020603050405020304" pitchFamily="18" charset="0"/>
            </a:endParaRPr>
          </a:p>
        </p:txBody>
      </p:sp>
      <p:sp>
        <p:nvSpPr>
          <p:cNvPr id="229" name="Google Shape;229;p27"/>
          <p:cNvSpPr txBox="1">
            <a:spLocks noGrp="1"/>
          </p:cNvSpPr>
          <p:nvPr>
            <p:ph type="body" idx="4294967295"/>
          </p:nvPr>
        </p:nvSpPr>
        <p:spPr>
          <a:xfrm>
            <a:off x="134491" y="612682"/>
            <a:ext cx="8926162" cy="4340317"/>
          </a:xfrm>
          <a:prstGeom prst="rect">
            <a:avLst/>
          </a:prstGeom>
        </p:spPr>
        <p:txBody>
          <a:bodyPr spcFirstLastPara="1" wrap="square" lIns="0" tIns="0" rIns="0" bIns="0" anchor="t" anchorCtr="0">
            <a:noAutofit/>
          </a:bodyPr>
          <a:lstStyle/>
          <a:p>
            <a:pPr marL="76200" indent="0">
              <a:buNone/>
            </a:pPr>
            <a:r>
              <a:rPr lang="ru-RU" sz="1200" dirty="0" err="1">
                <a:latin typeface="Times New Roman" panose="02020603050405020304" pitchFamily="18" charset="0"/>
                <a:cs typeface="Times New Roman" panose="02020603050405020304" pitchFamily="18" charset="0"/>
              </a:rPr>
              <a:t>Интернеттен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ақпарат</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өте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қиын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міндет</a:t>
            </a:r>
            <a:r>
              <a:rPr lang="ru-RU" sz="1200" dirty="0">
                <a:latin typeface="Times New Roman" panose="02020603050405020304" pitchFamily="18" charset="0"/>
                <a:cs typeface="Times New Roman" panose="02020603050405020304" pitchFamily="18" charset="0"/>
              </a:rPr>
              <a:t>. Анықтамалық іздеу жүйелерінің барлық түрлері желідегі гетерогенді ақпарат массивтерін өңдейді, бірақ ақпаратты іздеу мен көрсетудің әртүрлі механизмдерін қолданады. </a:t>
            </a:r>
            <a:r>
              <a:rPr lang="ru-RU" sz="1200" dirty="0" err="1">
                <a:latin typeface="Times New Roman" panose="02020603050405020304" pitchFamily="18" charset="0"/>
                <a:cs typeface="Times New Roman" panose="02020603050405020304" pitchFamily="18" charset="0"/>
              </a:rPr>
              <a:t>Оларды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келесі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топтарға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бөлуге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болады</a:t>
            </a:r>
            <a:r>
              <a:rPr lang="ru-RU" sz="1200" dirty="0">
                <a:latin typeface="Times New Roman" panose="02020603050405020304" pitchFamily="18" charset="0"/>
                <a:cs typeface="Times New Roman" panose="02020603050405020304" pitchFamily="18" charset="0"/>
              </a:rPr>
              <a:t>:</a:t>
            </a:r>
          </a:p>
          <a:p>
            <a:pPr lvl="0"/>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машиналары</a:t>
            </a:r>
            <a:endParaRPr lang="ru-RU" sz="1200" dirty="0">
              <a:latin typeface="Times New Roman" panose="02020603050405020304" pitchFamily="18" charset="0"/>
              <a:cs typeface="Times New Roman" panose="02020603050405020304" pitchFamily="18" charset="0"/>
            </a:endParaRPr>
          </a:p>
          <a:p>
            <a:pPr lvl="0"/>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каталогтары</a:t>
            </a:r>
            <a:endParaRPr lang="ru-RU" sz="1200" dirty="0">
              <a:latin typeface="Times New Roman" panose="02020603050405020304" pitchFamily="18" charset="0"/>
              <a:cs typeface="Times New Roman" panose="02020603050405020304" pitchFamily="18" charset="0"/>
            </a:endParaRPr>
          </a:p>
          <a:p>
            <a:pPr lvl="0"/>
            <a:r>
              <a:rPr lang="ru-RU" sz="1200" dirty="0" err="1">
                <a:latin typeface="Times New Roman" panose="02020603050405020304" pitchFamily="18" charset="0"/>
                <a:cs typeface="Times New Roman" panose="02020603050405020304" pitchFamily="18" charset="0"/>
              </a:rPr>
              <a:t>Электрондық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пошта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дерекқоры</a:t>
            </a:r>
            <a:endParaRPr lang="ru-RU" sz="1200" dirty="0">
              <a:latin typeface="Times New Roman" panose="02020603050405020304" pitchFamily="18" charset="0"/>
              <a:cs typeface="Times New Roman" panose="02020603050405020304" pitchFamily="18" charset="0"/>
            </a:endParaRPr>
          </a:p>
          <a:p>
            <a:pPr lvl="0"/>
            <a:r>
              <a:rPr lang="en-US" sz="1200" dirty="0">
                <a:latin typeface="Times New Roman" panose="02020603050405020304" pitchFamily="18" charset="0"/>
                <a:cs typeface="Times New Roman" panose="02020603050405020304" pitchFamily="18" charset="0"/>
              </a:rPr>
              <a:t>Gopher </a:t>
            </a:r>
            <a:r>
              <a:rPr lang="ru-RU" sz="1200" dirty="0" err="1">
                <a:latin typeface="Times New Roman" panose="02020603050405020304" pitchFamily="18" charset="0"/>
                <a:cs typeface="Times New Roman" panose="02020603050405020304" pitchFamily="18" charset="0"/>
              </a:rPr>
              <a:t>мұрағаттарындағы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жүйесі</a:t>
            </a:r>
            <a:endParaRPr lang="ru-RU" sz="1200" dirty="0">
              <a:latin typeface="Times New Roman" panose="02020603050405020304" pitchFamily="18" charset="0"/>
              <a:cs typeface="Times New Roman" panose="02020603050405020304" pitchFamily="18" charset="0"/>
            </a:endParaRPr>
          </a:p>
          <a:p>
            <a:pPr lvl="0"/>
            <a:r>
              <a:rPr lang="en-US" sz="1200" dirty="0">
                <a:latin typeface="Times New Roman" panose="02020603050405020304" pitchFamily="18" charset="0"/>
                <a:cs typeface="Times New Roman" panose="02020603050405020304" pitchFamily="18" charset="0"/>
              </a:rPr>
              <a:t>FTP </a:t>
            </a:r>
            <a:r>
              <a:rPr lang="ru-RU" sz="1200" dirty="0" err="1">
                <a:latin typeface="Times New Roman" panose="02020603050405020304" pitchFamily="18" charset="0"/>
                <a:cs typeface="Times New Roman" panose="02020603050405020304" pitchFamily="18" charset="0"/>
              </a:rPr>
              <a:t>файлдарын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жүйесі</a:t>
            </a:r>
            <a:endParaRPr lang="ru-RU" sz="1200" dirty="0">
              <a:latin typeface="Times New Roman" panose="02020603050405020304" pitchFamily="18" charset="0"/>
              <a:cs typeface="Times New Roman" panose="02020603050405020304" pitchFamily="18" charset="0"/>
            </a:endParaRPr>
          </a:p>
          <a:p>
            <a:pPr lvl="0"/>
            <a:r>
              <a:rPr lang="en-US" sz="1200" dirty="0">
                <a:latin typeface="Times New Roman" panose="02020603050405020304" pitchFamily="18" charset="0"/>
                <a:cs typeface="Times New Roman" panose="02020603050405020304" pitchFamily="18" charset="0"/>
              </a:rPr>
              <a:t>Usenet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жүйесі</a:t>
            </a:r>
            <a:endParaRPr lang="ru-RU" sz="1200" dirty="0">
              <a:latin typeface="Times New Roman" panose="02020603050405020304" pitchFamily="18" charset="0"/>
              <a:cs typeface="Times New Roman" panose="02020603050405020304" pitchFamily="18" charset="0"/>
            </a:endParaRPr>
          </a:p>
          <a:p>
            <a:pPr marL="76200" lvl="0" indent="0">
              <a:buNone/>
            </a:pPr>
            <a:r>
              <a:rPr lang="ru-RU" sz="1200" dirty="0">
                <a:latin typeface="Times New Roman" panose="02020603050405020304" pitchFamily="18" charset="0"/>
                <a:cs typeface="Times New Roman" panose="02020603050405020304" pitchFamily="18" charset="0"/>
              </a:rPr>
              <a:t>WWW-</a:t>
            </a:r>
            <a:r>
              <a:rPr lang="ru-RU" sz="1200" dirty="0" err="1">
                <a:latin typeface="Times New Roman" panose="02020603050405020304" pitchFamily="18" charset="0"/>
                <a:cs typeface="Times New Roman" panose="02020603050405020304" pitchFamily="18" charset="0"/>
              </a:rPr>
              <a:t>ге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тән-іздеу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машиналары</a:t>
            </a:r>
            <a:r>
              <a:rPr lang="ru-RU" sz="1200" dirty="0">
                <a:latin typeface="Times New Roman" panose="02020603050405020304" pitchFamily="18" charset="0"/>
                <a:cs typeface="Times New Roman" panose="02020603050405020304" pitchFamily="18" charset="0"/>
              </a:rPr>
              <a:t> мен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каталогтары</a:t>
            </a:r>
            <a:endParaRPr lang="ru-RU" sz="1200" dirty="0">
              <a:latin typeface="Times New Roman" panose="02020603050405020304" pitchFamily="18" charset="0"/>
              <a:cs typeface="Times New Roman" panose="02020603050405020304" pitchFamily="18" charset="0"/>
            </a:endParaRPr>
          </a:p>
          <a:p>
            <a:pPr marL="76200" lvl="0" indent="0">
              <a:buNone/>
            </a:pPr>
            <a:r>
              <a:rPr lang="ru-RU" sz="1200" dirty="0" err="1">
                <a:latin typeface="Times New Roman" panose="02020603050405020304" pitchFamily="18" charset="0"/>
                <a:cs typeface="Times New Roman" panose="02020603050405020304" pitchFamily="18" charset="0"/>
              </a:rPr>
              <a:t>Ең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қуатты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танымал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халықаралық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жүйелері</a:t>
            </a:r>
            <a:r>
              <a:rPr lang="ru-RU" sz="1200" dirty="0">
                <a:latin typeface="Times New Roman" panose="02020603050405020304" pitchFamily="18" charset="0"/>
                <a:cs typeface="Times New Roman" panose="02020603050405020304" pitchFamily="18" charset="0"/>
              </a:rPr>
              <a:t>:</a:t>
            </a:r>
          </a:p>
          <a:p>
            <a:pPr lvl="0"/>
            <a:r>
              <a:rPr lang="ru-RU" sz="1200" u="sng" dirty="0">
                <a:latin typeface="Times New Roman" panose="02020603050405020304" pitchFamily="18" charset="0"/>
                <a:cs typeface="Times New Roman" panose="02020603050405020304" pitchFamily="18" charset="0"/>
                <a:hlinkClick r:id="rId3"/>
              </a:rPr>
              <a:t>www.google.com</a:t>
            </a:r>
            <a:endParaRPr lang="ru-RU" sz="1200" dirty="0">
              <a:latin typeface="Times New Roman" panose="02020603050405020304" pitchFamily="18" charset="0"/>
              <a:cs typeface="Times New Roman" panose="02020603050405020304" pitchFamily="18" charset="0"/>
            </a:endParaRPr>
          </a:p>
          <a:p>
            <a:pPr lvl="0"/>
            <a:r>
              <a:rPr lang="ru-RU" sz="1200" u="sng" dirty="0">
                <a:latin typeface="Times New Roman" panose="02020603050405020304" pitchFamily="18" charset="0"/>
                <a:cs typeface="Times New Roman" panose="02020603050405020304" pitchFamily="18" charset="0"/>
              </a:rPr>
              <a:t>www.yahoo.com</a:t>
            </a:r>
            <a:endParaRPr lang="ru-RU" sz="1200" dirty="0">
              <a:latin typeface="Times New Roman" panose="02020603050405020304" pitchFamily="18" charset="0"/>
              <a:cs typeface="Times New Roman" panose="02020603050405020304" pitchFamily="18" charset="0"/>
            </a:endParaRPr>
          </a:p>
          <a:p>
            <a:pPr lvl="0"/>
            <a:r>
              <a:rPr lang="ru-RU" sz="1200" u="sng" dirty="0">
                <a:latin typeface="Times New Roman" panose="02020603050405020304" pitchFamily="18" charset="0"/>
                <a:cs typeface="Times New Roman" panose="02020603050405020304" pitchFamily="18" charset="0"/>
                <a:hlinkClick r:id="rId4"/>
              </a:rPr>
              <a:t>www.altavista.com</a:t>
            </a:r>
            <a:endParaRPr lang="ru-RU" sz="1200" dirty="0">
              <a:latin typeface="Times New Roman" panose="02020603050405020304" pitchFamily="18" charset="0"/>
              <a:cs typeface="Times New Roman" panose="02020603050405020304" pitchFamily="18" charset="0"/>
            </a:endParaRPr>
          </a:p>
          <a:p>
            <a:pPr marL="76200" indent="0">
              <a:buNone/>
            </a:pPr>
            <a:r>
              <a:rPr lang="ru-RU" sz="1200" dirty="0" err="1">
                <a:latin typeface="Times New Roman" panose="02020603050405020304" pitchFamily="18" charset="0"/>
                <a:cs typeface="Times New Roman" panose="02020603050405020304" pitchFamily="18" charset="0"/>
              </a:rPr>
              <a:t>Отандық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жүйелері</a:t>
            </a:r>
            <a:r>
              <a:rPr lang="ru-RU" sz="1200" dirty="0">
                <a:latin typeface="Times New Roman" panose="02020603050405020304" pitchFamily="18" charset="0"/>
                <a:cs typeface="Times New Roman" panose="02020603050405020304" pitchFamily="18" charset="0"/>
              </a:rPr>
              <a:t> :</a:t>
            </a:r>
          </a:p>
          <a:p>
            <a:pPr lvl="0"/>
            <a:r>
              <a:rPr lang="ru-RU" sz="1200" dirty="0">
                <a:latin typeface="Times New Roman" panose="02020603050405020304" pitchFamily="18" charset="0"/>
                <a:cs typeface="Times New Roman" panose="02020603050405020304" pitchFamily="18" charset="0"/>
              </a:rPr>
              <a:t>www.</a:t>
            </a:r>
            <a:r>
              <a:rPr lang="en-US" sz="1200" dirty="0">
                <a:latin typeface="Times New Roman" panose="02020603050405020304" pitchFamily="18" charset="0"/>
                <a:cs typeface="Times New Roman" panose="02020603050405020304" pitchFamily="18" charset="0"/>
              </a:rPr>
              <a:t>kaz.kz </a:t>
            </a:r>
            <a:endParaRPr lang="kk-KZ" sz="1200" dirty="0">
              <a:latin typeface="Times New Roman" panose="02020603050405020304" pitchFamily="18" charset="0"/>
              <a:cs typeface="Times New Roman" panose="02020603050405020304" pitchFamily="18" charset="0"/>
            </a:endParaRPr>
          </a:p>
          <a:p>
            <a:pPr lvl="0"/>
            <a:r>
              <a:rPr lang="ru-RU" sz="1200" dirty="0">
                <a:latin typeface="Times New Roman" panose="02020603050405020304" pitchFamily="18" charset="0"/>
                <a:cs typeface="Times New Roman" panose="02020603050405020304" pitchFamily="18" charset="0"/>
              </a:rPr>
              <a:t>www.</a:t>
            </a:r>
            <a:r>
              <a:rPr lang="en-US" sz="1200" dirty="0" err="1">
                <a:latin typeface="Times New Roman" panose="02020603050405020304" pitchFamily="18" charset="0"/>
                <a:cs typeface="Times New Roman" panose="02020603050405020304" pitchFamily="18" charset="0"/>
              </a:rPr>
              <a:t>nur</a:t>
            </a:r>
            <a:r>
              <a:rPr lang="ru-RU"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kz</a:t>
            </a:r>
            <a:endParaRPr lang="ru-RU" sz="1200" dirty="0">
              <a:latin typeface="Times New Roman" panose="02020603050405020304" pitchFamily="18" charset="0"/>
              <a:cs typeface="Times New Roman" panose="02020603050405020304" pitchFamily="18" charset="0"/>
            </a:endParaRPr>
          </a:p>
        </p:txBody>
      </p:sp>
      <p:grpSp>
        <p:nvGrpSpPr>
          <p:cNvPr id="5" name="Google Shape;1333;p50"/>
          <p:cNvGrpSpPr/>
          <p:nvPr/>
        </p:nvGrpSpPr>
        <p:grpSpPr>
          <a:xfrm>
            <a:off x="4058902" y="4058507"/>
            <a:ext cx="445812" cy="394518"/>
            <a:chOff x="1510757" y="3225422"/>
            <a:chExt cx="720214" cy="637347"/>
          </a:xfrm>
        </p:grpSpPr>
        <p:sp>
          <p:nvSpPr>
            <p:cNvPr id="6" name="Google Shape;1334;p50"/>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335;p50"/>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336;p50"/>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337;p50"/>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338;p50"/>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339;p50"/>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340;p50"/>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 name="Google Shape;1341;p50"/>
          <p:cNvGrpSpPr/>
          <p:nvPr/>
        </p:nvGrpSpPr>
        <p:grpSpPr>
          <a:xfrm>
            <a:off x="4750293" y="4076027"/>
            <a:ext cx="445767" cy="359478"/>
            <a:chOff x="2595501" y="3253725"/>
            <a:chExt cx="720141" cy="580739"/>
          </a:xfrm>
        </p:grpSpPr>
        <p:sp>
          <p:nvSpPr>
            <p:cNvPr id="14" name="Google Shape;1342;p50"/>
            <p:cNvSpPr/>
            <p:nvPr/>
          </p:nvSpPr>
          <p:spPr>
            <a:xfrm>
              <a:off x="2595501" y="3269807"/>
              <a:ext cx="416349" cy="273171"/>
            </a:xfrm>
            <a:custGeom>
              <a:avLst/>
              <a:gdLst/>
              <a:ahLst/>
              <a:cxnLst/>
              <a:rect l="l" t="t" r="r" b="b"/>
              <a:pathLst>
                <a:path w="722" h="472" extrusionOk="0">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343;p50"/>
            <p:cNvSpPr/>
            <p:nvPr/>
          </p:nvSpPr>
          <p:spPr>
            <a:xfrm>
              <a:off x="2903528" y="3560177"/>
              <a:ext cx="374670" cy="273617"/>
            </a:xfrm>
            <a:custGeom>
              <a:avLst/>
              <a:gdLst/>
              <a:ahLst/>
              <a:cxnLst/>
              <a:rect l="l" t="t" r="r" b="b"/>
              <a:pathLst>
                <a:path w="650" h="473" extrusionOk="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344;p50"/>
            <p:cNvSpPr/>
            <p:nvPr/>
          </p:nvSpPr>
          <p:spPr>
            <a:xfrm>
              <a:off x="2635397" y="3497189"/>
              <a:ext cx="313600" cy="337276"/>
            </a:xfrm>
            <a:custGeom>
              <a:avLst/>
              <a:gdLst/>
              <a:ahLst/>
              <a:cxnLst/>
              <a:rect l="l" t="t" r="r" b="b"/>
              <a:pathLst>
                <a:path w="544" h="583" extrusionOk="0">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345;p50"/>
            <p:cNvSpPr/>
            <p:nvPr/>
          </p:nvSpPr>
          <p:spPr>
            <a:xfrm>
              <a:off x="2966382" y="3253725"/>
              <a:ext cx="349261" cy="352241"/>
            </a:xfrm>
            <a:custGeom>
              <a:avLst/>
              <a:gdLst/>
              <a:ahLst/>
              <a:cxnLst/>
              <a:rect l="l" t="t" r="r" b="b"/>
              <a:pathLst>
                <a:path w="606" h="609" extrusionOk="0">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8" name="Google Shape;1346;p50"/>
          <p:cNvGrpSpPr/>
          <p:nvPr/>
        </p:nvGrpSpPr>
        <p:grpSpPr>
          <a:xfrm>
            <a:off x="6132964" y="4032995"/>
            <a:ext cx="443879" cy="445541"/>
            <a:chOff x="4764809" y="3184208"/>
            <a:chExt cx="717090" cy="719775"/>
          </a:xfrm>
        </p:grpSpPr>
        <p:sp>
          <p:nvSpPr>
            <p:cNvPr id="19" name="Google Shape;1347;p50"/>
            <p:cNvSpPr/>
            <p:nvPr/>
          </p:nvSpPr>
          <p:spPr>
            <a:xfrm>
              <a:off x="5143387" y="3232375"/>
              <a:ext cx="338512" cy="556553"/>
            </a:xfrm>
            <a:custGeom>
              <a:avLst/>
              <a:gdLst/>
              <a:ahLst/>
              <a:cxnLst/>
              <a:rect l="l" t="t" r="r" b="b"/>
              <a:pathLst>
                <a:path w="517" h="847" extrusionOk="0">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348;p50"/>
            <p:cNvSpPr/>
            <p:nvPr/>
          </p:nvSpPr>
          <p:spPr>
            <a:xfrm>
              <a:off x="4783248" y="3418197"/>
              <a:ext cx="616697" cy="485785"/>
            </a:xfrm>
            <a:custGeom>
              <a:avLst/>
              <a:gdLst/>
              <a:ahLst/>
              <a:cxnLst/>
              <a:rect l="l" t="t" r="r" b="b"/>
              <a:pathLst>
                <a:path w="942" h="739" extrusionOk="0">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349;p50"/>
            <p:cNvSpPr/>
            <p:nvPr/>
          </p:nvSpPr>
          <p:spPr>
            <a:xfrm>
              <a:off x="4764809" y="3184208"/>
              <a:ext cx="585965" cy="520485"/>
            </a:xfrm>
            <a:custGeom>
              <a:avLst/>
              <a:gdLst/>
              <a:ahLst/>
              <a:cxnLst/>
              <a:rect l="l" t="t" r="r" b="b"/>
              <a:pathLst>
                <a:path w="895" h="792" extrusionOk="0">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2" name="Google Shape;1350;p50"/>
          <p:cNvGrpSpPr/>
          <p:nvPr/>
        </p:nvGrpSpPr>
        <p:grpSpPr>
          <a:xfrm>
            <a:off x="5441640" y="4061960"/>
            <a:ext cx="445746" cy="387612"/>
            <a:chOff x="3680173" y="3231000"/>
            <a:chExt cx="720106" cy="626190"/>
          </a:xfrm>
        </p:grpSpPr>
        <p:sp>
          <p:nvSpPr>
            <p:cNvPr id="23" name="Google Shape;1351;p50"/>
            <p:cNvSpPr/>
            <p:nvPr/>
          </p:nvSpPr>
          <p:spPr>
            <a:xfrm>
              <a:off x="3680173" y="3232386"/>
              <a:ext cx="468746" cy="451568"/>
            </a:xfrm>
            <a:custGeom>
              <a:avLst/>
              <a:gdLst/>
              <a:ahLst/>
              <a:cxnLst/>
              <a:rect l="l" t="t" r="r" b="b"/>
              <a:pathLst>
                <a:path w="341" h="326" extrusionOk="0">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352;p50"/>
            <p:cNvSpPr/>
            <p:nvPr/>
          </p:nvSpPr>
          <p:spPr>
            <a:xfrm>
              <a:off x="3743529" y="3408162"/>
              <a:ext cx="548171" cy="449028"/>
            </a:xfrm>
            <a:custGeom>
              <a:avLst/>
              <a:gdLst/>
              <a:ahLst/>
              <a:cxnLst/>
              <a:rect l="l" t="t" r="r" b="b"/>
              <a:pathLst>
                <a:path w="399" h="324" extrusionOk="0">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353;p50"/>
            <p:cNvSpPr/>
            <p:nvPr/>
          </p:nvSpPr>
          <p:spPr>
            <a:xfrm>
              <a:off x="4061000" y="3231000"/>
              <a:ext cx="339279" cy="508390"/>
            </a:xfrm>
            <a:custGeom>
              <a:avLst/>
              <a:gdLst/>
              <a:ahLst/>
              <a:cxnLst/>
              <a:rect l="l" t="t" r="r" b="b"/>
              <a:pathLst>
                <a:path w="247" h="367" extrusionOk="0">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6" name="Google Shape;1354;p50"/>
          <p:cNvGrpSpPr/>
          <p:nvPr/>
        </p:nvGrpSpPr>
        <p:grpSpPr>
          <a:xfrm>
            <a:off x="7513727" y="4032956"/>
            <a:ext cx="443283" cy="445620"/>
            <a:chOff x="6931035" y="3184144"/>
            <a:chExt cx="716128" cy="719903"/>
          </a:xfrm>
        </p:grpSpPr>
        <p:sp>
          <p:nvSpPr>
            <p:cNvPr id="27" name="Google Shape;1355;p50"/>
            <p:cNvSpPr/>
            <p:nvPr/>
          </p:nvSpPr>
          <p:spPr>
            <a:xfrm>
              <a:off x="7304099" y="3430106"/>
              <a:ext cx="343064" cy="228463"/>
            </a:xfrm>
            <a:custGeom>
              <a:avLst/>
              <a:gdLst/>
              <a:ahLst/>
              <a:cxnLst/>
              <a:rect l="l" t="t" r="r" b="b"/>
              <a:pathLst>
                <a:path w="590" h="391" extrusionOk="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356;p50"/>
            <p:cNvSpPr/>
            <p:nvPr/>
          </p:nvSpPr>
          <p:spPr>
            <a:xfrm>
              <a:off x="6931035" y="3430106"/>
              <a:ext cx="343548" cy="228463"/>
            </a:xfrm>
            <a:custGeom>
              <a:avLst/>
              <a:gdLst/>
              <a:ahLst/>
              <a:cxnLst/>
              <a:rect l="l" t="t" r="r" b="b"/>
              <a:pathLst>
                <a:path w="591" h="391" extrusionOk="0">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1357;p50"/>
            <p:cNvSpPr/>
            <p:nvPr/>
          </p:nvSpPr>
          <p:spPr>
            <a:xfrm>
              <a:off x="7175631" y="3184144"/>
              <a:ext cx="227419" cy="345369"/>
            </a:xfrm>
            <a:custGeom>
              <a:avLst/>
              <a:gdLst/>
              <a:ahLst/>
              <a:cxnLst/>
              <a:rect l="l" t="t" r="r" b="b"/>
              <a:pathLst>
                <a:path w="391" h="591" extrusionOk="0">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358;p50"/>
            <p:cNvSpPr/>
            <p:nvPr/>
          </p:nvSpPr>
          <p:spPr>
            <a:xfrm>
              <a:off x="7175631" y="3558678"/>
              <a:ext cx="227419" cy="345369"/>
            </a:xfrm>
            <a:custGeom>
              <a:avLst/>
              <a:gdLst/>
              <a:ahLst/>
              <a:cxnLst/>
              <a:rect l="l" t="t" r="r" b="b"/>
              <a:pathLst>
                <a:path w="391" h="591" extrusionOk="0">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1" name="Google Shape;1359;p50"/>
          <p:cNvGrpSpPr/>
          <p:nvPr/>
        </p:nvGrpSpPr>
        <p:grpSpPr>
          <a:xfrm>
            <a:off x="6822421" y="4032908"/>
            <a:ext cx="445727" cy="445714"/>
            <a:chOff x="5846429" y="3184067"/>
            <a:chExt cx="720076" cy="720055"/>
          </a:xfrm>
        </p:grpSpPr>
        <p:sp>
          <p:nvSpPr>
            <p:cNvPr id="32" name="Google Shape;1360;p50"/>
            <p:cNvSpPr/>
            <p:nvPr/>
          </p:nvSpPr>
          <p:spPr>
            <a:xfrm>
              <a:off x="6207893" y="3184067"/>
              <a:ext cx="355998" cy="422879"/>
            </a:xfrm>
            <a:custGeom>
              <a:avLst/>
              <a:gdLst/>
              <a:ahLst/>
              <a:cxnLst/>
              <a:rect l="l" t="t" r="r" b="b"/>
              <a:pathLst>
                <a:path w="540" h="642" extrusionOk="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361;p50"/>
            <p:cNvSpPr/>
            <p:nvPr/>
          </p:nvSpPr>
          <p:spPr>
            <a:xfrm>
              <a:off x="5846429" y="3186676"/>
              <a:ext cx="423253" cy="355759"/>
            </a:xfrm>
            <a:custGeom>
              <a:avLst/>
              <a:gdLst/>
              <a:ahLst/>
              <a:cxnLst/>
              <a:rect l="l" t="t" r="r" b="b"/>
              <a:pathLst>
                <a:path w="642" h="540" extrusionOk="0">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362;p50"/>
            <p:cNvSpPr/>
            <p:nvPr/>
          </p:nvSpPr>
          <p:spPr>
            <a:xfrm>
              <a:off x="5849043" y="3481007"/>
              <a:ext cx="355998" cy="423115"/>
            </a:xfrm>
            <a:custGeom>
              <a:avLst/>
              <a:gdLst/>
              <a:ahLst/>
              <a:cxnLst/>
              <a:rect l="l" t="t" r="r" b="b"/>
              <a:pathLst>
                <a:path w="540" h="642" extrusionOk="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1363;p50"/>
            <p:cNvSpPr/>
            <p:nvPr/>
          </p:nvSpPr>
          <p:spPr>
            <a:xfrm>
              <a:off x="6143252" y="3545755"/>
              <a:ext cx="423253" cy="355759"/>
            </a:xfrm>
            <a:custGeom>
              <a:avLst/>
              <a:gdLst/>
              <a:ahLst/>
              <a:cxnLst/>
              <a:rect l="l" t="t" r="r" b="b"/>
              <a:pathLst>
                <a:path w="642" h="540" extrusionOk="0">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6" name="Google Shape;1364;p50"/>
          <p:cNvGrpSpPr/>
          <p:nvPr/>
        </p:nvGrpSpPr>
        <p:grpSpPr>
          <a:xfrm>
            <a:off x="3509626" y="4032853"/>
            <a:ext cx="303698" cy="445825"/>
            <a:chOff x="655600" y="3183978"/>
            <a:chExt cx="490627" cy="720234"/>
          </a:xfrm>
        </p:grpSpPr>
        <p:sp>
          <p:nvSpPr>
            <p:cNvPr id="37" name="Google Shape;1365;p50"/>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1366;p50"/>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9" name="Google Shape;1367;p50"/>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368;p50"/>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1" name="Google Shape;1369;p50"/>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42" name="Google Shape;1370;p50"/>
          <p:cNvGrpSpPr/>
          <p:nvPr/>
        </p:nvGrpSpPr>
        <p:grpSpPr>
          <a:xfrm>
            <a:off x="8202588" y="4032969"/>
            <a:ext cx="189785" cy="445592"/>
            <a:chOff x="8011692" y="3184166"/>
            <a:chExt cx="306600" cy="719859"/>
          </a:xfrm>
        </p:grpSpPr>
        <p:sp>
          <p:nvSpPr>
            <p:cNvPr id="43" name="Google Shape;1371;p50"/>
            <p:cNvSpPr/>
            <p:nvPr/>
          </p:nvSpPr>
          <p:spPr>
            <a:xfrm>
              <a:off x="8011692" y="3885096"/>
              <a:ext cx="306496" cy="18928"/>
            </a:xfrm>
            <a:custGeom>
              <a:avLst/>
              <a:gdLst/>
              <a:ahLst/>
              <a:cxnLst/>
              <a:rect l="l" t="t" r="r" b="b"/>
              <a:pathLst>
                <a:path w="569" h="35" extrusionOk="0">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4" name="Google Shape;1372;p50"/>
            <p:cNvSpPr/>
            <p:nvPr/>
          </p:nvSpPr>
          <p:spPr>
            <a:xfrm>
              <a:off x="8011692" y="3184166"/>
              <a:ext cx="306496" cy="40025"/>
            </a:xfrm>
            <a:custGeom>
              <a:avLst/>
              <a:gdLst/>
              <a:ahLst/>
              <a:cxnLst/>
              <a:rect l="l" t="t" r="r" b="b"/>
              <a:pathLst>
                <a:path w="569" h="74" extrusionOk="0">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5" name="Google Shape;1373;p50"/>
            <p:cNvSpPr txBox="1"/>
            <p:nvPr/>
          </p:nvSpPr>
          <p:spPr>
            <a:xfrm>
              <a:off x="8011692" y="3395332"/>
              <a:ext cx="306600" cy="1572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6" name="Google Shape;1374;p50"/>
            <p:cNvSpPr txBox="1"/>
            <p:nvPr/>
          </p:nvSpPr>
          <p:spPr>
            <a:xfrm>
              <a:off x="8011692" y="3231683"/>
              <a:ext cx="306600" cy="1593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7" name="Google Shape;1375;p50"/>
            <p:cNvSpPr txBox="1"/>
            <p:nvPr/>
          </p:nvSpPr>
          <p:spPr>
            <a:xfrm>
              <a:off x="8011692" y="3718293"/>
              <a:ext cx="306600" cy="159300"/>
            </a:xfrm>
            <a:prstGeom prst="rect">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48" name="Google Shape;1376;p50"/>
            <p:cNvSpPr txBox="1"/>
            <p:nvPr/>
          </p:nvSpPr>
          <p:spPr>
            <a:xfrm>
              <a:off x="8011692" y="3556812"/>
              <a:ext cx="306600" cy="157200"/>
            </a:xfrm>
            <a:prstGeom prst="rect">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49" name="Google Shape;1377;p50"/>
          <p:cNvGrpSpPr/>
          <p:nvPr/>
        </p:nvGrpSpPr>
        <p:grpSpPr>
          <a:xfrm>
            <a:off x="8637375" y="4032719"/>
            <a:ext cx="246199" cy="445516"/>
            <a:chOff x="4556125" y="630237"/>
            <a:chExt cx="3081338" cy="5568950"/>
          </a:xfrm>
        </p:grpSpPr>
        <p:sp>
          <p:nvSpPr>
            <p:cNvPr id="50" name="Google Shape;1378;p50"/>
            <p:cNvSpPr/>
            <p:nvPr/>
          </p:nvSpPr>
          <p:spPr>
            <a:xfrm>
              <a:off x="4756150" y="630237"/>
              <a:ext cx="2397126" cy="1016000"/>
            </a:xfrm>
            <a:custGeom>
              <a:avLst/>
              <a:gdLst/>
              <a:ahLst/>
              <a:cxnLst/>
              <a:rect l="l" t="t" r="r" b="b"/>
              <a:pathLst>
                <a:path w="550" h="233" extrusionOk="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51" name="Google Shape;1379;p50"/>
            <p:cNvSpPr/>
            <p:nvPr/>
          </p:nvSpPr>
          <p:spPr>
            <a:xfrm>
              <a:off x="4556125" y="1357312"/>
              <a:ext cx="3081338" cy="1135062"/>
            </a:xfrm>
            <a:custGeom>
              <a:avLst/>
              <a:gdLst/>
              <a:ahLst/>
              <a:cxnLst/>
              <a:rect l="l" t="t" r="r" b="b"/>
              <a:pathLst>
                <a:path w="707" h="260" extrusionOk="0">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52" name="Google Shape;1380;p50"/>
            <p:cNvSpPr/>
            <p:nvPr/>
          </p:nvSpPr>
          <p:spPr>
            <a:xfrm>
              <a:off x="4556125" y="2168525"/>
              <a:ext cx="3081338" cy="1139825"/>
            </a:xfrm>
            <a:custGeom>
              <a:avLst/>
              <a:gdLst/>
              <a:ahLst/>
              <a:cxnLst/>
              <a:rect l="l" t="t" r="r" b="b"/>
              <a:pathLst>
                <a:path w="707" h="261" extrusionOk="0">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53" name="Google Shape;1381;p50"/>
            <p:cNvSpPr/>
            <p:nvPr/>
          </p:nvSpPr>
          <p:spPr>
            <a:xfrm>
              <a:off x="4556125" y="2981325"/>
              <a:ext cx="3081338" cy="1138237"/>
            </a:xfrm>
            <a:custGeom>
              <a:avLst/>
              <a:gdLst/>
              <a:ahLst/>
              <a:cxnLst/>
              <a:rect l="l" t="t" r="r" b="b"/>
              <a:pathLst>
                <a:path w="707" h="261" extrusionOk="0">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54" name="Google Shape;1382;p50"/>
            <p:cNvSpPr/>
            <p:nvPr/>
          </p:nvSpPr>
          <p:spPr>
            <a:xfrm>
              <a:off x="4830762" y="4476750"/>
              <a:ext cx="2535237" cy="1722437"/>
            </a:xfrm>
            <a:custGeom>
              <a:avLst/>
              <a:gdLst/>
              <a:ahLst/>
              <a:cxnLst/>
              <a:rect l="l" t="t" r="r" b="b"/>
              <a:pathLst>
                <a:path w="582" h="395" extrusionOk="0">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55" name="Google Shape;1383;p50"/>
            <p:cNvSpPr/>
            <p:nvPr/>
          </p:nvSpPr>
          <p:spPr>
            <a:xfrm>
              <a:off x="5078412" y="4067175"/>
              <a:ext cx="714375" cy="322262"/>
            </a:xfrm>
            <a:custGeom>
              <a:avLst/>
              <a:gdLst/>
              <a:ahLst/>
              <a:cxnLst/>
              <a:rect l="l" t="t" r="r" b="b"/>
              <a:pathLst>
                <a:path w="164" h="74" extrusionOk="0">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56" name="Google Shape;1384;p50"/>
            <p:cNvSpPr/>
            <p:nvPr/>
          </p:nvSpPr>
          <p:spPr>
            <a:xfrm>
              <a:off x="6389687" y="3844925"/>
              <a:ext cx="715962" cy="544512"/>
            </a:xfrm>
            <a:custGeom>
              <a:avLst/>
              <a:gdLst/>
              <a:ahLst/>
              <a:cxnLst/>
              <a:rect l="l" t="t" r="r" b="b"/>
              <a:pathLst>
                <a:path w="164" h="125" extrusionOk="0">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57" name="Google Shape;1385;p50"/>
          <p:cNvGrpSpPr/>
          <p:nvPr/>
        </p:nvGrpSpPr>
        <p:grpSpPr>
          <a:xfrm>
            <a:off x="2818398" y="4032919"/>
            <a:ext cx="445768" cy="445697"/>
            <a:chOff x="1674084" y="3214987"/>
            <a:chExt cx="720142" cy="720027"/>
          </a:xfrm>
        </p:grpSpPr>
        <p:sp>
          <p:nvSpPr>
            <p:cNvPr id="58" name="Google Shape;1386;p50"/>
            <p:cNvSpPr/>
            <p:nvPr/>
          </p:nvSpPr>
          <p:spPr>
            <a:xfrm>
              <a:off x="1674084" y="3354958"/>
              <a:ext cx="179880" cy="21321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9" name="Google Shape;1387;p50"/>
            <p:cNvSpPr/>
            <p:nvPr/>
          </p:nvSpPr>
          <p:spPr>
            <a:xfrm>
              <a:off x="1674084" y="3534654"/>
              <a:ext cx="179880" cy="21352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0" name="Google Shape;1388;p50"/>
            <p:cNvSpPr/>
            <p:nvPr/>
          </p:nvSpPr>
          <p:spPr>
            <a:xfrm>
              <a:off x="1861110" y="3214987"/>
              <a:ext cx="212190" cy="179696"/>
            </a:xfrm>
            <a:custGeom>
              <a:avLst/>
              <a:gdLst/>
              <a:ahLst/>
              <a:cxnLst/>
              <a:rect l="l" t="t" r="r" b="b"/>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1" name="Google Shape;1389;p50"/>
            <p:cNvSpPr/>
            <p:nvPr/>
          </p:nvSpPr>
          <p:spPr>
            <a:xfrm>
              <a:off x="2040679" y="3214987"/>
              <a:ext cx="213433" cy="179696"/>
            </a:xfrm>
            <a:custGeom>
              <a:avLst/>
              <a:gdLst/>
              <a:ahLst/>
              <a:cxnLst/>
              <a:rect l="l" t="t"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2" name="Google Shape;1390;p50"/>
            <p:cNvSpPr/>
            <p:nvPr/>
          </p:nvSpPr>
          <p:spPr>
            <a:xfrm>
              <a:off x="1674084" y="3714660"/>
              <a:ext cx="173666" cy="220353"/>
            </a:xfrm>
            <a:custGeom>
              <a:avLst/>
              <a:gdLst/>
              <a:ahLst/>
              <a:cxnLst/>
              <a:rect l="l" t="t" r="r" b="b"/>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3" name="Google Shape;1391;p50"/>
            <p:cNvSpPr/>
            <p:nvPr/>
          </p:nvSpPr>
          <p:spPr>
            <a:xfrm>
              <a:off x="1674084" y="3214987"/>
              <a:ext cx="219646" cy="173489"/>
            </a:xfrm>
            <a:custGeom>
              <a:avLst/>
              <a:gdLst/>
              <a:ahLst/>
              <a:cxnLst/>
              <a:rect l="l" t="t" r="r" b="b"/>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4" name="Google Shape;1392;p50"/>
            <p:cNvSpPr/>
            <p:nvPr/>
          </p:nvSpPr>
          <p:spPr>
            <a:xfrm>
              <a:off x="1995010" y="3754076"/>
              <a:ext cx="212501" cy="180938"/>
            </a:xfrm>
            <a:custGeom>
              <a:avLst/>
              <a:gdLst/>
              <a:ahLst/>
              <a:cxnLst/>
              <a:rect l="l" t="t"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5" name="Google Shape;1393;p50"/>
            <p:cNvSpPr/>
            <p:nvPr/>
          </p:nvSpPr>
          <p:spPr>
            <a:xfrm>
              <a:off x="2220560" y="3214987"/>
              <a:ext cx="173666" cy="219422"/>
            </a:xfrm>
            <a:custGeom>
              <a:avLst/>
              <a:gdLst/>
              <a:ahLst/>
              <a:cxnLst/>
              <a:rect l="l" t="t" r="r" b="b"/>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6" name="Google Shape;1394;p50"/>
            <p:cNvSpPr/>
            <p:nvPr/>
          </p:nvSpPr>
          <p:spPr>
            <a:xfrm>
              <a:off x="2214346" y="3400890"/>
              <a:ext cx="179880" cy="213215"/>
            </a:xfrm>
            <a:custGeom>
              <a:avLst/>
              <a:gdLst/>
              <a:ahLst/>
              <a:cxnLst/>
              <a:rect l="l" t="t" r="r" b="b"/>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7" name="Google Shape;1395;p50"/>
            <p:cNvSpPr/>
            <p:nvPr/>
          </p:nvSpPr>
          <p:spPr>
            <a:xfrm>
              <a:off x="1814198" y="3754076"/>
              <a:ext cx="213433" cy="180938"/>
            </a:xfrm>
            <a:custGeom>
              <a:avLst/>
              <a:gdLst/>
              <a:ahLst/>
              <a:cxnLst/>
              <a:rect l="l" t="t" r="r" b="b"/>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8" name="Google Shape;1396;p50"/>
            <p:cNvSpPr/>
            <p:nvPr/>
          </p:nvSpPr>
          <p:spPr>
            <a:xfrm>
              <a:off x="2214346" y="3580587"/>
              <a:ext cx="179880" cy="213215"/>
            </a:xfrm>
            <a:custGeom>
              <a:avLst/>
              <a:gdLst/>
              <a:ahLst/>
              <a:cxnLst/>
              <a:rect l="l" t="t" r="r" b="b"/>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9" name="Google Shape;1397;p50"/>
            <p:cNvSpPr/>
            <p:nvPr/>
          </p:nvSpPr>
          <p:spPr>
            <a:xfrm>
              <a:off x="2174890" y="3760283"/>
              <a:ext cx="219335" cy="174731"/>
            </a:xfrm>
            <a:custGeom>
              <a:avLst/>
              <a:gdLst/>
              <a:ahLst/>
              <a:cxnLst/>
              <a:rect l="l" t="t" r="r" b="b"/>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0" name="Google Shape;1398;p50"/>
          <p:cNvGrpSpPr/>
          <p:nvPr/>
        </p:nvGrpSpPr>
        <p:grpSpPr>
          <a:xfrm>
            <a:off x="2127239" y="4032881"/>
            <a:ext cx="445578" cy="445773"/>
            <a:chOff x="557511" y="3214925"/>
            <a:chExt cx="719836" cy="720150"/>
          </a:xfrm>
        </p:grpSpPr>
        <p:sp>
          <p:nvSpPr>
            <p:cNvPr id="71" name="Google Shape;1399;p50"/>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2" name="Google Shape;1400;p50"/>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3" name="Google Shape;1401;p50"/>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4" name="Google Shape;1402;p50"/>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body" idx="1"/>
          </p:nvPr>
        </p:nvSpPr>
        <p:spPr>
          <a:xfrm>
            <a:off x="4544161" y="481653"/>
            <a:ext cx="4216314" cy="2961450"/>
          </a:xfrm>
          <a:prstGeom prst="rect">
            <a:avLst/>
          </a:prstGeom>
        </p:spPr>
        <p:txBody>
          <a:bodyPr spcFirstLastPara="1" wrap="square" lIns="0" tIns="0" rIns="0" bIns="0" anchor="t" anchorCtr="0">
            <a:noAutofit/>
          </a:bodyPr>
          <a:lstStyle/>
          <a:p>
            <a:pPr marL="101600" indent="0">
              <a:buNone/>
            </a:pPr>
            <a:r>
              <a:rPr lang="ru-RU" sz="1200" dirty="0" err="1">
                <a:latin typeface="Times New Roman" panose="02020603050405020304" pitchFamily="18" charset="0"/>
                <a:cs typeface="Times New Roman" panose="02020603050405020304" pitchFamily="18" charset="0"/>
              </a:rPr>
              <a:t>Барлық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жүйелерінде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үшін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қолданылатын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сөздерді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енгізетін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мәтіндік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терезесі</a:t>
            </a:r>
            <a:r>
              <a:rPr lang="ru-RU" sz="1200" dirty="0">
                <a:latin typeface="Times New Roman" panose="02020603050405020304" pitchFamily="18" charset="0"/>
                <a:cs typeface="Times New Roman" panose="02020603050405020304" pitchFamily="18" charset="0"/>
              </a:rPr>
              <a:t> бар. </a:t>
            </a:r>
            <a:r>
              <a:rPr lang="ru-RU" sz="1200" dirty="0" err="1">
                <a:latin typeface="Times New Roman" panose="02020603050405020304" pitchFamily="18" charset="0"/>
                <a:cs typeface="Times New Roman" panose="02020603050405020304" pitchFamily="18" charset="0"/>
              </a:rPr>
              <a:t>Әрбір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жүйесінде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сұрау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салудың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өзіндік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ережелері</a:t>
            </a:r>
            <a:r>
              <a:rPr lang="ru-RU" sz="1200" dirty="0">
                <a:latin typeface="Times New Roman" panose="02020603050405020304" pitchFamily="18" charset="0"/>
                <a:cs typeface="Times New Roman" panose="02020603050405020304" pitchFamily="18" charset="0"/>
              </a:rPr>
              <a:t> бар. </a:t>
            </a:r>
            <a:r>
              <a:rPr lang="ru-RU" sz="1200" dirty="0" err="1">
                <a:latin typeface="Times New Roman" panose="02020603050405020304" pitchFamily="18" charset="0"/>
                <a:cs typeface="Times New Roman" panose="02020603050405020304" pitchFamily="18" charset="0"/>
              </a:rPr>
              <a:t>Егер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сіз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сұрау</a:t>
            </a:r>
            <a:r>
              <a:rPr lang="ru-RU" sz="1200" dirty="0">
                <a:latin typeface="Times New Roman" panose="02020603050405020304" pitchFamily="18" charset="0"/>
                <a:cs typeface="Times New Roman" panose="02020603050405020304" pitchFamily="18" charset="0"/>
              </a:rPr>
              <a:t> салу </a:t>
            </a:r>
            <a:r>
              <a:rPr lang="ru-RU" sz="1200" dirty="0" err="1">
                <a:latin typeface="Times New Roman" panose="02020603050405020304" pitchFamily="18" charset="0"/>
                <a:cs typeface="Times New Roman" panose="02020603050405020304" pitchFamily="18" charset="0"/>
              </a:rPr>
              <a:t>синтаксисіне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сенімді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болмасаңыз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кеңейтілген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қолданыңыз</a:t>
            </a:r>
            <a:r>
              <a:rPr lang="ru-RU" sz="1200" dirty="0">
                <a:latin typeface="Times New Roman" panose="02020603050405020304" pitchFamily="18" charset="0"/>
                <a:cs typeface="Times New Roman" panose="02020603050405020304" pitchFamily="18" charset="0"/>
              </a:rPr>
              <a:t>.</a:t>
            </a:r>
          </a:p>
          <a:p>
            <a:pPr marL="101600" indent="0">
              <a:buNone/>
            </a:pPr>
            <a:r>
              <a:rPr lang="ru-RU" sz="1200" dirty="0" err="1">
                <a:latin typeface="Times New Roman" panose="02020603050405020304" pitchFamily="18" charset="0"/>
                <a:cs typeface="Times New Roman" panose="02020603050405020304" pitchFamily="18" charset="0"/>
              </a:rPr>
              <a:t>Нәтижелі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іздеуге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арналған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жалпы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ұсыныстар</a:t>
            </a:r>
            <a:r>
              <a:rPr lang="ru-RU" sz="1200" dirty="0">
                <a:latin typeface="Times New Roman" panose="02020603050405020304" pitchFamily="18" charset="0"/>
                <a:cs typeface="Times New Roman" panose="02020603050405020304" pitchFamily="18" charset="0"/>
              </a:rPr>
              <a:t>:</a:t>
            </a:r>
          </a:p>
          <a:p>
            <a:pPr lvl="0"/>
            <a:r>
              <a:rPr lang="ru-RU" sz="1200" dirty="0" err="1">
                <a:latin typeface="Times New Roman" panose="02020603050405020304" pitchFamily="18" charset="0"/>
                <a:cs typeface="Times New Roman" panose="02020603050405020304" pitchFamily="18" charset="0"/>
              </a:rPr>
              <a:t>ең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қолайлы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жүйесін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таңдау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түрлі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жүйелерін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механизмдері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тиімділігі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бірдей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емес</a:t>
            </a:r>
            <a:r>
              <a:rPr lang="ru-RU" sz="1200" dirty="0">
                <a:latin typeface="Times New Roman" panose="02020603050405020304" pitchFamily="18" charset="0"/>
                <a:cs typeface="Times New Roman" panose="02020603050405020304" pitchFamily="18" charset="0"/>
              </a:rPr>
              <a:t>;</a:t>
            </a:r>
          </a:p>
          <a:p>
            <a:pPr lvl="0"/>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мақсаты</a:t>
            </a:r>
            <a:r>
              <a:rPr lang="ru-RU" sz="1200" dirty="0">
                <a:latin typeface="Times New Roman" panose="02020603050405020304" pitchFamily="18" charset="0"/>
                <a:cs typeface="Times New Roman" panose="02020603050405020304" pitchFamily="18" charset="0"/>
              </a:rPr>
              <a:t> мен </a:t>
            </a:r>
            <a:r>
              <a:rPr lang="ru-RU" sz="1200" dirty="0" err="1">
                <a:latin typeface="Times New Roman" panose="02020603050405020304" pitchFamily="18" charset="0"/>
                <a:cs typeface="Times New Roman" panose="02020603050405020304" pitchFamily="18" charset="0"/>
              </a:rPr>
              <a:t>тақырыбын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нақты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тұжырымдау</a:t>
            </a:r>
            <a:r>
              <a:rPr lang="ru-RU" sz="1200" dirty="0">
                <a:latin typeface="Times New Roman" panose="02020603050405020304" pitchFamily="18" charset="0"/>
                <a:cs typeface="Times New Roman" panose="02020603050405020304" pitchFamily="18" charset="0"/>
              </a:rPr>
              <a:t>;</a:t>
            </a:r>
          </a:p>
          <a:p>
            <a:pPr lvl="0"/>
            <a:r>
              <a:rPr lang="ru-RU" sz="1200" dirty="0" err="1">
                <a:latin typeface="Times New Roman" panose="02020603050405020304" pitchFamily="18" charset="0"/>
                <a:cs typeface="Times New Roman" panose="02020603050405020304" pitchFamily="18" charset="0"/>
              </a:rPr>
              <a:t>кілт</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сөздерді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мұқият</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таңдау</a:t>
            </a:r>
            <a:r>
              <a:rPr lang="ru-RU" sz="1200" dirty="0">
                <a:latin typeface="Times New Roman" panose="02020603050405020304" pitchFamily="18" charset="0"/>
                <a:cs typeface="Times New Roman" panose="02020603050405020304" pitchFamily="18" charset="0"/>
              </a:rPr>
              <a:t>;</a:t>
            </a:r>
          </a:p>
          <a:p>
            <a:pPr lvl="0"/>
            <a:r>
              <a:rPr lang="ru-RU" sz="1200" dirty="0" err="1">
                <a:latin typeface="Times New Roman" panose="02020603050405020304" pitchFamily="18" charset="0"/>
                <a:cs typeface="Times New Roman" panose="02020603050405020304" pitchFamily="18" charset="0"/>
              </a:rPr>
              <a:t>Барлық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дерлік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жүйелері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орындауға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мүмкіндік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береді</a:t>
            </a:r>
            <a:r>
              <a:rPr lang="ru-RU" sz="1200" dirty="0">
                <a:latin typeface="Times New Roman" panose="02020603050405020304" pitchFamily="18" charset="0"/>
                <a:cs typeface="Times New Roman" panose="02020603050405020304" pitchFamily="18" charset="0"/>
              </a:rPr>
              <a:t>;</a:t>
            </a:r>
          </a:p>
          <a:p>
            <a:pPr lvl="0"/>
            <a:r>
              <a:rPr lang="ru-RU" sz="1200" dirty="0">
                <a:latin typeface="Times New Roman" panose="02020603050405020304" pitchFamily="18" charset="0"/>
                <a:cs typeface="Times New Roman" panose="02020603050405020304" pitchFamily="18" charset="0"/>
              </a:rPr>
              <a:t>тек </a:t>
            </a:r>
            <a:r>
              <a:rPr lang="ru-RU" sz="1200" dirty="0" err="1">
                <a:latin typeface="Times New Roman" panose="02020603050405020304" pitchFamily="18" charset="0"/>
                <a:cs typeface="Times New Roman" panose="02020603050405020304" pitchFamily="18" charset="0"/>
              </a:rPr>
              <a:t>кілт</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сөздер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олардың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арасындағы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құрылымдық-логикалық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қатынастарсыз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орнатылса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қарапайым</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a:t>
            </a:r>
          </a:p>
          <a:p>
            <a:pPr lvl="0"/>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аймақтары</a:t>
            </a:r>
            <a:r>
              <a:rPr lang="ru-RU" sz="1200" dirty="0">
                <a:latin typeface="Times New Roman" panose="02020603050405020304" pitchFamily="18" charset="0"/>
                <a:cs typeface="Times New Roman" panose="02020603050405020304" pitchFamily="18" charset="0"/>
              </a:rPr>
              <a:t> мен </a:t>
            </a:r>
            <a:r>
              <a:rPr lang="ru-RU" sz="1200" dirty="0" err="1">
                <a:latin typeface="Times New Roman" panose="02020603050405020304" pitchFamily="18" charset="0"/>
                <a:cs typeface="Times New Roman" panose="02020603050405020304" pitchFamily="18" charset="0"/>
              </a:rPr>
              <a:t>басқа</a:t>
            </a:r>
            <a:r>
              <a:rPr lang="ru-RU" sz="1200" dirty="0">
                <a:latin typeface="Times New Roman" panose="02020603050405020304" pitchFamily="18" charset="0"/>
                <a:cs typeface="Times New Roman" panose="02020603050405020304" pitchFamily="18" charset="0"/>
              </a:rPr>
              <a:t> да </a:t>
            </a:r>
            <a:r>
              <a:rPr lang="ru-RU" sz="1200" dirty="0" err="1">
                <a:latin typeface="Times New Roman" panose="02020603050405020304" pitchFamily="18" charset="0"/>
                <a:cs typeface="Times New Roman" panose="02020603050405020304" pitchFamily="18" charset="0"/>
              </a:rPr>
              <a:t>шектеу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шарттары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көрсетілген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кілт</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сөздер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арасындағы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құрылымдық-логикалық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қатынастарды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ескере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отырып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кеңейтілген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іздеу</a:t>
            </a:r>
            <a:r>
              <a:rPr lang="ru-RU" sz="1200" dirty="0">
                <a:latin typeface="Times New Roman" panose="02020603050405020304" pitchFamily="18" charset="0"/>
                <a:cs typeface="Times New Roman" panose="02020603050405020304" pitchFamily="18" charset="0"/>
              </a:rPr>
              <a:t>.</a:t>
            </a:r>
          </a:p>
        </p:txBody>
      </p:sp>
      <p:sp>
        <p:nvSpPr>
          <p:cNvPr id="169" name="Google Shape;169;p21"/>
          <p:cNvSpPr txBox="1">
            <a:spLocks noGrp="1"/>
          </p:cNvSpPr>
          <p:nvPr>
            <p:ph type="title"/>
          </p:nvPr>
        </p:nvSpPr>
        <p:spPr>
          <a:xfrm>
            <a:off x="539844" y="58522"/>
            <a:ext cx="3171300" cy="1418400"/>
          </a:xfrm>
          <a:prstGeom prst="rect">
            <a:avLst/>
          </a:prstGeom>
        </p:spPr>
        <p:txBody>
          <a:bodyPr spcFirstLastPara="1" wrap="square" lIns="0" tIns="0" rIns="0" bIns="0" anchor="ctr" anchorCtr="0">
            <a:noAutofit/>
          </a:bodyPr>
          <a:lstStyle/>
          <a:p>
            <a:pPr lvl="0"/>
            <a:r>
              <a:rPr lang="ru-RU" sz="2400" b="1" dirty="0">
                <a:solidFill>
                  <a:srgbClr val="FF6600"/>
                </a:solidFill>
                <a:latin typeface="Times New Roman" panose="02020603050405020304" pitchFamily="18" charset="0"/>
                <a:cs typeface="Times New Roman" panose="02020603050405020304" pitchFamily="18" charset="0"/>
              </a:rPr>
              <a:t>Интернет </a:t>
            </a:r>
            <a:r>
              <a:rPr lang="ru-RU" sz="2400" b="1" dirty="0" err="1">
                <a:solidFill>
                  <a:srgbClr val="FF6600"/>
                </a:solidFill>
                <a:latin typeface="Times New Roman" panose="02020603050405020304" pitchFamily="18" charset="0"/>
                <a:cs typeface="Times New Roman" panose="02020603050405020304" pitchFamily="18" charset="0"/>
              </a:rPr>
              <a:t>желісінде</a:t>
            </a:r>
            <a:r>
              <a:rPr lang="ru-RU" sz="2400" b="1" dirty="0">
                <a:solidFill>
                  <a:srgbClr val="FF6600"/>
                </a:solidFill>
                <a:latin typeface="Times New Roman" panose="02020603050405020304" pitchFamily="18" charset="0"/>
                <a:cs typeface="Times New Roman" panose="02020603050405020304" pitchFamily="18" charset="0"/>
              </a:rPr>
              <a:t> </a:t>
            </a:r>
            <a:r>
              <a:rPr lang="ru-RU" sz="2400" b="1" dirty="0" err="1">
                <a:solidFill>
                  <a:srgbClr val="FF6600"/>
                </a:solidFill>
                <a:latin typeface="Times New Roman" panose="02020603050405020304" pitchFamily="18" charset="0"/>
                <a:cs typeface="Times New Roman" panose="02020603050405020304" pitchFamily="18" charset="0"/>
              </a:rPr>
              <a:t>ақпаратты</a:t>
            </a:r>
            <a:r>
              <a:rPr lang="ru-RU" sz="2400" b="1" dirty="0">
                <a:solidFill>
                  <a:srgbClr val="FF6600"/>
                </a:solidFill>
                <a:latin typeface="Times New Roman" panose="02020603050405020304" pitchFamily="18" charset="0"/>
                <a:cs typeface="Times New Roman" panose="02020603050405020304" pitchFamily="18" charset="0"/>
              </a:rPr>
              <a:t> </a:t>
            </a:r>
            <a:r>
              <a:rPr lang="ru-RU" sz="2400" b="1" dirty="0" err="1">
                <a:solidFill>
                  <a:srgbClr val="FF6600"/>
                </a:solidFill>
                <a:latin typeface="Times New Roman" panose="02020603050405020304" pitchFamily="18" charset="0"/>
                <a:cs typeface="Times New Roman" panose="02020603050405020304" pitchFamily="18" charset="0"/>
              </a:rPr>
              <a:t>іздеу</a:t>
            </a:r>
            <a:endParaRPr sz="2400" dirty="0">
              <a:solidFill>
                <a:srgbClr val="FF6600"/>
              </a:solidFill>
              <a:latin typeface="Times New Roman" panose="02020603050405020304" pitchFamily="18" charset="0"/>
              <a:cs typeface="Times New Roman" panose="02020603050405020304" pitchFamily="18" charset="0"/>
            </a:endParaRPr>
          </a:p>
        </p:txBody>
      </p:sp>
      <p:sp>
        <p:nvSpPr>
          <p:cNvPr id="170" name="Google Shape;170;p21"/>
          <p:cNvSpPr txBox="1">
            <a:spLocks noGrp="1"/>
          </p:cNvSpPr>
          <p:nvPr>
            <p:ph type="body" idx="2"/>
          </p:nvPr>
        </p:nvSpPr>
        <p:spPr>
          <a:xfrm>
            <a:off x="539844" y="1418400"/>
            <a:ext cx="3644449" cy="2633700"/>
          </a:xfrm>
          <a:prstGeom prst="rect">
            <a:avLst/>
          </a:prstGeom>
        </p:spPr>
        <p:txBody>
          <a:bodyPr spcFirstLastPara="1" wrap="square" lIns="0" tIns="0" rIns="0" bIns="0" anchor="t" anchorCtr="0">
            <a:noAutofit/>
          </a:bodyPr>
          <a:lstStyle/>
          <a:p>
            <a:pPr marL="101600" indent="0">
              <a:buNone/>
            </a:pPr>
            <a:r>
              <a:rPr lang="ru-RU" sz="1400" dirty="0" err="1">
                <a:latin typeface="Times New Roman" panose="02020603050405020304" pitchFamily="18" charset="0"/>
                <a:cs typeface="Times New Roman" panose="02020603050405020304" pitchFamily="18" charset="0"/>
              </a:rPr>
              <a:t>Арнайы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іздеу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жүйелері</a:t>
            </a:r>
            <a:r>
              <a:rPr lang="ru-RU" sz="1400" dirty="0">
                <a:latin typeface="Times New Roman" panose="02020603050405020304" pitchFamily="18" charset="0"/>
                <a:cs typeface="Times New Roman" panose="02020603050405020304" pitchFamily="18" charset="0"/>
              </a:rPr>
              <a:t> бар. </a:t>
            </a:r>
            <a:r>
              <a:rPr lang="ru-RU" sz="1400" dirty="0" err="1">
                <a:latin typeface="Times New Roman" panose="02020603050405020304" pitchFamily="18" charset="0"/>
                <a:cs typeface="Times New Roman" panose="02020603050405020304" pitchFamily="18" charset="0"/>
              </a:rPr>
              <a:t>Мысалы</a:t>
            </a:r>
            <a:endParaRPr lang="ru-RU"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http://news.yahoo.com/, www.newsknife.com -</a:t>
            </a:r>
            <a:r>
              <a:rPr lang="ru-RU" sz="1400" dirty="0" err="1">
                <a:latin typeface="Times New Roman" panose="02020603050405020304" pitchFamily="18" charset="0"/>
                <a:cs typeface="Times New Roman" panose="02020603050405020304" pitchFamily="18" charset="0"/>
              </a:rPr>
              <a:t>жаңалықтарды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іздеу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үшін</a:t>
            </a:r>
            <a:r>
              <a:rPr lang="ru-RU" sz="1400" dirty="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http://multimedia.alltheweb.com, http://images.google.com -</a:t>
            </a:r>
            <a:r>
              <a:rPr lang="ru-RU" sz="1400" dirty="0">
                <a:latin typeface="Times New Roman" panose="02020603050405020304" pitchFamily="18" charset="0"/>
                <a:cs typeface="Times New Roman" panose="02020603050405020304" pitchFamily="18" charset="0"/>
              </a:rPr>
              <a:t>мультимедиа, </a:t>
            </a:r>
            <a:r>
              <a:rPr lang="ru-RU" sz="1400" dirty="0" err="1">
                <a:latin typeface="Times New Roman" panose="02020603050405020304" pitchFamily="18" charset="0"/>
                <a:cs typeface="Times New Roman" panose="02020603050405020304" pitchFamily="18" charset="0"/>
              </a:rPr>
              <a:t>суреттер</a:t>
            </a:r>
            <a:r>
              <a:rPr lang="ru-RU" sz="1400" dirty="0">
                <a:latin typeface="Times New Roman" panose="02020603050405020304" pitchFamily="18" charset="0"/>
                <a:cs typeface="Times New Roman" panose="02020603050405020304" pitchFamily="18" charset="0"/>
              </a:rPr>
              <a:t> мен </a:t>
            </a:r>
            <a:r>
              <a:rPr lang="ru-RU" sz="1400" dirty="0" err="1">
                <a:latin typeface="Times New Roman" panose="02020603050405020304" pitchFamily="18" charset="0"/>
                <a:cs typeface="Times New Roman" panose="02020603050405020304" pitchFamily="18" charset="0"/>
              </a:rPr>
              <a:t>иллюстрацияларды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іздеу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үшін</a:t>
            </a:r>
            <a:r>
              <a:rPr lang="ru-RU" sz="1400" dirty="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www.allexperts.com, www.askjeeves.com -</a:t>
            </a:r>
            <a:r>
              <a:rPr lang="ru-RU" sz="1400" dirty="0" err="1">
                <a:latin typeface="Times New Roman" panose="02020603050405020304" pitchFamily="18" charset="0"/>
                <a:cs typeface="Times New Roman" panose="02020603050405020304" pitchFamily="18" charset="0"/>
              </a:rPr>
              <a:t>сараптамалық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жүйелер</a:t>
            </a:r>
            <a:r>
              <a:rPr lang="ru-RU" sz="1400" dirty="0">
                <a:latin typeface="Times New Roman" panose="02020603050405020304" pitchFamily="18" charset="0"/>
                <a:cs typeface="Times New Roman" panose="02020603050405020304" pitchFamily="18" charset="0"/>
              </a:rPr>
              <a:t>,</a:t>
            </a:r>
          </a:p>
          <a:p>
            <a:r>
              <a:rPr lang="ru-RU" sz="1400" dirty="0" err="1">
                <a:latin typeface="Times New Roman" panose="02020603050405020304" pitchFamily="18" charset="0"/>
                <a:cs typeface="Times New Roman" panose="02020603050405020304" pitchFamily="18" charset="0"/>
              </a:rPr>
              <a:t>карталар</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www.mapquest.com, http://maps.yahoo.com</a:t>
            </a:r>
            <a:endParaRPr lang="ru-RU" sz="1400" dirty="0">
              <a:latin typeface="Times New Roman" panose="02020603050405020304" pitchFamily="18" charset="0"/>
              <a:cs typeface="Times New Roman" panose="02020603050405020304" pitchFamily="18" charset="0"/>
            </a:endParaRPr>
          </a:p>
        </p:txBody>
      </p:sp>
      <p:sp>
        <p:nvSpPr>
          <p:cNvPr id="171" name="Google Shape;171;p21"/>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400">
                <a:latin typeface="Times New Roman" panose="02020603050405020304" pitchFamily="18" charset="0"/>
                <a:cs typeface="Times New Roman" panose="02020603050405020304" pitchFamily="18" charset="0"/>
              </a:rPr>
              <a:t>18</a:t>
            </a:fld>
            <a:endParaRPr sz="140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1419724" y="62536"/>
            <a:ext cx="3467100" cy="385025"/>
          </a:xfrm>
          <a:prstGeom prst="rect">
            <a:avLst/>
          </a:prstGeom>
        </p:spPr>
        <p:txBody>
          <a:bodyPr spcFirstLastPara="1" wrap="square" lIns="0" tIns="0" rIns="0" bIns="0" anchor="b" anchorCtr="0">
            <a:noAutofit/>
          </a:bodyPr>
          <a:lstStyle/>
          <a:p>
            <a:pPr lvl="0"/>
            <a:r>
              <a:rPr lang="ru-RU" sz="2400" b="1" dirty="0" err="1">
                <a:solidFill>
                  <a:srgbClr val="FF6600"/>
                </a:solidFill>
                <a:latin typeface="Times New Roman" panose="02020603050405020304" pitchFamily="18" charset="0"/>
                <a:cs typeface="Times New Roman" panose="02020603050405020304" pitchFamily="18" charset="0"/>
              </a:rPr>
              <a:t>World</a:t>
            </a:r>
            <a:r>
              <a:rPr lang="ru-RU" sz="2400" b="1" dirty="0">
                <a:solidFill>
                  <a:srgbClr val="FF6600"/>
                </a:solidFill>
                <a:latin typeface="Times New Roman" panose="02020603050405020304" pitchFamily="18" charset="0"/>
                <a:cs typeface="Times New Roman" panose="02020603050405020304" pitchFamily="18" charset="0"/>
              </a:rPr>
              <a:t> </a:t>
            </a:r>
            <a:r>
              <a:rPr lang="ru-RU" sz="2400" b="1" dirty="0" err="1">
                <a:solidFill>
                  <a:srgbClr val="FF6600"/>
                </a:solidFill>
                <a:latin typeface="Times New Roman" panose="02020603050405020304" pitchFamily="18" charset="0"/>
                <a:cs typeface="Times New Roman" panose="02020603050405020304" pitchFamily="18" charset="0"/>
              </a:rPr>
              <a:t>Wide</a:t>
            </a:r>
            <a:r>
              <a:rPr lang="ru-RU" sz="2400" b="1" dirty="0">
                <a:solidFill>
                  <a:srgbClr val="FF6600"/>
                </a:solidFill>
                <a:latin typeface="Times New Roman" panose="02020603050405020304" pitchFamily="18" charset="0"/>
                <a:cs typeface="Times New Roman" panose="02020603050405020304" pitchFamily="18" charset="0"/>
              </a:rPr>
              <a:t> </a:t>
            </a:r>
            <a:r>
              <a:rPr lang="ru-RU" sz="2400" b="1" dirty="0" err="1">
                <a:solidFill>
                  <a:srgbClr val="FF6600"/>
                </a:solidFill>
                <a:latin typeface="Times New Roman" panose="02020603050405020304" pitchFamily="18" charset="0"/>
                <a:cs typeface="Times New Roman" panose="02020603050405020304" pitchFamily="18" charset="0"/>
              </a:rPr>
              <a:t>Web</a:t>
            </a:r>
            <a:endParaRPr sz="2400" b="1" dirty="0">
              <a:solidFill>
                <a:srgbClr val="FF6600"/>
              </a:solidFill>
              <a:latin typeface="Times New Roman" panose="02020603050405020304" pitchFamily="18" charset="0"/>
              <a:cs typeface="Times New Roman" panose="02020603050405020304" pitchFamily="18" charset="0"/>
            </a:endParaRPr>
          </a:p>
        </p:txBody>
      </p:sp>
      <p:sp>
        <p:nvSpPr>
          <p:cNvPr id="186" name="Google Shape;186;p23"/>
          <p:cNvSpPr txBox="1">
            <a:spLocks noGrp="1"/>
          </p:cNvSpPr>
          <p:nvPr>
            <p:ph type="body" idx="1"/>
          </p:nvPr>
        </p:nvSpPr>
        <p:spPr>
          <a:xfrm>
            <a:off x="0" y="447561"/>
            <a:ext cx="5479143" cy="4294637"/>
          </a:xfrm>
          <a:prstGeom prst="rect">
            <a:avLst/>
          </a:prstGeom>
          <a:noFill/>
        </p:spPr>
        <p:txBody>
          <a:bodyPr spcFirstLastPara="1" wrap="square" lIns="0" tIns="0" rIns="0" bIns="0" anchor="t" anchorCtr="0">
            <a:noAutofit/>
          </a:bodyPr>
          <a:lstStyle/>
          <a:p>
            <a:pPr marL="101600" indent="0" algn="just">
              <a:buNone/>
            </a:pPr>
            <a:r>
              <a:rPr lang="en-US" sz="1100" dirty="0">
                <a:solidFill>
                  <a:srgbClr val="002060"/>
                </a:solidFill>
                <a:latin typeface="Times New Roman" panose="02020603050405020304" pitchFamily="18" charset="0"/>
                <a:cs typeface="Times New Roman" panose="02020603050405020304" pitchFamily="18" charset="0"/>
              </a:rPr>
              <a:t>World Wide Web - </a:t>
            </a:r>
            <a:r>
              <a:rPr lang="ru-RU" sz="1100" dirty="0" err="1">
                <a:solidFill>
                  <a:srgbClr val="002060"/>
                </a:solidFill>
                <a:latin typeface="Times New Roman" panose="02020603050405020304" pitchFamily="18" charset="0"/>
                <a:cs typeface="Times New Roman" panose="02020603050405020304" pitchFamily="18" charset="0"/>
              </a:rPr>
              <a:t>Интернетке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қосылған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түрлі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компьютерлерде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орналасқан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өзара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байланысты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құжаттарға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қол</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жеткізуді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қамтамасыз</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ететін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таратылған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жүйе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Бүкіләлемдік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ғаламторға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сілтеме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жасау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үшін</a:t>
            </a:r>
            <a:r>
              <a:rPr lang="ru-RU" sz="1100" dirty="0">
                <a:solidFill>
                  <a:srgbClr val="002060"/>
                </a:solidFill>
                <a:latin typeface="Times New Roman" panose="02020603050405020304" pitchFamily="18" charset="0"/>
                <a:cs typeface="Times New Roman" panose="02020603050405020304" pitchFamily="18" charset="0"/>
              </a:rPr>
              <a:t> веб (</a:t>
            </a:r>
            <a:r>
              <a:rPr lang="en-US" sz="1100" dirty="0">
                <a:solidFill>
                  <a:srgbClr val="002060"/>
                </a:solidFill>
                <a:latin typeface="Times New Roman" panose="02020603050405020304" pitchFamily="18" charset="0"/>
                <a:cs typeface="Times New Roman" panose="02020603050405020304" pitchFamily="18" charset="0"/>
              </a:rPr>
              <a:t>web "</a:t>
            </a:r>
            <a:r>
              <a:rPr lang="ru-RU" sz="1100" dirty="0">
                <a:solidFill>
                  <a:srgbClr val="002060"/>
                </a:solidFill>
                <a:latin typeface="Times New Roman" panose="02020603050405020304" pitchFamily="18" charset="0"/>
                <a:cs typeface="Times New Roman" panose="02020603050405020304" pitchFamily="18" charset="0"/>
              </a:rPr>
              <a:t>Веб") </a:t>
            </a:r>
            <a:r>
              <a:rPr lang="ru-RU" sz="1100" dirty="0" err="1">
                <a:solidFill>
                  <a:srgbClr val="002060"/>
                </a:solidFill>
                <a:latin typeface="Times New Roman" panose="02020603050405020304" pitchFamily="18" charset="0"/>
                <a:cs typeface="Times New Roman" panose="02020603050405020304" pitchFamily="18" charset="0"/>
              </a:rPr>
              <a:t>және</a:t>
            </a:r>
            <a:r>
              <a:rPr lang="ru-RU" sz="1100" dirty="0">
                <a:solidFill>
                  <a:srgbClr val="002060"/>
                </a:solidFill>
                <a:latin typeface="Times New Roman" panose="02020603050405020304" pitchFamily="18" charset="0"/>
                <a:cs typeface="Times New Roman" panose="02020603050405020304" pitchFamily="18" charset="0"/>
              </a:rPr>
              <a:t> </a:t>
            </a:r>
            <a:r>
              <a:rPr lang="en-US" sz="1100" dirty="0">
                <a:solidFill>
                  <a:srgbClr val="002060"/>
                </a:solidFill>
                <a:latin typeface="Times New Roman" panose="02020603050405020304" pitchFamily="18" charset="0"/>
                <a:cs typeface="Times New Roman" panose="02020603050405020304" pitchFamily="18" charset="0"/>
              </a:rPr>
              <a:t>www </a:t>
            </a:r>
            <a:r>
              <a:rPr lang="ru-RU" sz="1100" dirty="0" err="1">
                <a:solidFill>
                  <a:srgbClr val="002060"/>
                </a:solidFill>
                <a:latin typeface="Times New Roman" panose="02020603050405020304" pitchFamily="18" charset="0"/>
                <a:cs typeface="Times New Roman" panose="02020603050405020304" pitchFamily="18" charset="0"/>
              </a:rPr>
              <a:t>аббревиатурасы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қолданылады</a:t>
            </a:r>
            <a:r>
              <a:rPr lang="ru-RU" sz="1100" dirty="0">
                <a:solidFill>
                  <a:srgbClr val="002060"/>
                </a:solidFill>
                <a:latin typeface="Times New Roman" panose="02020603050405020304" pitchFamily="18" charset="0"/>
                <a:cs typeface="Times New Roman" panose="02020603050405020304" pitchFamily="18" charset="0"/>
              </a:rPr>
              <a:t>.</a:t>
            </a:r>
          </a:p>
          <a:p>
            <a:pPr marL="101600" indent="0" algn="just">
              <a:buNone/>
            </a:pPr>
            <a:r>
              <a:rPr lang="ru-RU" sz="1100" dirty="0" err="1">
                <a:solidFill>
                  <a:srgbClr val="002060"/>
                </a:solidFill>
                <a:latin typeface="Times New Roman" panose="02020603050405020304" pitchFamily="18" charset="0"/>
                <a:cs typeface="Times New Roman" panose="02020603050405020304" pitchFamily="18" charset="0"/>
              </a:rPr>
              <a:t>Бүкіләлемдік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ғаламтор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жүздеген</a:t>
            </a:r>
            <a:r>
              <a:rPr lang="ru-RU" sz="1100" dirty="0">
                <a:solidFill>
                  <a:srgbClr val="002060"/>
                </a:solidFill>
                <a:latin typeface="Times New Roman" panose="02020603050405020304" pitchFamily="18" charset="0"/>
                <a:cs typeface="Times New Roman" panose="02020603050405020304" pitchFamily="18" charset="0"/>
              </a:rPr>
              <a:t> миллион веб-</a:t>
            </a:r>
            <a:r>
              <a:rPr lang="ru-RU" sz="1100" dirty="0" err="1">
                <a:solidFill>
                  <a:srgbClr val="002060"/>
                </a:solidFill>
                <a:latin typeface="Times New Roman" panose="02020603050405020304" pitchFamily="18" charset="0"/>
                <a:cs typeface="Times New Roman" panose="02020603050405020304" pitchFamily="18" charset="0"/>
              </a:rPr>
              <a:t>серверлерден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тұрады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Бүкіләлемдік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ғаламтор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ресурстарының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көпшілігі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гипермәтіндік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технологияға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негізделген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Бүкіләлемдік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ғаламторда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орналастырылған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гипермәтіндік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құжаттар</a:t>
            </a:r>
            <a:r>
              <a:rPr lang="ru-RU" sz="1100" dirty="0">
                <a:solidFill>
                  <a:srgbClr val="002060"/>
                </a:solidFill>
                <a:latin typeface="Times New Roman" panose="02020603050405020304" pitchFamily="18" charset="0"/>
                <a:cs typeface="Times New Roman" panose="02020603050405020304" pitchFamily="18" charset="0"/>
              </a:rPr>
              <a:t> веб-</a:t>
            </a:r>
            <a:r>
              <a:rPr lang="ru-RU" sz="1100" dirty="0" err="1">
                <a:solidFill>
                  <a:srgbClr val="002060"/>
                </a:solidFill>
                <a:latin typeface="Times New Roman" panose="02020603050405020304" pitchFamily="18" charset="0"/>
                <a:cs typeface="Times New Roman" panose="02020603050405020304" pitchFamily="18" charset="0"/>
              </a:rPr>
              <a:t>беттер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деп</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аталады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Ортақ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тақырыппен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немесе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дизайнмен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біріктірілген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бірнеше</a:t>
            </a:r>
            <a:r>
              <a:rPr lang="ru-RU" sz="1100" dirty="0">
                <a:solidFill>
                  <a:srgbClr val="002060"/>
                </a:solidFill>
                <a:latin typeface="Times New Roman" panose="02020603050405020304" pitchFamily="18" charset="0"/>
                <a:cs typeface="Times New Roman" panose="02020603050405020304" pitchFamily="18" charset="0"/>
              </a:rPr>
              <a:t> веб-</a:t>
            </a:r>
            <a:r>
              <a:rPr lang="ru-RU" sz="1100" dirty="0" err="1">
                <a:solidFill>
                  <a:srgbClr val="002060"/>
                </a:solidFill>
                <a:latin typeface="Times New Roman" panose="02020603050405020304" pitchFamily="18" charset="0"/>
                <a:cs typeface="Times New Roman" panose="02020603050405020304" pitchFamily="18" charset="0"/>
              </a:rPr>
              <a:t>беттер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сондай-ақ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өзара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байланысты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сілтемелер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және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әдетте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сол</a:t>
            </a:r>
            <a:r>
              <a:rPr lang="ru-RU" sz="1100" dirty="0">
                <a:solidFill>
                  <a:srgbClr val="002060"/>
                </a:solidFill>
                <a:latin typeface="Times New Roman" panose="02020603050405020304" pitchFamily="18" charset="0"/>
                <a:cs typeface="Times New Roman" panose="02020603050405020304" pitchFamily="18" charset="0"/>
              </a:rPr>
              <a:t> веб-</a:t>
            </a:r>
            <a:r>
              <a:rPr lang="ru-RU" sz="1100" dirty="0" err="1">
                <a:solidFill>
                  <a:srgbClr val="002060"/>
                </a:solidFill>
                <a:latin typeface="Times New Roman" panose="02020603050405020304" pitchFamily="18" charset="0"/>
                <a:cs typeface="Times New Roman" panose="02020603050405020304" pitchFamily="18" charset="0"/>
              </a:rPr>
              <a:t>серверде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орналасқан</a:t>
            </a:r>
            <a:r>
              <a:rPr lang="ru-RU" sz="1100" dirty="0">
                <a:solidFill>
                  <a:srgbClr val="002060"/>
                </a:solidFill>
                <a:latin typeface="Times New Roman" panose="02020603050405020304" pitchFamily="18" charset="0"/>
                <a:cs typeface="Times New Roman" panose="02020603050405020304" pitchFamily="18" charset="0"/>
              </a:rPr>
              <a:t> веб-сайт </a:t>
            </a:r>
            <a:r>
              <a:rPr lang="ru-RU" sz="1100" dirty="0" err="1">
                <a:solidFill>
                  <a:srgbClr val="002060"/>
                </a:solidFill>
                <a:latin typeface="Times New Roman" panose="02020603050405020304" pitchFamily="18" charset="0"/>
                <a:cs typeface="Times New Roman" panose="02020603050405020304" pitchFamily="18" charset="0"/>
              </a:rPr>
              <a:t>деп</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аталады</a:t>
            </a:r>
            <a:r>
              <a:rPr lang="ru-RU" sz="1100" dirty="0">
                <a:solidFill>
                  <a:srgbClr val="002060"/>
                </a:solidFill>
                <a:latin typeface="Times New Roman" panose="02020603050405020304" pitchFamily="18" charset="0"/>
                <a:cs typeface="Times New Roman" panose="02020603050405020304" pitchFamily="18" charset="0"/>
              </a:rPr>
              <a:t>. Веб-</a:t>
            </a:r>
            <a:r>
              <a:rPr lang="ru-RU" sz="1100" dirty="0" err="1">
                <a:solidFill>
                  <a:srgbClr val="002060"/>
                </a:solidFill>
                <a:latin typeface="Times New Roman" panose="02020603050405020304" pitchFamily="18" charset="0"/>
                <a:cs typeface="Times New Roman" panose="02020603050405020304" pitchFamily="18" charset="0"/>
              </a:rPr>
              <a:t>беттерді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жүктеу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және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қарау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үшін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арнайы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бағдарламалар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қолданылады</a:t>
            </a:r>
            <a:r>
              <a:rPr lang="ru-RU" sz="1100" dirty="0">
                <a:solidFill>
                  <a:srgbClr val="002060"/>
                </a:solidFill>
                <a:latin typeface="Times New Roman" panose="02020603050405020304" pitchFamily="18" charset="0"/>
                <a:cs typeface="Times New Roman" panose="02020603050405020304" pitchFamily="18" charset="0"/>
              </a:rPr>
              <a:t>-браузер (</a:t>
            </a:r>
            <a:r>
              <a:rPr lang="en-US" sz="1100" dirty="0">
                <a:solidFill>
                  <a:srgbClr val="002060"/>
                </a:solidFill>
                <a:latin typeface="Times New Roman" panose="02020603050405020304" pitchFamily="18" charset="0"/>
                <a:cs typeface="Times New Roman" panose="02020603050405020304" pitchFamily="18" charset="0"/>
              </a:rPr>
              <a:t>browser).</a:t>
            </a:r>
            <a:endParaRPr lang="kk-KZ" sz="1100" dirty="0">
              <a:solidFill>
                <a:srgbClr val="002060"/>
              </a:solidFill>
              <a:latin typeface="Times New Roman" panose="02020603050405020304" pitchFamily="18" charset="0"/>
              <a:cs typeface="Times New Roman" panose="02020603050405020304" pitchFamily="18" charset="0"/>
            </a:endParaRPr>
          </a:p>
          <a:p>
            <a:pPr marL="101600" indent="0" algn="just">
              <a:buNone/>
            </a:pPr>
            <a:r>
              <a:rPr lang="ru-RU" sz="1100" dirty="0" err="1">
                <a:solidFill>
                  <a:srgbClr val="002060"/>
                </a:solidFill>
                <a:latin typeface="Times New Roman" panose="02020603050405020304" pitchFamily="18" charset="0"/>
                <a:cs typeface="Times New Roman" panose="02020603050405020304" pitchFamily="18" charset="0"/>
              </a:rPr>
              <a:t>Бүкіләлемдік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ғаламтор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ақпараттық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технологиялардағы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нақты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революцияны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тудырды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және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Интернеттің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дамуына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күшті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серпін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берді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Күнделікті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сөйлеуде</a:t>
            </a:r>
            <a:r>
              <a:rPr lang="ru-RU" sz="1100" dirty="0">
                <a:solidFill>
                  <a:srgbClr val="002060"/>
                </a:solidFill>
                <a:latin typeface="Times New Roman" panose="02020603050405020304" pitchFamily="18" charset="0"/>
                <a:cs typeface="Times New Roman" panose="02020603050405020304" pitchFamily="18" charset="0"/>
              </a:rPr>
              <a:t>, Интернет </a:t>
            </a:r>
            <a:r>
              <a:rPr lang="ru-RU" sz="1100" dirty="0" err="1">
                <a:solidFill>
                  <a:srgbClr val="002060"/>
                </a:solidFill>
                <a:latin typeface="Times New Roman" panose="02020603050405020304" pitchFamily="18" charset="0"/>
                <a:cs typeface="Times New Roman" panose="02020603050405020304" pitchFamily="18" charset="0"/>
              </a:rPr>
              <a:t>туралы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айтқанда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олар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көбінесе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бүкіләлемдік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желіні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білдіреді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Алайда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бұл</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бірдей</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емес</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екенін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түсіну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керек</a:t>
            </a:r>
            <a:r>
              <a:rPr lang="ru-RU" sz="1100" dirty="0">
                <a:solidFill>
                  <a:srgbClr val="002060"/>
                </a:solidFill>
                <a:latin typeface="Times New Roman" panose="02020603050405020304" pitchFamily="18" charset="0"/>
                <a:cs typeface="Times New Roman" panose="02020603050405020304" pitchFamily="18" charset="0"/>
              </a:rPr>
              <a:t>.</a:t>
            </a:r>
          </a:p>
          <a:p>
            <a:pPr marL="101600" indent="0" algn="just">
              <a:buNone/>
            </a:pPr>
            <a:r>
              <a:rPr lang="ru-RU" sz="1100" dirty="0" err="1">
                <a:solidFill>
                  <a:srgbClr val="002060"/>
                </a:solidFill>
                <a:latin typeface="Times New Roman" panose="02020603050405020304" pitchFamily="18" charset="0"/>
                <a:cs typeface="Times New Roman" panose="02020603050405020304" pitchFamily="18" charset="0"/>
              </a:rPr>
              <a:t>Қазіргі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уақытта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Бүкіләлемдік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ғаламтордың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дамуында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екі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бағыт</a:t>
            </a:r>
            <a:r>
              <a:rPr lang="ru-RU" sz="1100" dirty="0">
                <a:solidFill>
                  <a:srgbClr val="002060"/>
                </a:solidFill>
                <a:latin typeface="Times New Roman" panose="02020603050405020304" pitchFamily="18" charset="0"/>
                <a:cs typeface="Times New Roman" panose="02020603050405020304" pitchFamily="18" charset="0"/>
              </a:rPr>
              <a:t> бар: </a:t>
            </a:r>
            <a:r>
              <a:rPr lang="ru-RU" sz="1100" dirty="0" err="1">
                <a:solidFill>
                  <a:srgbClr val="002060"/>
                </a:solidFill>
                <a:latin typeface="Times New Roman" panose="02020603050405020304" pitchFamily="18" charset="0"/>
                <a:cs typeface="Times New Roman" panose="02020603050405020304" pitchFamily="18" charset="0"/>
              </a:rPr>
              <a:t>семантикалық</a:t>
            </a:r>
            <a:r>
              <a:rPr lang="ru-RU" sz="1100" dirty="0">
                <a:solidFill>
                  <a:srgbClr val="002060"/>
                </a:solidFill>
                <a:latin typeface="Times New Roman" panose="02020603050405020304" pitchFamily="18" charset="0"/>
                <a:cs typeface="Times New Roman" panose="02020603050405020304" pitchFamily="18" charset="0"/>
              </a:rPr>
              <a:t> Веб </a:t>
            </a:r>
            <a:r>
              <a:rPr lang="ru-RU" sz="1100" dirty="0" err="1">
                <a:solidFill>
                  <a:srgbClr val="002060"/>
                </a:solidFill>
                <a:latin typeface="Times New Roman" panose="02020603050405020304" pitchFamily="18" charset="0"/>
                <a:cs typeface="Times New Roman" panose="02020603050405020304" pitchFamily="18" charset="0"/>
              </a:rPr>
              <a:t>және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әлеуметтік</a:t>
            </a:r>
            <a:r>
              <a:rPr lang="ru-RU" sz="1100" dirty="0">
                <a:solidFill>
                  <a:srgbClr val="002060"/>
                </a:solidFill>
                <a:latin typeface="Times New Roman" panose="02020603050405020304" pitchFamily="18" charset="0"/>
                <a:cs typeface="Times New Roman" panose="02020603050405020304" pitchFamily="18" charset="0"/>
              </a:rPr>
              <a:t> веб.</a:t>
            </a:r>
          </a:p>
          <a:p>
            <a:pPr algn="just"/>
            <a:r>
              <a:rPr lang="ru-RU" sz="1100" dirty="0" err="1">
                <a:solidFill>
                  <a:srgbClr val="002060"/>
                </a:solidFill>
                <a:latin typeface="Times New Roman" panose="02020603050405020304" pitchFamily="18" charset="0"/>
                <a:cs typeface="Times New Roman" panose="02020603050405020304" pitchFamily="18" charset="0"/>
              </a:rPr>
              <a:t>Семантикалық</a:t>
            </a:r>
            <a:r>
              <a:rPr lang="ru-RU" sz="1100" dirty="0">
                <a:solidFill>
                  <a:srgbClr val="002060"/>
                </a:solidFill>
                <a:latin typeface="Times New Roman" panose="02020603050405020304" pitchFamily="18" charset="0"/>
                <a:cs typeface="Times New Roman" panose="02020603050405020304" pitchFamily="18" charset="0"/>
              </a:rPr>
              <a:t> веб </a:t>
            </a:r>
            <a:r>
              <a:rPr lang="ru-RU" sz="1100" dirty="0" err="1">
                <a:solidFill>
                  <a:srgbClr val="002060"/>
                </a:solidFill>
                <a:latin typeface="Times New Roman" panose="02020603050405020304" pitchFamily="18" charset="0"/>
                <a:cs typeface="Times New Roman" panose="02020603050405020304" pitchFamily="18" charset="0"/>
              </a:rPr>
              <a:t>Жаңа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метадеректер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форматтарын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енгізу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арқылы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Бүкіләлемдік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ғаламтордағы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ақпараттың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үйлесімділігі</a:t>
            </a:r>
            <a:r>
              <a:rPr lang="ru-RU" sz="1100" dirty="0">
                <a:solidFill>
                  <a:srgbClr val="002060"/>
                </a:solidFill>
                <a:latin typeface="Times New Roman" panose="02020603050405020304" pitchFamily="18" charset="0"/>
                <a:cs typeface="Times New Roman" panose="02020603050405020304" pitchFamily="18" charset="0"/>
              </a:rPr>
              <a:t> мен </a:t>
            </a:r>
            <a:r>
              <a:rPr lang="ru-RU" sz="1100" dirty="0" err="1">
                <a:solidFill>
                  <a:srgbClr val="002060"/>
                </a:solidFill>
                <a:latin typeface="Times New Roman" panose="02020603050405020304" pitchFamily="18" charset="0"/>
                <a:cs typeface="Times New Roman" panose="02020603050405020304" pitchFamily="18" charset="0"/>
              </a:rPr>
              <a:t>сәйкестігін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жақсартуды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қамтиды</a:t>
            </a:r>
            <a:endParaRPr lang="ru-RU" sz="1100" dirty="0">
              <a:solidFill>
                <a:srgbClr val="002060"/>
              </a:solidFill>
              <a:latin typeface="Times New Roman" panose="02020603050405020304" pitchFamily="18" charset="0"/>
              <a:cs typeface="Times New Roman" panose="02020603050405020304" pitchFamily="18" charset="0"/>
            </a:endParaRPr>
          </a:p>
          <a:p>
            <a:pPr algn="just"/>
            <a:r>
              <a:rPr lang="ru-RU" sz="1100" dirty="0" err="1">
                <a:solidFill>
                  <a:srgbClr val="002060"/>
                </a:solidFill>
                <a:latin typeface="Times New Roman" panose="02020603050405020304" pitchFamily="18" charset="0"/>
                <a:cs typeface="Times New Roman" panose="02020603050405020304" pitchFamily="18" charset="0"/>
              </a:rPr>
              <a:t>Әлеуметтік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желі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желідегі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ақпаратқа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тапсырыс</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беретін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пайдаланушыларға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сүйенеді</a:t>
            </a:r>
            <a:r>
              <a:rPr lang="ru-RU" sz="1100" dirty="0">
                <a:solidFill>
                  <a:srgbClr val="002060"/>
                </a:solidFill>
                <a:latin typeface="Times New Roman" panose="02020603050405020304" pitchFamily="18" charset="0"/>
                <a:cs typeface="Times New Roman" panose="02020603050405020304" pitchFamily="18" charset="0"/>
              </a:rPr>
              <a:t>.</a:t>
            </a:r>
          </a:p>
        </p:txBody>
      </p:sp>
      <p:sp>
        <p:nvSpPr>
          <p:cNvPr id="187" name="Google Shape;187;p23"/>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pic>
        <p:nvPicPr>
          <p:cNvPr id="188" name="Google Shape;188;p23"/>
          <p:cNvPicPr preferRelativeResize="0"/>
          <p:nvPr/>
        </p:nvPicPr>
        <p:blipFill rotWithShape="1">
          <a:blip r:embed="rId3">
            <a:alphaModFix/>
          </a:blip>
          <a:srcRect t="18821" b="3880"/>
          <a:stretch/>
        </p:blipFill>
        <p:spPr>
          <a:xfrm>
            <a:off x="5587999" y="-16"/>
            <a:ext cx="3556003" cy="3265730"/>
          </a:xfrm>
          <a:custGeom>
            <a:avLst/>
            <a:gdLst/>
            <a:ahLst/>
            <a:cxnLst/>
            <a:rect l="l" t="t" r="r" b="b"/>
            <a:pathLst>
              <a:path w="21600" h="21600" extrusionOk="0">
                <a:moveTo>
                  <a:pt x="0" y="0"/>
                </a:moveTo>
                <a:lnTo>
                  <a:pt x="0" y="10869"/>
                </a:lnTo>
                <a:cubicBezTo>
                  <a:pt x="0" y="16795"/>
                  <a:pt x="4805" y="21600"/>
                  <a:pt x="10731" y="21600"/>
                </a:cubicBezTo>
                <a:lnTo>
                  <a:pt x="21600" y="21600"/>
                </a:lnTo>
                <a:lnTo>
                  <a:pt x="21600" y="0"/>
                </a:lnTo>
                <a:lnTo>
                  <a:pt x="0" y="0"/>
                </a:lnTo>
                <a:close/>
              </a:path>
            </a:pathLst>
          </a:cu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0"/>
            <a:ext cx="3171300" cy="1418400"/>
          </a:xfrm>
        </p:spPr>
        <p:txBody>
          <a:bodyPr/>
          <a:lstStyle/>
          <a:p>
            <a:r>
              <a:rPr lang="kk-KZ" sz="2800" b="1" dirty="0">
                <a:solidFill>
                  <a:srgbClr val="FF6600"/>
                </a:solidFill>
                <a:latin typeface="Times New Roman" panose="02020603050405020304" pitchFamily="18" charset="0"/>
                <a:cs typeface="Times New Roman" panose="02020603050405020304" pitchFamily="18" charset="0"/>
              </a:rPr>
              <a:t>Жоспар:</a:t>
            </a:r>
            <a:endParaRPr lang="ru-RU" sz="2800" b="1" dirty="0">
              <a:solidFill>
                <a:srgbClr val="FF66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
        <p:nvSpPr>
          <p:cNvPr id="4" name="Rectangle 3"/>
          <p:cNvSpPr/>
          <p:nvPr/>
        </p:nvSpPr>
        <p:spPr>
          <a:xfrm>
            <a:off x="101599" y="1379194"/>
            <a:ext cx="8236858" cy="3539430"/>
          </a:xfrm>
          <a:prstGeom prst="rect">
            <a:avLst/>
          </a:prstGeom>
        </p:spPr>
        <p:txBody>
          <a:bodyPr wrap="square">
            <a:spAutoFit/>
          </a:bodyPr>
          <a:lstStyle/>
          <a:p>
            <a:pPr marL="342900" indent="-342900">
              <a:buFont typeface="+mj-lt"/>
              <a:buAutoNum type="arabicPeriod"/>
            </a:pPr>
            <a:r>
              <a:rPr lang="ru-RU" dirty="0">
                <a:solidFill>
                  <a:schemeClr val="bg1"/>
                </a:solidFill>
                <a:latin typeface="Times New Roman" panose="02020603050405020304" pitchFamily="18" charset="0"/>
                <a:cs typeface="Times New Roman" panose="02020603050405020304" pitchFamily="18" charset="0"/>
              </a:rPr>
              <a:t>Пайдаланушының интерфейсі</a:t>
            </a:r>
          </a:p>
          <a:p>
            <a:pPr marL="342900" indent="-342900">
              <a:buFont typeface="+mj-lt"/>
              <a:buAutoNum type="arabicPeriod"/>
            </a:pPr>
            <a:r>
              <a:rPr lang="ru-RU" dirty="0">
                <a:solidFill>
                  <a:schemeClr val="bg1"/>
                </a:solidFill>
                <a:latin typeface="Times New Roman" panose="02020603050405020304" pitchFamily="18" charset="0"/>
                <a:cs typeface="Times New Roman" panose="02020603050405020304" pitchFamily="18" charset="0"/>
              </a:rPr>
              <a:t>Интерфейсті сәйкестендіру</a:t>
            </a:r>
          </a:p>
          <a:p>
            <a:pPr marL="342900" indent="-342900">
              <a:buFont typeface="+mj-lt"/>
              <a:buAutoNum type="arabicPeriod"/>
            </a:pPr>
            <a:r>
              <a:rPr lang="kk-KZ" dirty="0">
                <a:solidFill>
                  <a:schemeClr val="bg1"/>
                </a:solidFill>
                <a:latin typeface="Times New Roman" panose="02020603050405020304" pitchFamily="18" charset="0"/>
                <a:cs typeface="Times New Roman" panose="02020603050405020304" pitchFamily="18" charset="0"/>
              </a:rPr>
              <a:t>Пайдаланушы интерфейсі элементтерінің сәйкестігі</a:t>
            </a:r>
            <a:endParaRPr lang="ru-RU" dirty="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ru-RU" dirty="0">
                <a:solidFill>
                  <a:schemeClr val="bg1"/>
                </a:solidFill>
                <a:latin typeface="Times New Roman" panose="02020603050405020304" pitchFamily="18" charset="0"/>
                <a:cs typeface="Times New Roman" panose="02020603050405020304" pitchFamily="18" charset="0"/>
              </a:rPr>
              <a:t>Пайдаланушы интерфейсінің түрлері</a:t>
            </a:r>
          </a:p>
          <a:p>
            <a:pPr marL="342900" indent="-342900">
              <a:buFont typeface="+mj-lt"/>
              <a:buAutoNum type="arabicPeriod"/>
            </a:pPr>
            <a:r>
              <a:rPr lang="ru-RU" dirty="0">
                <a:solidFill>
                  <a:schemeClr val="bg1"/>
                </a:solidFill>
                <a:latin typeface="Times New Roman" panose="02020603050405020304" pitchFamily="18" charset="0"/>
                <a:cs typeface="Times New Roman" panose="02020603050405020304" pitchFamily="18" charset="0"/>
              </a:rPr>
              <a:t>Пайдаланушы интерфейсі түрі бойынша ақпараттық технологияларды жіктеу</a:t>
            </a:r>
          </a:p>
          <a:p>
            <a:pPr marL="342900" indent="-342900">
              <a:buFont typeface="+mj-lt"/>
              <a:buAutoNum type="arabicPeriod"/>
            </a:pPr>
            <a:r>
              <a:rPr lang="ru-RU" dirty="0">
                <a:solidFill>
                  <a:schemeClr val="bg1"/>
                </a:solidFill>
                <a:latin typeface="Times New Roman" panose="02020603050405020304" pitchFamily="18" charset="0"/>
                <a:cs typeface="Times New Roman" panose="02020603050405020304" pitchFamily="18" charset="0"/>
              </a:rPr>
              <a:t>Автоматтандырылған жұмыс орнының пайдаланушы интерфейсінің түсініктері, қасиеттері, функциялары</a:t>
            </a:r>
          </a:p>
          <a:p>
            <a:pPr marL="342900" indent="-342900">
              <a:buFont typeface="+mj-lt"/>
              <a:buAutoNum type="arabicPeriod"/>
            </a:pPr>
            <a:r>
              <a:rPr lang="ru-RU" dirty="0">
                <a:solidFill>
                  <a:schemeClr val="bg1"/>
                </a:solidFill>
                <a:latin typeface="Times New Roman" panose="02020603050405020304" pitchFamily="18" charset="0"/>
                <a:cs typeface="Times New Roman" panose="02020603050405020304" pitchFamily="18" charset="0"/>
              </a:rPr>
              <a:t>Интернет желісінде жұмыс істеудің негізгі пайдаланушы технологиялары. </a:t>
            </a:r>
            <a:r>
              <a:rPr lang="en-US" dirty="0">
                <a:solidFill>
                  <a:schemeClr val="bg1"/>
                </a:solidFill>
                <a:latin typeface="Times New Roman" panose="02020603050405020304" pitchFamily="18" charset="0"/>
                <a:cs typeface="Times New Roman" panose="02020603050405020304" pitchFamily="18" charset="0"/>
              </a:rPr>
              <a:t>WWW, FTP, TELNET, E-MAIL. </a:t>
            </a:r>
            <a:r>
              <a:rPr lang="ru-RU" dirty="0">
                <a:solidFill>
                  <a:schemeClr val="bg1"/>
                </a:solidFill>
                <a:latin typeface="Times New Roman" panose="02020603050405020304" pitchFamily="18" charset="0"/>
                <a:cs typeface="Times New Roman" panose="02020603050405020304" pitchFamily="18" charset="0"/>
              </a:rPr>
              <a:t>Интернеттен ақпарат іздеу.</a:t>
            </a:r>
          </a:p>
          <a:p>
            <a:pPr marL="342900" indent="-342900">
              <a:buFont typeface="+mj-lt"/>
              <a:buAutoNum type="arabicPeriod"/>
            </a:pPr>
            <a:r>
              <a:rPr lang="ru-RU" dirty="0">
                <a:solidFill>
                  <a:schemeClr val="bg1"/>
                </a:solidFill>
                <a:latin typeface="Times New Roman" panose="02020603050405020304" pitchFamily="18" charset="0"/>
                <a:cs typeface="Times New Roman" panose="02020603050405020304" pitchFamily="18" charset="0"/>
              </a:rPr>
              <a:t>ASP</a:t>
            </a:r>
            <a:r>
              <a:rPr lang="en-US" dirty="0">
                <a:solidFill>
                  <a:schemeClr val="bg1"/>
                </a:solidFill>
                <a:latin typeface="Times New Roman" panose="02020603050405020304" pitchFamily="18" charset="0"/>
                <a:cs typeface="Times New Roman" panose="02020603050405020304" pitchFamily="18" charset="0"/>
              </a:rPr>
              <a:t> </a:t>
            </a:r>
            <a:r>
              <a:rPr lang="kk-KZ" dirty="0">
                <a:solidFill>
                  <a:schemeClr val="bg1"/>
                </a:solidFill>
                <a:latin typeface="Times New Roman" panose="02020603050405020304" pitchFamily="18" charset="0"/>
                <a:cs typeface="Times New Roman" panose="02020603050405020304" pitchFamily="18" charset="0"/>
              </a:rPr>
              <a:t>технологиясы</a:t>
            </a:r>
            <a:endParaRPr lang="ru-RU" dirty="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ru-RU" dirty="0">
                <a:solidFill>
                  <a:schemeClr val="bg1"/>
                </a:solidFill>
                <a:latin typeface="Times New Roman" panose="02020603050405020304" pitchFamily="18" charset="0"/>
                <a:cs typeface="Times New Roman" panose="02020603050405020304" pitchFamily="18" charset="0"/>
              </a:rPr>
              <a:t>Графикалық пайдаланушы интерфейсі</a:t>
            </a:r>
          </a:p>
          <a:p>
            <a:pPr marL="342900" indent="-342900">
              <a:buFont typeface="+mj-lt"/>
              <a:buAutoNum type="arabicPeriod"/>
            </a:pPr>
            <a:r>
              <a:rPr lang="ru-RU" dirty="0">
                <a:solidFill>
                  <a:schemeClr val="bg1"/>
                </a:solidFill>
                <a:latin typeface="Times New Roman" panose="02020603050405020304" pitchFamily="18" charset="0"/>
                <a:cs typeface="Times New Roman" panose="02020603050405020304" pitchFamily="18" charset="0"/>
              </a:rPr>
              <a:t>Бағдарламалық жасақтама компоненттерінің өзара әрекеттесу тәсілі</a:t>
            </a:r>
          </a:p>
          <a:p>
            <a:pPr marL="342900" indent="-342900">
              <a:buFont typeface="+mj-lt"/>
              <a:buAutoNum type="arabicPeriod"/>
            </a:pPr>
            <a:r>
              <a:rPr lang="ru-RU" dirty="0">
                <a:solidFill>
                  <a:schemeClr val="bg1"/>
                </a:solidFill>
                <a:latin typeface="Times New Roman" panose="02020603050405020304" pitchFamily="18" charset="0"/>
                <a:cs typeface="Times New Roman" panose="02020603050405020304" pitchFamily="18" charset="0"/>
              </a:rPr>
              <a:t>Бірнеше мұрагерлік және интерфейстерді енгізу</a:t>
            </a:r>
          </a:p>
          <a:p>
            <a:pPr marL="342900" indent="-342900">
              <a:buFont typeface="+mj-lt"/>
              <a:buAutoNum type="arabicPeriod"/>
            </a:pPr>
            <a:r>
              <a:rPr lang="ru-RU" dirty="0">
                <a:solidFill>
                  <a:schemeClr val="bg1"/>
                </a:solidFill>
                <a:latin typeface="Times New Roman" panose="02020603050405020304" pitchFamily="18" charset="0"/>
                <a:cs typeface="Times New Roman" panose="02020603050405020304" pitchFamily="18" charset="0"/>
              </a:rPr>
              <a:t>Нақты тілдер мен жүйелердегі интерфейстер</a:t>
            </a:r>
          </a:p>
          <a:p>
            <a:pPr marL="342900" indent="-342900">
              <a:buFont typeface="+mj-lt"/>
              <a:buAutoNum type="arabicPeriod"/>
            </a:pPr>
            <a:r>
              <a:rPr lang="en-US" dirty="0">
                <a:solidFill>
                  <a:schemeClr val="bg1"/>
                </a:solidFill>
                <a:latin typeface="Times New Roman" panose="02020603050405020304" pitchFamily="18" charset="0"/>
                <a:cs typeface="Times New Roman" panose="02020603050405020304" pitchFamily="18" charset="0"/>
              </a:rPr>
              <a:t>UML </a:t>
            </a:r>
            <a:r>
              <a:rPr lang="ru-RU" dirty="0">
                <a:solidFill>
                  <a:schemeClr val="bg1"/>
                </a:solidFill>
                <a:latin typeface="Times New Roman" panose="02020603050405020304" pitchFamily="18" charset="0"/>
                <a:cs typeface="Times New Roman" panose="02020603050405020304" pitchFamily="18" charset="0"/>
              </a:rPr>
              <a:t>интерфейстері</a:t>
            </a:r>
          </a:p>
          <a:p>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73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587829" y="26207"/>
            <a:ext cx="3171300" cy="1418400"/>
          </a:xfrm>
          <a:prstGeom prst="rect">
            <a:avLst/>
          </a:prstGeom>
        </p:spPr>
        <p:txBody>
          <a:bodyPr spcFirstLastPara="1" wrap="square" lIns="0" tIns="0" rIns="0" bIns="0" anchor="ctr" anchorCtr="0">
            <a:noAutofit/>
          </a:bodyPr>
          <a:lstStyle/>
          <a:p>
            <a:r>
              <a:rPr lang="ru-RU" sz="2400" b="1" dirty="0" err="1">
                <a:solidFill>
                  <a:srgbClr val="FF6600"/>
                </a:solidFill>
                <a:latin typeface="Times New Roman" panose="02020603050405020304" pitchFamily="18" charset="0"/>
                <a:cs typeface="Times New Roman" panose="02020603050405020304" pitchFamily="18" charset="0"/>
              </a:rPr>
              <a:t>Ақпаратты</a:t>
            </a:r>
            <a:r>
              <a:rPr lang="ru-RU" sz="2400" b="1" dirty="0">
                <a:solidFill>
                  <a:srgbClr val="FF6600"/>
                </a:solidFill>
                <a:latin typeface="Times New Roman" panose="02020603050405020304" pitchFamily="18" charset="0"/>
                <a:cs typeface="Times New Roman" panose="02020603050405020304" pitchFamily="18" charset="0"/>
              </a:rPr>
              <a:t> </a:t>
            </a:r>
            <a:r>
              <a:rPr lang="ru-RU" sz="2400" b="1" dirty="0" err="1">
                <a:solidFill>
                  <a:srgbClr val="FF6600"/>
                </a:solidFill>
                <a:latin typeface="Times New Roman" panose="02020603050405020304" pitchFamily="18" charset="0"/>
                <a:cs typeface="Times New Roman" panose="02020603050405020304" pitchFamily="18" charset="0"/>
              </a:rPr>
              <a:t>белсенді</a:t>
            </a:r>
            <a:r>
              <a:rPr lang="ru-RU" sz="2400" b="1" dirty="0">
                <a:solidFill>
                  <a:srgbClr val="FF6600"/>
                </a:solidFill>
                <a:latin typeface="Times New Roman" panose="02020603050405020304" pitchFamily="18" charset="0"/>
                <a:cs typeface="Times New Roman" panose="02020603050405020304" pitchFamily="18" charset="0"/>
              </a:rPr>
              <a:t> </a:t>
            </a:r>
            <a:r>
              <a:rPr lang="ru-RU" sz="2400" b="1" dirty="0" err="1">
                <a:solidFill>
                  <a:srgbClr val="FF6600"/>
                </a:solidFill>
                <a:latin typeface="Times New Roman" panose="02020603050405020304" pitchFamily="18" charset="0"/>
                <a:cs typeface="Times New Roman" panose="02020603050405020304" pitchFamily="18" charset="0"/>
              </a:rPr>
              <a:t>көрсету</a:t>
            </a:r>
            <a:r>
              <a:rPr lang="ru-RU" sz="2400" b="1" dirty="0">
                <a:solidFill>
                  <a:srgbClr val="FF6600"/>
                </a:solidFill>
                <a:latin typeface="Times New Roman" panose="02020603050405020304" pitchFamily="18" charset="0"/>
                <a:cs typeface="Times New Roman" panose="02020603050405020304" pitchFamily="18" charset="0"/>
              </a:rPr>
              <a:t> </a:t>
            </a:r>
            <a:r>
              <a:rPr lang="ru-RU" sz="2400" b="1" dirty="0" err="1">
                <a:solidFill>
                  <a:srgbClr val="FF6600"/>
                </a:solidFill>
                <a:latin typeface="Times New Roman" panose="02020603050405020304" pitchFamily="18" charset="0"/>
                <a:cs typeface="Times New Roman" panose="02020603050405020304" pitchFamily="18" charset="0"/>
              </a:rPr>
              <a:t>тәсілдері</a:t>
            </a:r>
            <a:endParaRPr lang="ru-RU" sz="2400" b="1" dirty="0">
              <a:solidFill>
                <a:srgbClr val="FF6600"/>
              </a:solidFill>
              <a:latin typeface="Times New Roman" panose="02020603050405020304" pitchFamily="18" charset="0"/>
              <a:cs typeface="Times New Roman" panose="02020603050405020304" pitchFamily="18" charset="0"/>
            </a:endParaRPr>
          </a:p>
        </p:txBody>
      </p:sp>
      <p:sp>
        <p:nvSpPr>
          <p:cNvPr id="177" name="Google Shape;177;p22"/>
          <p:cNvSpPr txBox="1">
            <a:spLocks noGrp="1"/>
          </p:cNvSpPr>
          <p:nvPr>
            <p:ph type="body" idx="1"/>
          </p:nvPr>
        </p:nvSpPr>
        <p:spPr>
          <a:xfrm>
            <a:off x="587829" y="1524000"/>
            <a:ext cx="2549546" cy="2855850"/>
          </a:xfrm>
          <a:prstGeom prst="rect">
            <a:avLst/>
          </a:prstGeom>
        </p:spPr>
        <p:txBody>
          <a:bodyPr spcFirstLastPara="1" wrap="square" lIns="0" tIns="0" rIns="0" bIns="0" anchor="t" anchorCtr="0">
            <a:noAutofit/>
          </a:bodyPr>
          <a:lstStyle/>
          <a:p>
            <a:pPr marL="127000" indent="0">
              <a:buNone/>
            </a:pPr>
            <a:r>
              <a:rPr lang="ru-RU" dirty="0" err="1">
                <a:latin typeface="Times New Roman" panose="02020603050405020304" pitchFamily="18" charset="0"/>
                <a:cs typeface="Times New Roman" panose="02020603050405020304" pitchFamily="18" charset="0"/>
              </a:rPr>
              <a:t>Желіде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ұсынылған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жетімді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тек </a:t>
            </a:r>
            <a:r>
              <a:rPr lang="ru-RU" dirty="0" err="1">
                <a:latin typeface="Times New Roman" panose="02020603050405020304" pitchFamily="18" charset="0"/>
                <a:cs typeface="Times New Roman" panose="02020603050405020304" pitchFamily="18" charset="0"/>
              </a:rPr>
              <a:t>оқу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пассивті</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оқу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қосу</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өзгерту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белсенді</a:t>
            </a:r>
            <a:r>
              <a:rPr lang="ru-RU" dirty="0">
                <a:latin typeface="Times New Roman" panose="02020603050405020304" pitchFamily="18" charset="0"/>
                <a:cs typeface="Times New Roman" panose="02020603050405020304" pitchFamily="18" charset="0"/>
              </a:rPr>
              <a:t>").</a:t>
            </a:r>
          </a:p>
        </p:txBody>
      </p:sp>
      <p:sp>
        <p:nvSpPr>
          <p:cNvPr id="178" name="Google Shape;178;p22"/>
          <p:cNvSpPr txBox="1">
            <a:spLocks noGrp="1"/>
          </p:cNvSpPr>
          <p:nvPr>
            <p:ph type="body" idx="2"/>
          </p:nvPr>
        </p:nvSpPr>
        <p:spPr>
          <a:xfrm>
            <a:off x="3420584" y="1444607"/>
            <a:ext cx="2224200" cy="2633700"/>
          </a:xfrm>
          <a:prstGeom prst="rect">
            <a:avLst/>
          </a:prstGeom>
        </p:spPr>
        <p:txBody>
          <a:bodyPr spcFirstLastPara="1" wrap="square" lIns="0" tIns="0" rIns="0" bIns="0" anchor="t" anchorCtr="0">
            <a:noAutofit/>
          </a:bodyPr>
          <a:lstStyle/>
          <a:p>
            <a:pPr marL="127000" indent="0">
              <a:buNone/>
            </a:pPr>
            <a:r>
              <a:rPr lang="ru-RU" dirty="0" err="1">
                <a:latin typeface="Times New Roman" panose="02020603050405020304" pitchFamily="18" charset="0"/>
                <a:cs typeface="Times New Roman" panose="02020603050405020304" pitchFamily="18" charset="0"/>
              </a:rPr>
              <a:t>Бүкіләлемдік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ғаламторда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белсенді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әдістеріне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мыналар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жатады</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қонақ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кітаптары</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guestbook);</a:t>
            </a:r>
            <a:endParaRPr lang="kk-KZ"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форумдар</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forum);</a:t>
            </a:r>
            <a:endParaRPr lang="kk-KZ"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чаттар</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chat);</a:t>
            </a:r>
            <a:endParaRPr lang="kk-KZ"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блогтар</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blog);</a:t>
            </a:r>
            <a:endParaRPr lang="af-ZA" dirty="0">
              <a:latin typeface="Times New Roman" panose="02020603050405020304" pitchFamily="18" charset="0"/>
              <a:cs typeface="Times New Roman" panose="02020603050405020304" pitchFamily="18" charset="0"/>
            </a:endParaRPr>
          </a:p>
        </p:txBody>
      </p:sp>
      <p:sp>
        <p:nvSpPr>
          <p:cNvPr id="179" name="Google Shape;179;p22"/>
          <p:cNvSpPr txBox="1">
            <a:spLocks noGrp="1"/>
          </p:cNvSpPr>
          <p:nvPr>
            <p:ph type="body" idx="3"/>
          </p:nvPr>
        </p:nvSpPr>
        <p:spPr>
          <a:xfrm>
            <a:off x="5927993" y="1418400"/>
            <a:ext cx="2224200" cy="2633700"/>
          </a:xfrm>
          <a:prstGeom prst="rect">
            <a:avLst/>
          </a:prstGeom>
        </p:spPr>
        <p:txBody>
          <a:bodyPr spcFirstLastPara="1" wrap="square" lIns="0" tIns="0" rIns="0" bIns="0" anchor="t" anchorCtr="0">
            <a:noAutofit/>
          </a:bodyPr>
          <a:lstStyle/>
          <a:p>
            <a:r>
              <a:rPr lang="af-ZA" dirty="0">
                <a:latin typeface="Times New Roman" panose="02020603050405020304" pitchFamily="18" charset="0"/>
                <a:cs typeface="Times New Roman" panose="02020603050405020304" pitchFamily="18" charset="0"/>
              </a:rPr>
              <a:t>wiki </a:t>
            </a:r>
            <a:r>
              <a:rPr lang="ru-RU" dirty="0" err="1">
                <a:latin typeface="Times New Roman" panose="02020603050405020304" pitchFamily="18" charset="0"/>
                <a:cs typeface="Times New Roman" panose="02020603050405020304" pitchFamily="18" charset="0"/>
              </a:rPr>
              <a:t>жобалары</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әлеуметтік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желілер</a:t>
            </a:r>
            <a:r>
              <a:rPr lang="ru-RU" dirty="0">
                <a:latin typeface="Times New Roman" panose="02020603050405020304" pitchFamily="18" charset="0"/>
                <a:cs typeface="Times New Roman" panose="02020603050405020304" pitchFamily="18" charset="0"/>
              </a:rPr>
              <a:t> (</a:t>
            </a:r>
            <a:r>
              <a:rPr lang="af-ZA" dirty="0">
                <a:latin typeface="Times New Roman" panose="02020603050405020304" pitchFamily="18" charset="0"/>
                <a:cs typeface="Times New Roman" panose="02020603050405020304" pitchFamily="18" charset="0"/>
              </a:rPr>
              <a:t>social networking service);</a:t>
            </a:r>
            <a:endParaRPr lang="kk-KZ"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контентті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жүйесі</a:t>
            </a:r>
            <a:r>
              <a:rPr lang="ru-RU" dirty="0">
                <a:latin typeface="Times New Roman" panose="02020603050405020304" pitchFamily="18" charset="0"/>
                <a:cs typeface="Times New Roman" panose="02020603050405020304" pitchFamily="18" charset="0"/>
              </a:rPr>
              <a:t> (</a:t>
            </a:r>
            <a:r>
              <a:rPr lang="af-ZA" dirty="0">
                <a:latin typeface="Times New Roman" panose="02020603050405020304" pitchFamily="18" charset="0"/>
                <a:cs typeface="Times New Roman" panose="02020603050405020304" pitchFamily="18" charset="0"/>
              </a:rPr>
              <a:t>content management system, CMS).</a:t>
            </a:r>
          </a:p>
        </p:txBody>
      </p:sp>
      <p:sp>
        <p:nvSpPr>
          <p:cNvPr id="180" name="Google Shape;180;p22"/>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600">
                <a:latin typeface="Times New Roman" panose="02020603050405020304" pitchFamily="18" charset="0"/>
                <a:cs typeface="Times New Roman" panose="02020603050405020304" pitchFamily="18" charset="0"/>
              </a:rPr>
              <a:t>20</a:t>
            </a:fld>
            <a:endParaRPr sz="160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50" name="Google Shape;250;p29"/>
          <p:cNvSpPr txBox="1">
            <a:spLocks noGrp="1"/>
          </p:cNvSpPr>
          <p:nvPr>
            <p:ph type="subTitle" idx="4294967295"/>
          </p:nvPr>
        </p:nvSpPr>
        <p:spPr>
          <a:xfrm>
            <a:off x="429768" y="705232"/>
            <a:ext cx="7772400" cy="463200"/>
          </a:xfrm>
          <a:prstGeom prst="rect">
            <a:avLst/>
          </a:prstGeom>
        </p:spPr>
        <p:txBody>
          <a:bodyPr spcFirstLastPara="1" wrap="square" lIns="0" tIns="0" rIns="0" bIns="0" anchor="t" anchorCtr="0">
            <a:noAutofit/>
          </a:bodyPr>
          <a:lstStyle/>
          <a:p>
            <a:r>
              <a:rPr lang="kk-KZ" sz="1400" dirty="0">
                <a:latin typeface="Times New Roman" panose="02020603050405020304" pitchFamily="18" charset="0"/>
                <a:cs typeface="Times New Roman" panose="02020603050405020304" pitchFamily="18" charset="0"/>
              </a:rPr>
              <a:t>Барлық кәсіпорын масштабындағы қосымшалар сияқты, веб-қосымшалар ақпаратты бір немесе бірнеше көздерден динамикалық түрде көрсетуі керек. Мұндай бағдарламаларды жасау үшін IIS жиынтығынан ASP қолдануға болады. Интернет қосымшаларында веб-шолғыш ntml-беттер негізінде пайдаланушы деңгейін жүзеге асырады. Бұл деңгейдің сұраулары web-серверге ҒТЖ хаттамасы бойынша беріледі. Клиенттің Web-шолушысының сұранысына жауап ретінде серверде аѕр-беттер іске қосылады, олар шолғышқа айналып өтетін НТМL-бетті құруға және қайтаруға қабілетті. АЅР интерфейсті құру үшін де қолданыла алады. Демек, ASP пайдаланушы деңгейінің бөлігі болып саналады. </a:t>
            </a:r>
          </a:p>
          <a:p>
            <a:endParaRPr lang="kk-KZ" sz="1400" dirty="0">
              <a:latin typeface="Times New Roman" panose="02020603050405020304" pitchFamily="18" charset="0"/>
              <a:cs typeface="Times New Roman" panose="02020603050405020304" pitchFamily="18" charset="0"/>
            </a:endParaRPr>
          </a:p>
          <a:p>
            <a:r>
              <a:rPr lang="kk-KZ" sz="1400" dirty="0">
                <a:latin typeface="Times New Roman" panose="02020603050405020304" pitchFamily="18" charset="0"/>
                <a:cs typeface="Times New Roman" panose="02020603050405020304" pitchFamily="18" charset="0"/>
              </a:rPr>
              <a:t>Алайда, ASP беттерінде серверде орындалатын және орта деңгейдегі бизнес нысандарын қолданатын сценарийлер болуы керек. Бұл бизнес нысандары өз кезегінде деректер нысандарын шақыра алады, осылайша деректер деңгейіне қол жеткізе алады. </a:t>
            </a:r>
          </a:p>
          <a:p>
            <a:r>
              <a:rPr lang="kk-KZ" sz="1400" dirty="0">
                <a:latin typeface="Times New Roman" panose="02020603050405020304" pitchFamily="18" charset="0"/>
                <a:cs typeface="Times New Roman" panose="02020603050405020304" pitchFamily="18" charset="0"/>
              </a:rPr>
              <a:t>Екінші жағынан, ntml және пайдаланушы деңгейін жүзеге асыратын клиенттік сценарийлер ASP беттерінде жүзеге асырылады. Қалай болғанда да, ASP пайдаланушы мен қолданбалы деңгейлер арасындағы өзара әрекеттесу үшін қажет.</a:t>
            </a:r>
            <a:endParaRPr lang="ru-RU" sz="1400" b="1" i="1" dirty="0">
              <a:latin typeface="Times New Roman" panose="02020603050405020304" pitchFamily="18" charset="0"/>
              <a:cs typeface="Times New Roman" panose="02020603050405020304" pitchFamily="18" charset="0"/>
            </a:endParaRPr>
          </a:p>
        </p:txBody>
      </p:sp>
      <p:sp>
        <p:nvSpPr>
          <p:cNvPr id="253" name="Google Shape;253;p29"/>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21</a:t>
            </a:fld>
            <a:endParaRPr>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945240" y="134377"/>
            <a:ext cx="3169457" cy="369332"/>
          </a:xfrm>
          <a:prstGeom prst="rect">
            <a:avLst/>
          </a:prstGeom>
        </p:spPr>
        <p:txBody>
          <a:bodyPr wrap="none">
            <a:spAutoFit/>
          </a:bodyPr>
          <a:lstStyle/>
          <a:p>
            <a:r>
              <a:rPr lang="kk-KZ" sz="1800" b="1" dirty="0">
                <a:solidFill>
                  <a:srgbClr val="FF6600"/>
                </a:solidFill>
                <a:latin typeface="Times New Roman" panose="02020603050405020304" pitchFamily="18" charset="0"/>
                <a:cs typeface="Times New Roman" panose="02020603050405020304" pitchFamily="18" charset="0"/>
              </a:rPr>
              <a:t>Web-интерфейсті іске асыру</a:t>
            </a:r>
            <a:endParaRPr lang="ru-RU" sz="1800" b="1" i="1" dirty="0">
              <a:solidFill>
                <a:srgbClr val="FF66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24"/>
          <p:cNvSpPr txBox="1">
            <a:spLocks noGrp="1"/>
          </p:cNvSpPr>
          <p:nvPr>
            <p:ph type="title" idx="4294967295"/>
          </p:nvPr>
        </p:nvSpPr>
        <p:spPr>
          <a:xfrm>
            <a:off x="932245" y="0"/>
            <a:ext cx="2079469" cy="908100"/>
          </a:xfrm>
          <a:prstGeom prst="rect">
            <a:avLst/>
          </a:prstGeom>
        </p:spPr>
        <p:txBody>
          <a:bodyPr spcFirstLastPara="1" wrap="square" lIns="0" tIns="0" rIns="0" bIns="0" anchor="ctr" anchorCtr="0">
            <a:noAutofit/>
          </a:bodyPr>
          <a:lstStyle/>
          <a:p>
            <a:pPr lvl="0"/>
            <a:r>
              <a:rPr lang="ru-RU" sz="2400" b="1" dirty="0">
                <a:solidFill>
                  <a:srgbClr val="FF6600"/>
                </a:solidFill>
                <a:latin typeface="Times New Roman" panose="02020603050405020304" pitchFamily="18" charset="0"/>
                <a:cs typeface="Times New Roman" panose="02020603050405020304" pitchFamily="18" charset="0"/>
              </a:rPr>
              <a:t>ASP технологиясы</a:t>
            </a:r>
            <a:endParaRPr sz="2400" dirty="0">
              <a:solidFill>
                <a:srgbClr val="FF6600"/>
              </a:solidFill>
              <a:latin typeface="Times New Roman" panose="02020603050405020304" pitchFamily="18" charset="0"/>
              <a:cs typeface="Times New Roman" panose="02020603050405020304" pitchFamily="18" charset="0"/>
            </a:endParaRPr>
          </a:p>
        </p:txBody>
      </p:sp>
      <p:sp>
        <p:nvSpPr>
          <p:cNvPr id="194" name="Google Shape;194;p24"/>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22</a:t>
            </a:fld>
            <a:endParaRPr>
              <a:latin typeface="Times New Roman" panose="02020603050405020304" pitchFamily="18" charset="0"/>
              <a:cs typeface="Times New Roman" panose="02020603050405020304" pitchFamily="18" charset="0"/>
            </a:endParaRPr>
          </a:p>
        </p:txBody>
      </p:sp>
      <p:sp>
        <p:nvSpPr>
          <p:cNvPr id="2" name="Rectangle 1"/>
          <p:cNvSpPr/>
          <p:nvPr/>
        </p:nvSpPr>
        <p:spPr>
          <a:xfrm>
            <a:off x="633146" y="1013182"/>
            <a:ext cx="7881257" cy="3293209"/>
          </a:xfrm>
          <a:prstGeom prst="rect">
            <a:avLst/>
          </a:prstGeom>
          <a:solidFill>
            <a:srgbClr val="FFD7AF">
              <a:alpha val="81000"/>
            </a:srgbClr>
          </a:solidFill>
        </p:spPr>
        <p:txBody>
          <a:bodyPr wrap="square">
            <a:spAutoFit/>
          </a:bodyPr>
          <a:lstStyle/>
          <a:p>
            <a:pPr marL="285750" indent="-285750" algn="just">
              <a:buFont typeface="Wingdings" panose="05000000000000000000" pitchFamily="2" charset="2"/>
              <a:buChar char="v"/>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ASP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ағылш</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Active Server Pages —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белсенді</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серверлік</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беттер</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Microsoft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компаниясы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1996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жылы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Web-</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қосымшаларды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құру</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үшін</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ұсынған</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технология.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Бұл</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технология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қарапайым</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веб-</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беттерге</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бағдарламалық</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жасақтаманы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басқаруға</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мүмкіндік</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беретін</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арнайы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басқару</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элементтерін</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енгізуге</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негізделген</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Шын</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мәнінде</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ASP —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бұл</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веб-</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қосымшаларды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жобалауды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және</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іске</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асыруды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әдеттегі</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қосымшалар</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жобаланатын</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және</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іске</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асырылатын</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модельге</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жақындататын</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сервер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жағында</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беттерді</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динамикалық</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құру</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технологиясы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ASP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қосымшаларын</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орындау</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үшін</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сценарий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тілдері</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қолданылады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VBScript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немесе</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JScript).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Сондай-ақ</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com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компоненттерін</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қолдануға</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рұқсат</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етіледі</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ASP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технологиясы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Windows NT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отбасының</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операциялық</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жүйелеріне</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арналған</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және</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Microsoft IIS </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веб-</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серверінде</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жұмыс</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істейді</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ASP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технологиясы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келесі</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түрде</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дамыды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ASP.NET -Microsoft .NET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платформасында</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негізделген</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веб-</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қосымшаларды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құру</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ru-RU" sz="1600" dirty="0" err="1">
                <a:solidFill>
                  <a:schemeClr val="tx1">
                    <a:lumMod val="90000"/>
                    <a:lumOff val="10000"/>
                  </a:schemeClr>
                </a:solidFill>
                <a:latin typeface="Times New Roman" panose="02020603050405020304" pitchFamily="18" charset="0"/>
                <a:cs typeface="Times New Roman" panose="02020603050405020304" pitchFamily="18" charset="0"/>
              </a:rPr>
              <a:t>технологиялары</a:t>
            </a:r>
            <a:r>
              <a:rPr lang="ru-RU" sz="1600" dirty="0">
                <a:solidFill>
                  <a:schemeClr val="tx1">
                    <a:lumMod val="90000"/>
                    <a:lumOff val="10000"/>
                  </a:schemeClr>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39"/>
        <p:cNvGrpSpPr/>
        <p:nvPr/>
      </p:nvGrpSpPr>
      <p:grpSpPr>
        <a:xfrm>
          <a:off x="0" y="0"/>
          <a:ext cx="0" cy="0"/>
          <a:chOff x="0" y="0"/>
          <a:chExt cx="0" cy="0"/>
        </a:xfrm>
      </p:grpSpPr>
      <p:sp>
        <p:nvSpPr>
          <p:cNvPr id="240" name="Google Shape;240;p28"/>
          <p:cNvSpPr txBox="1">
            <a:spLocks noGrp="1"/>
          </p:cNvSpPr>
          <p:nvPr>
            <p:ph type="ctrTitle" idx="4294967295"/>
          </p:nvPr>
        </p:nvSpPr>
        <p:spPr>
          <a:xfrm>
            <a:off x="547914" y="110142"/>
            <a:ext cx="7772400" cy="572029"/>
          </a:xfrm>
          <a:prstGeom prst="rect">
            <a:avLst/>
          </a:prstGeom>
        </p:spPr>
        <p:txBody>
          <a:bodyPr spcFirstLastPara="1" wrap="square" lIns="0" tIns="0" rIns="0" bIns="0" anchor="ctr" anchorCtr="0">
            <a:noAutofit/>
          </a:bodyPr>
          <a:lstStyle/>
          <a:p>
            <a:pPr algn="ctr"/>
            <a:r>
              <a:rPr lang="kk-KZ" sz="2000" b="1" dirty="0">
                <a:latin typeface="Times New Roman" panose="02020603050405020304" pitchFamily="18" charset="0"/>
                <a:cs typeface="Times New Roman" panose="02020603050405020304" pitchFamily="18" charset="0"/>
              </a:rPr>
              <a:t>ASP артықшылықтары</a:t>
            </a:r>
            <a:endParaRPr lang="ru-RU" sz="2000" b="1" i="1" dirty="0">
              <a:latin typeface="Times New Roman" panose="02020603050405020304" pitchFamily="18" charset="0"/>
              <a:cs typeface="Times New Roman" panose="02020603050405020304" pitchFamily="18" charset="0"/>
            </a:endParaRPr>
          </a:p>
        </p:txBody>
      </p:sp>
      <p:sp>
        <p:nvSpPr>
          <p:cNvPr id="241" name="Google Shape;241;p28"/>
          <p:cNvSpPr txBox="1">
            <a:spLocks noGrp="1"/>
          </p:cNvSpPr>
          <p:nvPr>
            <p:ph type="subTitle" idx="4294967295"/>
          </p:nvPr>
        </p:nvSpPr>
        <p:spPr>
          <a:xfrm>
            <a:off x="0" y="517768"/>
            <a:ext cx="8599714" cy="784800"/>
          </a:xfrm>
          <a:prstGeom prst="rect">
            <a:avLst/>
          </a:prstGeom>
        </p:spPr>
        <p:txBody>
          <a:bodyPr spcFirstLastPara="1" wrap="square" lIns="0" tIns="0" rIns="0" bIns="0" anchor="t" anchorCtr="0">
            <a:noAutofit/>
          </a:bodyPr>
          <a:lstStyle/>
          <a:p>
            <a:pPr marL="76200" indent="0" algn="just">
              <a:buNone/>
            </a:pPr>
            <a:r>
              <a:rPr lang="kk-KZ" sz="1200" b="1" dirty="0">
                <a:latin typeface="Times New Roman" panose="02020603050405020304" pitchFamily="18" charset="0"/>
                <a:cs typeface="Times New Roman" panose="02020603050405020304" pitchFamily="18" charset="0"/>
              </a:rPr>
              <a:t>ASP артықшылықтары</a:t>
            </a:r>
            <a:endParaRPr lang="ru-RU" sz="1200" b="1" i="1" dirty="0">
              <a:latin typeface="Times New Roman" panose="02020603050405020304" pitchFamily="18" charset="0"/>
              <a:cs typeface="Times New Roman" panose="02020603050405020304" pitchFamily="18" charset="0"/>
            </a:endParaRPr>
          </a:p>
          <a:p>
            <a:pPr marL="76200" indent="0" algn="just">
              <a:buNone/>
            </a:pPr>
            <a:r>
              <a:rPr lang="kk-KZ" sz="1200" dirty="0">
                <a:latin typeface="Times New Roman" panose="02020603050405020304" pitchFamily="18" charset="0"/>
                <a:cs typeface="Times New Roman" panose="02020603050405020304" pitchFamily="18" charset="0"/>
              </a:rPr>
              <a:t>ASP жоғары сапалы және жоғары өнімді веб-сайттарды жасау кезінде кейбір мәселелерді болдырмауға мүмкіндік беретін артықшылықтарға ие.</a:t>
            </a:r>
            <a:endParaRPr lang="ru-RU" sz="1200" b="1" i="1" dirty="0">
              <a:latin typeface="Times New Roman" panose="02020603050405020304" pitchFamily="18" charset="0"/>
              <a:cs typeface="Times New Roman" panose="02020603050405020304" pitchFamily="18" charset="0"/>
            </a:endParaRPr>
          </a:p>
          <a:p>
            <a:pPr marL="76200" indent="0" algn="just">
              <a:buNone/>
            </a:pPr>
            <a:r>
              <a:rPr lang="kk-KZ" sz="1200" b="1" dirty="0">
                <a:latin typeface="Times New Roman" panose="02020603050405020304" pitchFamily="18" charset="0"/>
                <a:cs typeface="Times New Roman" panose="02020603050405020304" pitchFamily="18" charset="0"/>
              </a:rPr>
              <a:t>ASP-дің басты артықшылығы</a:t>
            </a:r>
            <a:r>
              <a:rPr lang="kk-KZ" sz="1200" dirty="0">
                <a:latin typeface="Times New Roman" panose="02020603050405020304" pitchFamily="18" charset="0"/>
                <a:cs typeface="Times New Roman" panose="02020603050405020304" pitchFamily="18" charset="0"/>
              </a:rPr>
              <a:t> - HTML-ге ұқсас, бірақ сценарий жасау құралдарымен толықтырылған әдеттегі бағдарламалау моделі. </a:t>
            </a:r>
            <a:r>
              <a:rPr lang="kk-KZ" sz="1200" b="1" dirty="0">
                <a:latin typeface="Times New Roman" panose="02020603050405020304" pitchFamily="18" charset="0"/>
                <a:cs typeface="Times New Roman" panose="02020603050405020304" pitchFamily="18" charset="0"/>
              </a:rPr>
              <a:t>Серверде орындалатын сценарийлер, егер серверде оны орындайтын модуль орнатылған болса, кез келген тілде жазуға рұқсат етіледі. </a:t>
            </a:r>
            <a:r>
              <a:rPr lang="kk-KZ" sz="1200" dirty="0">
                <a:latin typeface="Times New Roman" panose="02020603050405020304" pitchFamily="18" charset="0"/>
                <a:cs typeface="Times New Roman" panose="02020603050405020304" pitchFamily="18" charset="0"/>
              </a:rPr>
              <a:t>Белсенді беттер Web-серверде орындалады және Web-клиентке қандай деректер берілетінін толық бақылайды. Осылайша өзін қорғайды. Сіздің зияткерлік меншігіңіз, ақпарат немесе код болсын, клиенттік компьютерлерде деректердің орналасқан жерін де, NTML беттерінің шығу тегін де бақылау мүмкін емес. Мұндай механизм көптеген қосымшалар үшін қолайлы қорғаныс деңгейін қамтамасыз етеді.</a:t>
            </a:r>
            <a:endParaRPr lang="ru-RU" sz="1200" b="1" i="1" dirty="0">
              <a:latin typeface="Times New Roman" panose="02020603050405020304" pitchFamily="18" charset="0"/>
              <a:cs typeface="Times New Roman" panose="02020603050405020304" pitchFamily="18" charset="0"/>
            </a:endParaRPr>
          </a:p>
          <a:p>
            <a:pPr marL="76200" indent="0" algn="just">
              <a:buNone/>
            </a:pPr>
            <a:r>
              <a:rPr lang="kk-KZ" sz="1200" b="1" dirty="0">
                <a:latin typeface="Times New Roman" panose="02020603050405020304" pitchFamily="18" charset="0"/>
                <a:cs typeface="Times New Roman" panose="02020603050405020304" pitchFamily="18" charset="0"/>
              </a:rPr>
              <a:t>ASP браузерлердің айырмашылығына байланысты мәселелерді жояды. ASP көмегімен динамикалық және статикалық толтыруды жасауға болады. Біріншісі клиенттік компьютерге тікелей жүгінудің қажеті жоқ </a:t>
            </a:r>
            <a:r>
              <a:rPr lang="kk-KZ" sz="1200" dirty="0">
                <a:latin typeface="Times New Roman" panose="02020603050405020304" pitchFamily="18" charset="0"/>
                <a:cs typeface="Times New Roman" panose="02020603050405020304" pitchFamily="18" charset="0"/>
              </a:rPr>
              <a:t>серверлік көздерден алынған мәліметтерге негізделген бұл клиенттік қосылыстардың төмен масштабталуына байланысты.</a:t>
            </a:r>
            <a:endParaRPr lang="ru-RU" sz="1200" b="1" i="1" dirty="0">
              <a:latin typeface="Times New Roman" panose="02020603050405020304" pitchFamily="18" charset="0"/>
              <a:cs typeface="Times New Roman" panose="02020603050405020304" pitchFamily="18" charset="0"/>
            </a:endParaRPr>
          </a:p>
          <a:p>
            <a:pPr marL="76200" indent="0" algn="just">
              <a:buNone/>
            </a:pPr>
            <a:r>
              <a:rPr lang="kk-KZ" sz="1200" b="1" dirty="0">
                <a:latin typeface="Times New Roman" panose="02020603050405020304" pitchFamily="18" charset="0"/>
                <a:cs typeface="Times New Roman" panose="02020603050405020304" pitchFamily="18" charset="0"/>
              </a:rPr>
              <a:t>Java апплеттерінің, Active X, DHTML және ASP элементтерінің пайда болуымен серверге тұрақты қосылуды қолдайтын клиенттік веб-қосымшаларды құруға мүмкіндік туды</a:t>
            </a:r>
            <a:r>
              <a:rPr lang="kk-KZ" sz="1200" dirty="0">
                <a:latin typeface="Times New Roman" panose="02020603050405020304" pitchFamily="18" charset="0"/>
                <a:cs typeface="Times New Roman" panose="02020603050405020304" pitchFamily="18" charset="0"/>
              </a:rPr>
              <a:t>.</a:t>
            </a:r>
            <a:endParaRPr lang="ru-RU" sz="1200" b="1" i="1" dirty="0">
              <a:latin typeface="Times New Roman" panose="02020603050405020304" pitchFamily="18" charset="0"/>
              <a:cs typeface="Times New Roman" panose="02020603050405020304" pitchFamily="18" charset="0"/>
            </a:endParaRPr>
          </a:p>
          <a:p>
            <a:pPr marL="76200" indent="0" algn="just">
              <a:buNone/>
            </a:pPr>
            <a:r>
              <a:rPr lang="kk-KZ" sz="1200" b="1" dirty="0">
                <a:latin typeface="Times New Roman" panose="02020603050405020304" pitchFamily="18" charset="0"/>
                <a:cs typeface="Times New Roman" panose="02020603050405020304" pitchFamily="18" charset="0"/>
              </a:rPr>
              <a:t>ASP-де стандартты әрекеттерді орындайтын бірнеше автоматтандыру компоненттері бар</a:t>
            </a:r>
            <a:r>
              <a:rPr lang="kk-KZ" sz="1200" dirty="0">
                <a:latin typeface="Times New Roman" panose="02020603050405020304" pitchFamily="18" charset="0"/>
                <a:cs typeface="Times New Roman" panose="02020603050405020304" pitchFamily="18" charset="0"/>
              </a:rPr>
              <a:t>, мысалы, шолғыштың сипаттамаларын анықтау, параметрлерді талдау, жетон файлдарын бөлісу және беттер арасында мәліметтер алмасу.</a:t>
            </a:r>
            <a:endParaRPr lang="ru-RU" sz="1200" b="1" i="1" dirty="0">
              <a:latin typeface="Times New Roman" panose="02020603050405020304" pitchFamily="18" charset="0"/>
              <a:cs typeface="Times New Roman" panose="02020603050405020304" pitchFamily="18" charset="0"/>
            </a:endParaRPr>
          </a:p>
          <a:p>
            <a:pPr marL="76200" indent="0" algn="just">
              <a:buNone/>
            </a:pPr>
            <a:r>
              <a:rPr lang="kk-KZ" sz="1200" b="1" dirty="0">
                <a:latin typeface="Times New Roman" panose="02020603050405020304" pitchFamily="18" charset="0"/>
                <a:cs typeface="Times New Roman" panose="02020603050405020304" pitchFamily="18" charset="0"/>
              </a:rPr>
              <a:t>ASP-үш деңгейлі қосымшалардағы клиенттік көріністер мен серверлік бизнес функциялары арасындағы алшақтықты жоюдың қуатты құралы.</a:t>
            </a:r>
            <a:endParaRPr lang="ru-RU" sz="1200" b="1" i="1" dirty="0">
              <a:latin typeface="Times New Roman" panose="02020603050405020304" pitchFamily="18" charset="0"/>
              <a:cs typeface="Times New Roman" panose="02020603050405020304" pitchFamily="18" charset="0"/>
            </a:endParaRPr>
          </a:p>
        </p:txBody>
      </p:sp>
      <p:sp>
        <p:nvSpPr>
          <p:cNvPr id="242" name="Google Shape;242;p28"/>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23</a:t>
            </a:fld>
            <a:endParaRPr>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9"/>
        <p:cNvGrpSpPr/>
        <p:nvPr/>
      </p:nvGrpSpPr>
      <p:grpSpPr>
        <a:xfrm>
          <a:off x="0" y="0"/>
          <a:ext cx="0" cy="0"/>
          <a:chOff x="0" y="0"/>
          <a:chExt cx="0" cy="0"/>
        </a:xfrm>
      </p:grpSpPr>
      <p:sp>
        <p:nvSpPr>
          <p:cNvPr id="410" name="Google Shape;410;p41"/>
          <p:cNvSpPr txBox="1">
            <a:spLocks noGrp="1"/>
          </p:cNvSpPr>
          <p:nvPr>
            <p:ph type="title"/>
          </p:nvPr>
        </p:nvSpPr>
        <p:spPr>
          <a:xfrm>
            <a:off x="643114" y="100115"/>
            <a:ext cx="3171300" cy="1418400"/>
          </a:xfrm>
          <a:prstGeom prst="rect">
            <a:avLst/>
          </a:prstGeom>
        </p:spPr>
        <p:txBody>
          <a:bodyPr spcFirstLastPara="1" wrap="square" lIns="0" tIns="0" rIns="0" bIns="0" anchor="ctr" anchorCtr="0">
            <a:noAutofit/>
          </a:bodyPr>
          <a:lstStyle/>
          <a:p>
            <a:pPr lvl="0"/>
            <a:r>
              <a:rPr lang="ru-RU" sz="1400" dirty="0" err="1">
                <a:solidFill>
                  <a:srgbClr val="FF6600"/>
                </a:solidFill>
                <a:latin typeface="Times New Roman" panose="02020603050405020304" pitchFamily="18" charset="0"/>
                <a:cs typeface="Times New Roman" panose="02020603050405020304" pitchFamily="18" charset="0"/>
              </a:rPr>
              <a:t>Пайдаланушы</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интерфейсі</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Пайдаланушы</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әртүрлі</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бағдарламалар</a:t>
            </a:r>
            <a:r>
              <a:rPr lang="ru-RU" sz="1400" dirty="0">
                <a:solidFill>
                  <a:srgbClr val="FF6600"/>
                </a:solidFill>
                <a:latin typeface="Times New Roman" panose="02020603050405020304" pitchFamily="18" charset="0"/>
                <a:cs typeface="Times New Roman" panose="02020603050405020304" pitchFamily="18" charset="0"/>
              </a:rPr>
              <a:t> мен </a:t>
            </a:r>
            <a:r>
              <a:rPr lang="ru-RU" sz="1400" dirty="0" err="1">
                <a:solidFill>
                  <a:srgbClr val="FF6600"/>
                </a:solidFill>
                <a:latin typeface="Times New Roman" panose="02020603050405020304" pitchFamily="18" charset="0"/>
                <a:cs typeface="Times New Roman" panose="02020603050405020304" pitchFamily="18" charset="0"/>
              </a:rPr>
              <a:t>құрылғылармен</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өзара</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әрекеттесетін</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құралдар</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жиынтығы</a:t>
            </a:r>
            <a:r>
              <a:rPr lang="ru-RU" sz="1400" dirty="0">
                <a:solidFill>
                  <a:srgbClr val="FF6600"/>
                </a:solidFill>
                <a:latin typeface="Times New Roman" panose="02020603050405020304" pitchFamily="18" charset="0"/>
                <a:cs typeface="Times New Roman" panose="02020603050405020304" pitchFamily="18" charset="0"/>
              </a:rPr>
              <a:t>:</a:t>
            </a:r>
            <a:endParaRPr sz="1400" dirty="0">
              <a:solidFill>
                <a:srgbClr val="FF6600"/>
              </a:solidFill>
              <a:latin typeface="Times New Roman" panose="02020603050405020304" pitchFamily="18" charset="0"/>
              <a:cs typeface="Times New Roman" panose="02020603050405020304" pitchFamily="18" charset="0"/>
            </a:endParaRPr>
          </a:p>
        </p:txBody>
      </p:sp>
      <p:sp>
        <p:nvSpPr>
          <p:cNvPr id="411" name="Google Shape;411;p41"/>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050">
                <a:latin typeface="Times New Roman" panose="02020603050405020304" pitchFamily="18" charset="0"/>
                <a:cs typeface="Times New Roman" panose="02020603050405020304" pitchFamily="18" charset="0"/>
              </a:rPr>
              <a:t>24</a:t>
            </a:fld>
            <a:endParaRPr sz="1050">
              <a:latin typeface="Times New Roman" panose="02020603050405020304" pitchFamily="18" charset="0"/>
              <a:cs typeface="Times New Roman" panose="02020603050405020304" pitchFamily="18" charset="0"/>
            </a:endParaRPr>
          </a:p>
        </p:txBody>
      </p:sp>
      <p:sp>
        <p:nvSpPr>
          <p:cNvPr id="412" name="Google Shape;412;p41"/>
          <p:cNvSpPr/>
          <p:nvPr/>
        </p:nvSpPr>
        <p:spPr>
          <a:xfrm>
            <a:off x="0" y="2393511"/>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13" name="Google Shape;413;p41"/>
          <p:cNvSpPr/>
          <p:nvPr/>
        </p:nvSpPr>
        <p:spPr>
          <a:xfrm>
            <a:off x="0" y="2393511"/>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50">
              <a:solidFill>
                <a:schemeClr val="lt1"/>
              </a:solidFill>
              <a:latin typeface="Times New Roman" panose="02020603050405020304" pitchFamily="18" charset="0"/>
              <a:ea typeface="Calibri"/>
              <a:cs typeface="Times New Roman" panose="02020603050405020304" pitchFamily="18" charset="0"/>
              <a:sym typeface="Calibri"/>
            </a:endParaRPr>
          </a:p>
        </p:txBody>
      </p:sp>
      <p:grpSp>
        <p:nvGrpSpPr>
          <p:cNvPr id="414" name="Google Shape;414;p41"/>
          <p:cNvGrpSpPr/>
          <p:nvPr/>
        </p:nvGrpSpPr>
        <p:grpSpPr>
          <a:xfrm>
            <a:off x="1786339" y="1725884"/>
            <a:ext cx="473400" cy="473400"/>
            <a:chOff x="1786339" y="1855801"/>
            <a:chExt cx="473400" cy="473400"/>
          </a:xfrm>
        </p:grpSpPr>
        <p:sp>
          <p:nvSpPr>
            <p:cNvPr id="415" name="Google Shape;415;p41"/>
            <p:cNvSpPr/>
            <p:nvPr/>
          </p:nvSpPr>
          <p:spPr>
            <a:xfrm rot="8100000">
              <a:off x="1855667" y="19251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latin typeface="Times New Roman" panose="02020603050405020304" pitchFamily="18" charset="0"/>
                <a:cs typeface="Times New Roman" panose="02020603050405020304" pitchFamily="18" charset="0"/>
              </a:endParaRPr>
            </a:p>
          </p:txBody>
        </p:sp>
        <p:sp>
          <p:nvSpPr>
            <p:cNvPr id="416" name="Google Shape;416;p41"/>
            <p:cNvSpPr/>
            <p:nvPr/>
          </p:nvSpPr>
          <p:spPr>
            <a:xfrm>
              <a:off x="1955989" y="20188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a:solidFill>
                    <a:schemeClr val="dk2"/>
                  </a:solidFill>
                  <a:latin typeface="Times New Roman" panose="02020603050405020304" pitchFamily="18" charset="0"/>
                  <a:ea typeface="Raleway"/>
                  <a:cs typeface="Times New Roman" panose="02020603050405020304" pitchFamily="18" charset="0"/>
                  <a:sym typeface="Raleway"/>
                </a:rPr>
                <a:t>1</a:t>
              </a:r>
              <a:endParaRPr sz="1050">
                <a:solidFill>
                  <a:schemeClr val="dk2"/>
                </a:solidFill>
                <a:latin typeface="Times New Roman" panose="02020603050405020304" pitchFamily="18" charset="0"/>
                <a:ea typeface="Raleway"/>
                <a:cs typeface="Times New Roman" panose="02020603050405020304" pitchFamily="18" charset="0"/>
                <a:sym typeface="Raleway"/>
              </a:endParaRPr>
            </a:p>
          </p:txBody>
        </p:sp>
      </p:grpSp>
      <p:grpSp>
        <p:nvGrpSpPr>
          <p:cNvPr id="417" name="Google Shape;417;p41"/>
          <p:cNvGrpSpPr/>
          <p:nvPr/>
        </p:nvGrpSpPr>
        <p:grpSpPr>
          <a:xfrm>
            <a:off x="3814414" y="1725884"/>
            <a:ext cx="473400" cy="473400"/>
            <a:chOff x="3814414" y="1855801"/>
            <a:chExt cx="473400" cy="473400"/>
          </a:xfrm>
        </p:grpSpPr>
        <p:sp>
          <p:nvSpPr>
            <p:cNvPr id="418" name="Google Shape;418;p41"/>
            <p:cNvSpPr/>
            <p:nvPr/>
          </p:nvSpPr>
          <p:spPr>
            <a:xfrm rot="8100000">
              <a:off x="3883742" y="19251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latin typeface="Times New Roman" panose="02020603050405020304" pitchFamily="18" charset="0"/>
                <a:cs typeface="Times New Roman" panose="02020603050405020304" pitchFamily="18" charset="0"/>
              </a:endParaRPr>
            </a:p>
          </p:txBody>
        </p:sp>
        <p:sp>
          <p:nvSpPr>
            <p:cNvPr id="419" name="Google Shape;419;p41"/>
            <p:cNvSpPr/>
            <p:nvPr/>
          </p:nvSpPr>
          <p:spPr>
            <a:xfrm>
              <a:off x="3984064" y="20188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a:solidFill>
                    <a:schemeClr val="dk2"/>
                  </a:solidFill>
                  <a:latin typeface="Times New Roman" panose="02020603050405020304" pitchFamily="18" charset="0"/>
                  <a:ea typeface="Raleway"/>
                  <a:cs typeface="Times New Roman" panose="02020603050405020304" pitchFamily="18" charset="0"/>
                  <a:sym typeface="Raleway"/>
                </a:rPr>
                <a:t>3</a:t>
              </a:r>
              <a:endParaRPr sz="1050">
                <a:solidFill>
                  <a:schemeClr val="dk2"/>
                </a:solidFill>
                <a:latin typeface="Times New Roman" panose="02020603050405020304" pitchFamily="18" charset="0"/>
                <a:ea typeface="Raleway"/>
                <a:cs typeface="Times New Roman" panose="02020603050405020304" pitchFamily="18" charset="0"/>
                <a:sym typeface="Raleway"/>
              </a:endParaRPr>
            </a:p>
          </p:txBody>
        </p:sp>
      </p:grpSp>
      <p:grpSp>
        <p:nvGrpSpPr>
          <p:cNvPr id="423" name="Google Shape;423;p41"/>
          <p:cNvGrpSpPr/>
          <p:nvPr/>
        </p:nvGrpSpPr>
        <p:grpSpPr>
          <a:xfrm>
            <a:off x="6880814" y="3598783"/>
            <a:ext cx="473400" cy="473400"/>
            <a:chOff x="6880814" y="3728700"/>
            <a:chExt cx="473400" cy="473400"/>
          </a:xfrm>
        </p:grpSpPr>
        <p:sp>
          <p:nvSpPr>
            <p:cNvPr id="424" name="Google Shape;424;p41"/>
            <p:cNvSpPr/>
            <p:nvPr/>
          </p:nvSpPr>
          <p:spPr>
            <a:xfrm rot="-2700000">
              <a:off x="6950142" y="37980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latin typeface="Times New Roman" panose="02020603050405020304" pitchFamily="18" charset="0"/>
                <a:cs typeface="Times New Roman" panose="02020603050405020304" pitchFamily="18" charset="0"/>
              </a:endParaRPr>
            </a:p>
          </p:txBody>
        </p:sp>
        <p:sp>
          <p:nvSpPr>
            <p:cNvPr id="425" name="Google Shape;425;p41"/>
            <p:cNvSpPr/>
            <p:nvPr/>
          </p:nvSpPr>
          <p:spPr>
            <a:xfrm flipH="1">
              <a:off x="7050464" y="39049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dirty="0">
                  <a:solidFill>
                    <a:schemeClr val="dk2"/>
                  </a:solidFill>
                  <a:latin typeface="Times New Roman" panose="02020603050405020304" pitchFamily="18" charset="0"/>
                  <a:ea typeface="Raleway"/>
                  <a:cs typeface="Times New Roman" panose="02020603050405020304" pitchFamily="18" charset="0"/>
                  <a:sym typeface="Raleway"/>
                </a:rPr>
                <a:t>5</a:t>
              </a:r>
              <a:endParaRPr sz="1050" dirty="0">
                <a:solidFill>
                  <a:schemeClr val="dk2"/>
                </a:solidFill>
                <a:latin typeface="Times New Roman" panose="02020603050405020304" pitchFamily="18" charset="0"/>
                <a:ea typeface="Raleway"/>
                <a:cs typeface="Times New Roman" panose="02020603050405020304" pitchFamily="18" charset="0"/>
                <a:sym typeface="Raleway"/>
              </a:endParaRPr>
            </a:p>
          </p:txBody>
        </p:sp>
      </p:grpSp>
      <p:grpSp>
        <p:nvGrpSpPr>
          <p:cNvPr id="426" name="Google Shape;426;p41"/>
          <p:cNvGrpSpPr/>
          <p:nvPr/>
        </p:nvGrpSpPr>
        <p:grpSpPr>
          <a:xfrm>
            <a:off x="4852739" y="3598783"/>
            <a:ext cx="473400" cy="473400"/>
            <a:chOff x="4852739" y="3728700"/>
            <a:chExt cx="473400" cy="473400"/>
          </a:xfrm>
        </p:grpSpPr>
        <p:sp>
          <p:nvSpPr>
            <p:cNvPr id="427" name="Google Shape;427;p41"/>
            <p:cNvSpPr/>
            <p:nvPr/>
          </p:nvSpPr>
          <p:spPr>
            <a:xfrm rot="-2700000">
              <a:off x="4922067" y="37980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latin typeface="Times New Roman" panose="02020603050405020304" pitchFamily="18" charset="0"/>
                <a:cs typeface="Times New Roman" panose="02020603050405020304" pitchFamily="18" charset="0"/>
              </a:endParaRPr>
            </a:p>
          </p:txBody>
        </p:sp>
        <p:sp>
          <p:nvSpPr>
            <p:cNvPr id="428" name="Google Shape;428;p41"/>
            <p:cNvSpPr/>
            <p:nvPr/>
          </p:nvSpPr>
          <p:spPr>
            <a:xfrm flipH="1">
              <a:off x="5022389" y="39049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a:solidFill>
                    <a:schemeClr val="dk2"/>
                  </a:solidFill>
                  <a:latin typeface="Times New Roman" panose="02020603050405020304" pitchFamily="18" charset="0"/>
                  <a:ea typeface="Raleway"/>
                  <a:cs typeface="Times New Roman" panose="02020603050405020304" pitchFamily="18" charset="0"/>
                  <a:sym typeface="Raleway"/>
                </a:rPr>
                <a:t>4</a:t>
              </a:r>
              <a:endParaRPr sz="1050">
                <a:solidFill>
                  <a:schemeClr val="dk2"/>
                </a:solidFill>
                <a:latin typeface="Times New Roman" panose="02020603050405020304" pitchFamily="18" charset="0"/>
                <a:ea typeface="Raleway"/>
                <a:cs typeface="Times New Roman" panose="02020603050405020304" pitchFamily="18" charset="0"/>
                <a:sym typeface="Raleway"/>
              </a:endParaRPr>
            </a:p>
          </p:txBody>
        </p:sp>
      </p:grpSp>
      <p:grpSp>
        <p:nvGrpSpPr>
          <p:cNvPr id="429" name="Google Shape;429;p41"/>
          <p:cNvGrpSpPr/>
          <p:nvPr/>
        </p:nvGrpSpPr>
        <p:grpSpPr>
          <a:xfrm>
            <a:off x="2824664" y="3598783"/>
            <a:ext cx="473400" cy="473400"/>
            <a:chOff x="2824664" y="3728700"/>
            <a:chExt cx="473400" cy="473400"/>
          </a:xfrm>
        </p:grpSpPr>
        <p:sp>
          <p:nvSpPr>
            <p:cNvPr id="430" name="Google Shape;430;p41"/>
            <p:cNvSpPr/>
            <p:nvPr/>
          </p:nvSpPr>
          <p:spPr>
            <a:xfrm rot="-2700000">
              <a:off x="2893992" y="37980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latin typeface="Times New Roman" panose="02020603050405020304" pitchFamily="18" charset="0"/>
                <a:cs typeface="Times New Roman" panose="02020603050405020304" pitchFamily="18" charset="0"/>
              </a:endParaRPr>
            </a:p>
          </p:txBody>
        </p:sp>
        <p:sp>
          <p:nvSpPr>
            <p:cNvPr id="431" name="Google Shape;431;p41"/>
            <p:cNvSpPr/>
            <p:nvPr/>
          </p:nvSpPr>
          <p:spPr>
            <a:xfrm flipH="1">
              <a:off x="2994314" y="39049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a:solidFill>
                    <a:schemeClr val="dk2"/>
                  </a:solidFill>
                  <a:latin typeface="Times New Roman" panose="02020603050405020304" pitchFamily="18" charset="0"/>
                  <a:ea typeface="Raleway"/>
                  <a:cs typeface="Times New Roman" panose="02020603050405020304" pitchFamily="18" charset="0"/>
                  <a:sym typeface="Raleway"/>
                </a:rPr>
                <a:t>2</a:t>
              </a:r>
              <a:endParaRPr sz="1050">
                <a:solidFill>
                  <a:schemeClr val="dk2"/>
                </a:solidFill>
                <a:latin typeface="Times New Roman" panose="02020603050405020304" pitchFamily="18" charset="0"/>
                <a:ea typeface="Raleway"/>
                <a:cs typeface="Times New Roman" panose="02020603050405020304" pitchFamily="18" charset="0"/>
                <a:sym typeface="Raleway"/>
              </a:endParaRPr>
            </a:p>
          </p:txBody>
        </p:sp>
      </p:grpSp>
      <p:sp>
        <p:nvSpPr>
          <p:cNvPr id="432" name="Google Shape;432;p41"/>
          <p:cNvSpPr txBox="1"/>
          <p:nvPr/>
        </p:nvSpPr>
        <p:spPr>
          <a:xfrm>
            <a:off x="475035" y="1328712"/>
            <a:ext cx="3106759" cy="533400"/>
          </a:xfrm>
          <a:prstGeom prst="rect">
            <a:avLst/>
          </a:prstGeom>
          <a:noFill/>
          <a:ln>
            <a:noFill/>
          </a:ln>
        </p:spPr>
        <p:txBody>
          <a:bodyPr spcFirstLastPara="1" wrap="square" lIns="0" tIns="0" rIns="0" bIns="0" anchor="b" anchorCtr="0">
            <a:noAutofit/>
          </a:bodyPr>
          <a:lstStyle/>
          <a:p>
            <a:r>
              <a:rPr lang="ru-RU" sz="1050" dirty="0" err="1">
                <a:solidFill>
                  <a:schemeClr val="bg1"/>
                </a:solidFill>
                <a:latin typeface="Times New Roman" panose="02020603050405020304" pitchFamily="18" charset="0"/>
                <a:cs typeface="Times New Roman" panose="02020603050405020304" pitchFamily="18" charset="0"/>
              </a:rPr>
              <a:t>Пәрмен</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жолының</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интерфейсі</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нұсқаулар</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компьютерге</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пернетақтадан</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мәтіндік</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жолдарды</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командаларды</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енгізу</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арқылы</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беріледі</a:t>
            </a:r>
            <a:r>
              <a:rPr lang="ru-RU" sz="1050" dirty="0">
                <a:solidFill>
                  <a:schemeClr val="bg1"/>
                </a:solidFill>
                <a:latin typeface="Times New Roman" panose="02020603050405020304" pitchFamily="18" charset="0"/>
                <a:cs typeface="Times New Roman" panose="02020603050405020304" pitchFamily="18" charset="0"/>
              </a:rPr>
              <a:t>.</a:t>
            </a:r>
          </a:p>
        </p:txBody>
      </p:sp>
      <p:sp>
        <p:nvSpPr>
          <p:cNvPr id="433" name="Google Shape;433;p41"/>
          <p:cNvSpPr txBox="1"/>
          <p:nvPr/>
        </p:nvSpPr>
        <p:spPr>
          <a:xfrm>
            <a:off x="3581794" y="1161353"/>
            <a:ext cx="4358356" cy="533400"/>
          </a:xfrm>
          <a:prstGeom prst="rect">
            <a:avLst/>
          </a:prstGeom>
          <a:noFill/>
          <a:ln>
            <a:noFill/>
          </a:ln>
        </p:spPr>
        <p:txBody>
          <a:bodyPr spcFirstLastPara="1" wrap="square" lIns="0" tIns="0" rIns="0" bIns="0" anchor="b" anchorCtr="0">
            <a:noAutofit/>
          </a:bodyPr>
          <a:lstStyle/>
          <a:p>
            <a:r>
              <a:rPr lang="en-US" sz="1050" dirty="0">
                <a:solidFill>
                  <a:schemeClr val="bg1"/>
                </a:solidFill>
                <a:latin typeface="Times New Roman" panose="02020603050405020304" pitchFamily="18" charset="0"/>
                <a:cs typeface="Times New Roman" panose="02020603050405020304" pitchFamily="18" charset="0"/>
              </a:rPr>
              <a:t>SILK-</a:t>
            </a:r>
            <a:r>
              <a:rPr lang="ru-RU" sz="1050" dirty="0">
                <a:solidFill>
                  <a:schemeClr val="bg1"/>
                </a:solidFill>
                <a:latin typeface="Times New Roman" panose="02020603050405020304" pitchFamily="18" charset="0"/>
                <a:cs typeface="Times New Roman" panose="02020603050405020304" pitchFamily="18" charset="0"/>
              </a:rPr>
              <a:t>интерфейс (</a:t>
            </a:r>
            <a:r>
              <a:rPr lang="en-US" sz="1050" dirty="0">
                <a:solidFill>
                  <a:schemeClr val="bg1"/>
                </a:solidFill>
                <a:latin typeface="Times New Roman" panose="02020603050405020304" pitchFamily="18" charset="0"/>
                <a:cs typeface="Times New Roman" panose="02020603050405020304" pitchFamily="18" charset="0"/>
              </a:rPr>
              <a:t>speech — </a:t>
            </a:r>
            <a:r>
              <a:rPr lang="ru-RU" sz="1050" dirty="0" err="1">
                <a:solidFill>
                  <a:schemeClr val="bg1"/>
                </a:solidFill>
                <a:latin typeface="Times New Roman" panose="02020603050405020304" pitchFamily="18" charset="0"/>
                <a:cs typeface="Times New Roman" panose="02020603050405020304" pitchFamily="18" charset="0"/>
              </a:rPr>
              <a:t>сөйлеу</a:t>
            </a:r>
            <a:r>
              <a:rPr lang="ru-RU" sz="1050" dirty="0">
                <a:solidFill>
                  <a:schemeClr val="bg1"/>
                </a:solidFill>
                <a:latin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cs typeface="Times New Roman" panose="02020603050405020304" pitchFamily="18" charset="0"/>
              </a:rPr>
              <a:t>image — </a:t>
            </a:r>
            <a:r>
              <a:rPr lang="ru-RU" sz="1050" dirty="0" err="1">
                <a:solidFill>
                  <a:schemeClr val="bg1"/>
                </a:solidFill>
                <a:latin typeface="Times New Roman" panose="02020603050405020304" pitchFamily="18" charset="0"/>
                <a:cs typeface="Times New Roman" panose="02020603050405020304" pitchFamily="18" charset="0"/>
              </a:rPr>
              <a:t>сурет</a:t>
            </a:r>
            <a:r>
              <a:rPr lang="ru-RU" sz="1050" dirty="0">
                <a:solidFill>
                  <a:schemeClr val="bg1"/>
                </a:solidFill>
                <a:latin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cs typeface="Times New Roman" panose="02020603050405020304" pitchFamily="18" charset="0"/>
              </a:rPr>
              <a:t>language — </a:t>
            </a:r>
            <a:r>
              <a:rPr lang="ru-RU" sz="1050" dirty="0" err="1">
                <a:solidFill>
                  <a:schemeClr val="bg1"/>
                </a:solidFill>
                <a:latin typeface="Times New Roman" panose="02020603050405020304" pitchFamily="18" charset="0"/>
                <a:cs typeface="Times New Roman" panose="02020603050405020304" pitchFamily="18" charset="0"/>
              </a:rPr>
              <a:t>тіл</a:t>
            </a:r>
            <a:r>
              <a:rPr lang="ru-RU" sz="1050" dirty="0">
                <a:solidFill>
                  <a:schemeClr val="bg1"/>
                </a:solidFill>
                <a:latin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cs typeface="Times New Roman" panose="02020603050405020304" pitchFamily="18" charset="0"/>
              </a:rPr>
              <a:t>knowledge — </a:t>
            </a:r>
            <a:r>
              <a:rPr lang="ru-RU" sz="1050" dirty="0" err="1">
                <a:solidFill>
                  <a:schemeClr val="bg1"/>
                </a:solidFill>
                <a:latin typeface="Times New Roman" panose="02020603050405020304" pitchFamily="18" charset="0"/>
                <a:cs typeface="Times New Roman" panose="02020603050405020304" pitchFamily="18" charset="0"/>
              </a:rPr>
              <a:t>білім</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сөйлеу</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арқылы</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компьютермен</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өзара</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әрекеттесу</a:t>
            </a:r>
            <a:r>
              <a:rPr lang="ru-RU" sz="1050" dirty="0">
                <a:solidFill>
                  <a:schemeClr val="bg1"/>
                </a:solidFill>
                <a:latin typeface="Times New Roman" panose="02020603050405020304" pitchFamily="18" charset="0"/>
                <a:cs typeface="Times New Roman" panose="02020603050405020304" pitchFamily="18" charset="0"/>
              </a:rPr>
              <a:t>.</a:t>
            </a:r>
          </a:p>
        </p:txBody>
      </p:sp>
      <p:sp>
        <p:nvSpPr>
          <p:cNvPr id="435" name="Google Shape;435;p41"/>
          <p:cNvSpPr txBox="1"/>
          <p:nvPr/>
        </p:nvSpPr>
        <p:spPr>
          <a:xfrm>
            <a:off x="785936" y="4075989"/>
            <a:ext cx="3328655" cy="533400"/>
          </a:xfrm>
          <a:prstGeom prst="rect">
            <a:avLst/>
          </a:prstGeom>
          <a:noFill/>
          <a:ln>
            <a:noFill/>
          </a:ln>
        </p:spPr>
        <p:txBody>
          <a:bodyPr spcFirstLastPara="1" wrap="square" lIns="0" tIns="0" rIns="0" bIns="0" anchor="t" anchorCtr="0">
            <a:noAutofit/>
          </a:bodyPr>
          <a:lstStyle/>
          <a:p>
            <a:r>
              <a:rPr lang="ru-RU" sz="1050" dirty="0" err="1">
                <a:solidFill>
                  <a:schemeClr val="bg1"/>
                </a:solidFill>
                <a:latin typeface="Times New Roman" panose="02020603050405020304" pitchFamily="18" charset="0"/>
                <a:cs typeface="Times New Roman" panose="02020603050405020304" pitchFamily="18" charset="0"/>
              </a:rPr>
              <a:t>Графикалық</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пайдаланушы</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интерфейсі</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бағдарламалық</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жасақтама</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функциялары</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экранның</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графикалық</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элементтерімен</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ұсынылған</a:t>
            </a:r>
            <a:r>
              <a:rPr lang="ru-RU" sz="1050" dirty="0">
                <a:solidFill>
                  <a:schemeClr val="bg1"/>
                </a:solidFill>
                <a:latin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cs typeface="Times New Roman" panose="02020603050405020304" pitchFamily="18" charset="0"/>
              </a:rPr>
              <a:t>WIMP</a:t>
            </a:r>
            <a:endParaRPr lang="ru-RU" sz="1050" dirty="0">
              <a:solidFill>
                <a:schemeClr val="bg1"/>
              </a:solidFill>
              <a:latin typeface="Times New Roman" panose="02020603050405020304" pitchFamily="18" charset="0"/>
              <a:cs typeface="Times New Roman" panose="02020603050405020304" pitchFamily="18" charset="0"/>
            </a:endParaRPr>
          </a:p>
        </p:txBody>
      </p:sp>
      <p:sp>
        <p:nvSpPr>
          <p:cNvPr id="436" name="Google Shape;436;p41"/>
          <p:cNvSpPr txBox="1"/>
          <p:nvPr/>
        </p:nvSpPr>
        <p:spPr>
          <a:xfrm>
            <a:off x="4215143" y="4076568"/>
            <a:ext cx="1614491" cy="533400"/>
          </a:xfrm>
          <a:prstGeom prst="rect">
            <a:avLst/>
          </a:prstGeom>
          <a:noFill/>
          <a:ln>
            <a:noFill/>
          </a:ln>
        </p:spPr>
        <p:txBody>
          <a:bodyPr spcFirstLastPara="1" wrap="square" lIns="0" tIns="0" rIns="0" bIns="0" anchor="t" anchorCtr="0">
            <a:noAutofit/>
          </a:bodyPr>
          <a:lstStyle/>
          <a:p>
            <a:r>
              <a:rPr lang="ru-RU" sz="1050" dirty="0" err="1">
                <a:solidFill>
                  <a:schemeClr val="bg1"/>
                </a:solidFill>
                <a:latin typeface="Times New Roman" panose="02020603050405020304" pitchFamily="18" charset="0"/>
                <a:cs typeface="Times New Roman" panose="02020603050405020304" pitchFamily="18" charset="0"/>
              </a:rPr>
              <a:t>Қимыл</a:t>
            </a:r>
            <a:r>
              <a:rPr lang="ru-RU" sz="1050" dirty="0">
                <a:solidFill>
                  <a:schemeClr val="bg1"/>
                </a:solidFill>
                <a:latin typeface="Times New Roman" panose="02020603050405020304" pitchFamily="18" charset="0"/>
                <a:cs typeface="Times New Roman" panose="02020603050405020304" pitchFamily="18" charset="0"/>
              </a:rPr>
              <a:t> </a:t>
            </a:r>
            <a:r>
              <a:rPr lang="kk-KZ" sz="1050" dirty="0">
                <a:solidFill>
                  <a:schemeClr val="bg1"/>
                </a:solidFill>
                <a:latin typeface="Times New Roman" panose="02020603050405020304" pitchFamily="18" charset="0"/>
                <a:cs typeface="Times New Roman" panose="02020603050405020304" pitchFamily="18" charset="0"/>
              </a:rPr>
              <a:t>(жест)</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интерфейсі</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сенсорлық</a:t>
            </a:r>
            <a:r>
              <a:rPr lang="ru-RU" sz="1050" dirty="0">
                <a:solidFill>
                  <a:schemeClr val="bg1"/>
                </a:solidFill>
                <a:latin typeface="Times New Roman" panose="02020603050405020304" pitchFamily="18" charset="0"/>
                <a:cs typeface="Times New Roman" panose="02020603050405020304" pitchFamily="18" charset="0"/>
              </a:rPr>
              <a:t> экран, руль, джойстик </a:t>
            </a:r>
            <a:r>
              <a:rPr lang="ru-RU" sz="1050" dirty="0" err="1">
                <a:solidFill>
                  <a:schemeClr val="bg1"/>
                </a:solidFill>
                <a:latin typeface="Times New Roman" panose="02020603050405020304" pitchFamily="18" charset="0"/>
                <a:cs typeface="Times New Roman" panose="02020603050405020304" pitchFamily="18" charset="0"/>
              </a:rPr>
              <a:t>және</a:t>
            </a:r>
            <a:r>
              <a:rPr lang="ru-RU" sz="1050" dirty="0">
                <a:solidFill>
                  <a:schemeClr val="bg1"/>
                </a:solidFill>
                <a:latin typeface="Times New Roman" panose="02020603050405020304" pitchFamily="18" charset="0"/>
                <a:cs typeface="Times New Roman" panose="02020603050405020304" pitchFamily="18" charset="0"/>
              </a:rPr>
              <a:t> т. б.</a:t>
            </a:r>
          </a:p>
        </p:txBody>
      </p:sp>
      <p:sp>
        <p:nvSpPr>
          <p:cNvPr id="437" name="Google Shape;437;p41"/>
          <p:cNvSpPr txBox="1"/>
          <p:nvPr/>
        </p:nvSpPr>
        <p:spPr>
          <a:xfrm>
            <a:off x="5900224" y="4024466"/>
            <a:ext cx="2968170" cy="710398"/>
          </a:xfrm>
          <a:prstGeom prst="rect">
            <a:avLst/>
          </a:prstGeom>
          <a:noFill/>
          <a:ln>
            <a:noFill/>
          </a:ln>
        </p:spPr>
        <p:txBody>
          <a:bodyPr spcFirstLastPara="1" wrap="square" lIns="0" tIns="0" rIns="0" bIns="0" anchor="t" anchorCtr="0">
            <a:noAutofit/>
          </a:bodyPr>
          <a:lstStyle/>
          <a:p>
            <a:r>
              <a:rPr lang="ru-RU" sz="1050" dirty="0" err="1">
                <a:solidFill>
                  <a:schemeClr val="bg1"/>
                </a:solidFill>
                <a:latin typeface="Times New Roman" panose="02020603050405020304" pitchFamily="18" charset="0"/>
                <a:cs typeface="Times New Roman" panose="02020603050405020304" pitchFamily="18" charset="0"/>
              </a:rPr>
              <a:t>Нейрокомпьютерлік</a:t>
            </a:r>
            <a:r>
              <a:rPr lang="ru-RU" sz="1050" dirty="0">
                <a:solidFill>
                  <a:schemeClr val="bg1"/>
                </a:solidFill>
                <a:latin typeface="Times New Roman" panose="02020603050405020304" pitchFamily="18" charset="0"/>
                <a:cs typeface="Times New Roman" panose="02020603050405020304" pitchFamily="18" charset="0"/>
              </a:rPr>
              <a:t> интерфейс: </a:t>
            </a:r>
            <a:r>
              <a:rPr lang="ru-RU" sz="1050" dirty="0" err="1">
                <a:solidFill>
                  <a:schemeClr val="bg1"/>
                </a:solidFill>
                <a:latin typeface="Times New Roman" panose="02020603050405020304" pitchFamily="18" charset="0"/>
                <a:cs typeface="Times New Roman" panose="02020603050405020304" pitchFamily="18" charset="0"/>
              </a:rPr>
              <a:t>арнайы</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имплантацияланған</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электродтардың</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көмегімен</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нейрондар</a:t>
            </a:r>
            <a:r>
              <a:rPr lang="ru-RU" sz="1050" dirty="0">
                <a:solidFill>
                  <a:schemeClr val="bg1"/>
                </a:solidFill>
                <a:latin typeface="Times New Roman" panose="02020603050405020304" pitchFamily="18" charset="0"/>
                <a:cs typeface="Times New Roman" panose="02020603050405020304" pitchFamily="18" charset="0"/>
              </a:rPr>
              <a:t> мен </a:t>
            </a:r>
            <a:r>
              <a:rPr lang="ru-RU" sz="1050" dirty="0" err="1">
                <a:solidFill>
                  <a:schemeClr val="bg1"/>
                </a:solidFill>
                <a:latin typeface="Times New Roman" panose="02020603050405020304" pitchFamily="18" charset="0"/>
                <a:cs typeface="Times New Roman" panose="02020603050405020304" pitchFamily="18" charset="0"/>
              </a:rPr>
              <a:t>электронды</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құрылғы</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арасындағы</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алмасуға</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жауап</a:t>
            </a:r>
            <a:r>
              <a:rPr lang="ru-RU" sz="1050" dirty="0">
                <a:solidFill>
                  <a:schemeClr val="bg1"/>
                </a:solidFill>
                <a:latin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cs typeface="Times New Roman" panose="02020603050405020304" pitchFamily="18" charset="0"/>
              </a:rPr>
              <a:t>береді</a:t>
            </a:r>
            <a:r>
              <a:rPr lang="ru-RU" sz="1050" dirty="0">
                <a:solidFill>
                  <a:schemeClr val="bg1"/>
                </a:solidFill>
                <a:latin typeface="Times New Roman" panose="02020603050405020304" pitchFamily="18" charset="0"/>
                <a:cs typeface="Times New Roman" panose="02020603050405020304" pitchFamily="18" charset="0"/>
              </a:rPr>
              <a:t>.</a:t>
            </a:r>
            <a:endParaRPr sz="1050" dirty="0">
              <a:solidFill>
                <a:schemeClr val="bg1"/>
              </a:solidFill>
              <a:latin typeface="Times New Roman" panose="02020603050405020304" pitchFamily="18" charset="0"/>
              <a:ea typeface="Raleway"/>
              <a:cs typeface="Times New Roman" panose="02020603050405020304" pitchFamily="18" charset="0"/>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1"/>
          <p:cNvSpPr txBox="1">
            <a:spLocks noGrp="1"/>
          </p:cNvSpPr>
          <p:nvPr>
            <p:ph type="title"/>
          </p:nvPr>
        </p:nvSpPr>
        <p:spPr>
          <a:xfrm>
            <a:off x="490092" y="0"/>
            <a:ext cx="3171300" cy="1418400"/>
          </a:xfrm>
          <a:prstGeom prst="rect">
            <a:avLst/>
          </a:prstGeom>
        </p:spPr>
        <p:txBody>
          <a:bodyPr spcFirstLastPara="1" wrap="square" lIns="0" tIns="0" rIns="0" bIns="0" anchor="ctr" anchorCtr="0">
            <a:noAutofit/>
          </a:bodyPr>
          <a:lstStyle/>
          <a:p>
            <a:r>
              <a:rPr lang="ru-RU" sz="2000" b="1" dirty="0" err="1">
                <a:solidFill>
                  <a:srgbClr val="FF6600"/>
                </a:solidFill>
                <a:latin typeface="Times New Roman" panose="02020603050405020304" pitchFamily="18" charset="0"/>
                <a:cs typeface="Times New Roman" panose="02020603050405020304" pitchFamily="18" charset="0"/>
              </a:rPr>
              <a:t>Графикалық</a:t>
            </a:r>
            <a:r>
              <a:rPr lang="ru-RU" sz="2000" b="1" dirty="0">
                <a:solidFill>
                  <a:srgbClr val="FF6600"/>
                </a:solidFill>
                <a:latin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cs typeface="Times New Roman" panose="02020603050405020304" pitchFamily="18" charset="0"/>
              </a:rPr>
              <a:t>пайдаланушы</a:t>
            </a:r>
            <a:r>
              <a:rPr lang="ru-RU" sz="2000" b="1" dirty="0">
                <a:solidFill>
                  <a:srgbClr val="FF6600"/>
                </a:solidFill>
                <a:latin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cs typeface="Times New Roman" panose="02020603050405020304" pitchFamily="18" charset="0"/>
              </a:rPr>
              <a:t>интерфейсі</a:t>
            </a:r>
            <a:endParaRPr lang="ru-RU" sz="2000" b="1" dirty="0">
              <a:solidFill>
                <a:srgbClr val="FF6600"/>
              </a:solidFill>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idx="1"/>
          </p:nvPr>
        </p:nvSpPr>
        <p:spPr>
          <a:xfrm>
            <a:off x="112481" y="1418400"/>
            <a:ext cx="8637462" cy="2961450"/>
          </a:xfrm>
        </p:spPr>
        <p:txBody>
          <a:bodyPr/>
          <a:lstStyle/>
          <a:p>
            <a:r>
              <a:rPr lang="ru-RU" sz="1200" b="1" dirty="0" err="1">
                <a:latin typeface="Times New Roman" panose="02020603050405020304" pitchFamily="18" charset="0"/>
                <a:cs typeface="Times New Roman" panose="02020603050405020304" pitchFamily="18" charset="0"/>
              </a:rPr>
              <a:t>Пайдаланушының</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графикалық</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интерфейсі</a:t>
            </a:r>
            <a:r>
              <a:rPr lang="ru-RU" sz="1200" b="1"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(ПГИ), </a:t>
            </a:r>
            <a:r>
              <a:rPr lang="ru-RU" sz="1200" dirty="0" err="1">
                <a:latin typeface="Times New Roman" panose="02020603050405020304" pitchFamily="18" charset="0"/>
                <a:cs typeface="Times New Roman" panose="02020603050405020304" pitchFamily="18" charset="0"/>
              </a:rPr>
              <a:t>графикалық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пайдаланушы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интерфейсі</a:t>
            </a:r>
            <a:r>
              <a:rPr lang="ru-RU" sz="1200" dirty="0">
                <a:latin typeface="Times New Roman" panose="02020603050405020304" pitchFamily="18" charset="0"/>
                <a:cs typeface="Times New Roman" panose="02020603050405020304" pitchFamily="18" charset="0"/>
              </a:rPr>
              <a:t> (ГПИ) (</a:t>
            </a:r>
            <a:r>
              <a:rPr lang="ru-RU" sz="1200" dirty="0" err="1">
                <a:latin typeface="Times New Roman" panose="02020603050405020304" pitchFamily="18" charset="0"/>
                <a:cs typeface="Times New Roman" panose="02020603050405020304" pitchFamily="18" charset="0"/>
              </a:rPr>
              <a:t>ағылш</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graphical user interface, GUI) - </a:t>
            </a:r>
            <a:r>
              <a:rPr lang="ru-RU" sz="1200" dirty="0" err="1">
                <a:latin typeface="Times New Roman" panose="02020603050405020304" pitchFamily="18" charset="0"/>
                <a:cs typeface="Times New Roman" panose="02020603050405020304" pitchFamily="18" charset="0"/>
              </a:rPr>
              <a:t>қолданушыға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жетімді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барлық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нысандар</a:t>
            </a:r>
            <a:r>
              <a:rPr lang="ru-RU" sz="1200" dirty="0">
                <a:latin typeface="Times New Roman" panose="02020603050405020304" pitchFamily="18" charset="0"/>
                <a:cs typeface="Times New Roman" panose="02020603050405020304" pitchFamily="18" charset="0"/>
              </a:rPr>
              <a:t> мен </a:t>
            </a:r>
            <a:r>
              <a:rPr lang="ru-RU" sz="1200" dirty="0" err="1">
                <a:latin typeface="Times New Roman" panose="02020603050405020304" pitchFamily="18" charset="0"/>
                <a:cs typeface="Times New Roman" panose="02020603050405020304" pitchFamily="18" charset="0"/>
              </a:rPr>
              <a:t>функцияларды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экранның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графикалық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компоненттері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терезелер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белгішелер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мәзірлер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түймелер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тізімдер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т.б</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түрінде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ұсынуға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негізделген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пайдаланушының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электрондық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құрылғылармен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өзара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әрекеттесуіне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арналған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құралдар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жүйесі</a:t>
            </a:r>
            <a:r>
              <a:rPr lang="ru-RU" sz="1200" dirty="0">
                <a:latin typeface="Times New Roman" panose="02020603050405020304" pitchFamily="18" charset="0"/>
                <a:cs typeface="Times New Roman" panose="02020603050405020304" pitchFamily="18" charset="0"/>
              </a:rPr>
              <a:t>.</a:t>
            </a:r>
          </a:p>
          <a:p>
            <a:r>
              <a:rPr lang="ru-RU" sz="1200" dirty="0" err="1">
                <a:latin typeface="Times New Roman" panose="02020603050405020304" pitchFamily="18" charset="0"/>
                <a:cs typeface="Times New Roman" panose="02020603050405020304" pitchFamily="18" charset="0"/>
              </a:rPr>
              <a:t>Көбінесе</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GUI-</a:t>
            </a:r>
            <a:r>
              <a:rPr lang="ru-RU" sz="1200" dirty="0" err="1">
                <a:latin typeface="Times New Roman" panose="02020603050405020304" pitchFamily="18" charset="0"/>
                <a:cs typeface="Times New Roman" panose="02020603050405020304" pitchFamily="18" charset="0"/>
              </a:rPr>
              <a:t>дегі</a:t>
            </a:r>
            <a:r>
              <a:rPr lang="ru-RU" sz="1200" dirty="0">
                <a:latin typeface="Times New Roman" panose="02020603050405020304" pitchFamily="18" charset="0"/>
                <a:cs typeface="Times New Roman" panose="02020603050405020304" pitchFamily="18" charset="0"/>
              </a:rPr>
              <a:t> интерфейс </a:t>
            </a:r>
            <a:r>
              <a:rPr lang="ru-RU" sz="1200" dirty="0" err="1">
                <a:latin typeface="Times New Roman" panose="02020603050405020304" pitchFamily="18" charset="0"/>
                <a:cs typeface="Times New Roman" panose="02020603050405020304" pitchFamily="18" charset="0"/>
              </a:rPr>
              <a:t>элементтері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метафоралар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негізінде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жүзеге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асырылады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олардың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мақсаты</a:t>
            </a:r>
            <a:r>
              <a:rPr lang="ru-RU" sz="1200" dirty="0">
                <a:latin typeface="Times New Roman" panose="02020603050405020304" pitchFamily="18" charset="0"/>
                <a:cs typeface="Times New Roman" panose="02020603050405020304" pitchFamily="18" charset="0"/>
              </a:rPr>
              <a:t> мен </a:t>
            </a:r>
            <a:r>
              <a:rPr lang="ru-RU" sz="1200" dirty="0" err="1">
                <a:latin typeface="Times New Roman" panose="02020603050405020304" pitchFamily="18" charset="0"/>
                <a:cs typeface="Times New Roman" panose="02020603050405020304" pitchFamily="18" charset="0"/>
              </a:rPr>
              <a:t>қасиеттерін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көрсетеді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бұл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дайын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емес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пайдаланушылардың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электронды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құрылғыларды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түсінуі</a:t>
            </a:r>
            <a:r>
              <a:rPr lang="ru-RU" sz="1200" dirty="0">
                <a:latin typeface="Times New Roman" panose="02020603050405020304" pitchFamily="18" charset="0"/>
                <a:cs typeface="Times New Roman" panose="02020603050405020304" pitchFamily="18" charset="0"/>
              </a:rPr>
              <a:t> мен </a:t>
            </a:r>
            <a:r>
              <a:rPr lang="ru-RU" sz="1200" dirty="0" err="1">
                <a:latin typeface="Times New Roman" panose="02020603050405020304" pitchFamily="18" charset="0"/>
                <a:cs typeface="Times New Roman" panose="02020603050405020304" pitchFamily="18" charset="0"/>
              </a:rPr>
              <a:t>қолдануын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жеңілдетеді</a:t>
            </a:r>
            <a:r>
              <a:rPr lang="ru-RU" sz="1200" dirty="0">
                <a:latin typeface="Times New Roman" panose="02020603050405020304" pitchFamily="18" charset="0"/>
                <a:cs typeface="Times New Roman" panose="02020603050405020304" pitchFamily="18" charset="0"/>
              </a:rPr>
              <a:t>.</a:t>
            </a:r>
          </a:p>
          <a:p>
            <a:r>
              <a:rPr lang="ru-RU" sz="1200" dirty="0" err="1">
                <a:latin typeface="Times New Roman" panose="02020603050405020304" pitchFamily="18" charset="0"/>
                <a:cs typeface="Times New Roman" panose="02020603050405020304" pitchFamily="18" charset="0"/>
              </a:rPr>
              <a:t>Графикалық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пайдаланушы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интерфейсі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Пайдаланушы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интерфейсінің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бөлігі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болып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табылады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көрнекі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ақпарат</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деңгейінде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пайдаланушы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тәжірибесін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анықтайды</a:t>
            </a:r>
            <a:r>
              <a:rPr lang="ru-RU" sz="1200" dirty="0">
                <a:latin typeface="Times New Roman" panose="02020603050405020304" pitchFamily="18" charset="0"/>
                <a:cs typeface="Times New Roman" panose="02020603050405020304" pitchFamily="18" charset="0"/>
              </a:rPr>
              <a:t>.</a:t>
            </a:r>
          </a:p>
          <a:p>
            <a:pPr marL="127000" indent="0">
              <a:buNone/>
            </a:pPr>
            <a:r>
              <a:rPr lang="ru-RU" sz="1200" dirty="0">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Менің</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айтайын</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дегенімді</a:t>
            </a:r>
            <a:r>
              <a:rPr lang="ru-RU" sz="1200" b="1" dirty="0">
                <a:solidFill>
                  <a:schemeClr val="bg1"/>
                </a:solidFill>
                <a:latin typeface="Times New Roman" panose="02020603050405020304" pitchFamily="18" charset="0"/>
                <a:cs typeface="Times New Roman" panose="02020603050405020304" pitchFamily="18" charset="0"/>
              </a:rPr>
              <a:t> </a:t>
            </a:r>
            <a:r>
              <a:rPr lang="ru-RU" sz="1200" b="1" dirty="0" err="1">
                <a:solidFill>
                  <a:schemeClr val="bg1"/>
                </a:solidFill>
                <a:latin typeface="Times New Roman" panose="02020603050405020304" pitchFamily="18" charset="0"/>
                <a:cs typeface="Times New Roman" panose="02020603050405020304" pitchFamily="18" charset="0"/>
              </a:rPr>
              <a:t>жаса"тұжырымдамасы</a:t>
            </a:r>
            <a:endParaRPr lang="ru-RU" sz="1200" b="1" dirty="0">
              <a:solidFill>
                <a:schemeClr val="bg1"/>
              </a:solidFill>
              <a:latin typeface="Times New Roman" panose="02020603050405020304" pitchFamily="18" charset="0"/>
              <a:cs typeface="Times New Roman" panose="02020603050405020304" pitchFamily="18" charset="0"/>
            </a:endParaRPr>
          </a:p>
          <a:p>
            <a:r>
              <a:rPr lang="ru-RU" sz="1200" dirty="0" err="1">
                <a:latin typeface="Times New Roman" panose="02020603050405020304" pitchFamily="18" charset="0"/>
                <a:cs typeface="Times New Roman" panose="02020603050405020304" pitchFamily="18" charset="0"/>
              </a:rPr>
              <a:t>Бағдарламалық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жүйенің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жақсы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графикалық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интерфейсіне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қойылатын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талаптардың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бірі</a:t>
            </a:r>
            <a:r>
              <a:rPr lang="ru-RU" sz="1200" dirty="0">
                <a:latin typeface="Times New Roman" panose="02020603050405020304" pitchFamily="18" charset="0"/>
                <a:cs typeface="Times New Roman" panose="02020603050405020304" pitchFamily="18" charset="0"/>
              </a:rPr>
              <a:t> - "Мен не </a:t>
            </a:r>
            <a:r>
              <a:rPr lang="ru-RU" sz="1200" dirty="0" err="1">
                <a:latin typeface="Times New Roman" panose="02020603050405020304" pitchFamily="18" charset="0"/>
                <a:cs typeface="Times New Roman" panose="02020603050405020304" pitchFamily="18" charset="0"/>
              </a:rPr>
              <a:t>айтайын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немесе</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DWIM (</a:t>
            </a:r>
            <a:r>
              <a:rPr lang="ru-RU" sz="1200" dirty="0" err="1">
                <a:latin typeface="Times New Roman" panose="02020603050405020304" pitchFamily="18" charset="0"/>
                <a:cs typeface="Times New Roman" panose="02020603050405020304" pitchFamily="18" charset="0"/>
              </a:rPr>
              <a:t>ағылш</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Do What I Mean). </a:t>
            </a:r>
            <a:r>
              <a:rPr lang="ru-RU" sz="1200" dirty="0" err="1">
                <a:latin typeface="Times New Roman" panose="02020603050405020304" pitchFamily="18" charset="0"/>
                <a:cs typeface="Times New Roman" panose="02020603050405020304" pitchFamily="18" charset="0"/>
              </a:rPr>
              <a:t>Тұжырымдамаға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сәйкес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пайдаланушы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командасын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алғаннан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кейін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бағдарламаның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қандай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әрекетті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орындайтынын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алдын</a:t>
            </a:r>
            <a:r>
              <a:rPr lang="ru-RU" sz="1200" dirty="0">
                <a:latin typeface="Times New Roman" panose="02020603050405020304" pitchFamily="18" charset="0"/>
                <a:cs typeface="Times New Roman" panose="02020603050405020304" pitchFamily="18" charset="0"/>
              </a:rPr>
              <a:t>-ала </a:t>
            </a:r>
            <a:r>
              <a:rPr lang="ru-RU" sz="1200" dirty="0" err="1">
                <a:latin typeface="Times New Roman" panose="02020603050405020304" pitchFamily="18" charset="0"/>
                <a:cs typeface="Times New Roman" panose="02020603050405020304" pitchFamily="18" charset="0"/>
              </a:rPr>
              <a:t>түсінуі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үшін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жүйенің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алдын</a:t>
            </a:r>
            <a:r>
              <a:rPr lang="ru-RU" sz="1200" dirty="0">
                <a:latin typeface="Times New Roman" panose="02020603050405020304" pitchFamily="18" charset="0"/>
                <a:cs typeface="Times New Roman" panose="02020603050405020304" pitchFamily="18" charset="0"/>
              </a:rPr>
              <a:t>-ала </a:t>
            </a:r>
            <a:r>
              <a:rPr lang="ru-RU" sz="1200" dirty="0" err="1">
                <a:latin typeface="Times New Roman" panose="02020603050405020304" pitchFamily="18" charset="0"/>
                <a:cs typeface="Times New Roman" panose="02020603050405020304" pitchFamily="18" charset="0"/>
              </a:rPr>
              <a:t>жұмыс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істеуін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талап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етеді</a:t>
            </a:r>
            <a:r>
              <a:rPr lang="ru-RU" sz="1200" dirty="0">
                <a:latin typeface="Times New Roman" panose="02020603050405020304" pitchFamily="18" charset="0"/>
                <a:cs typeface="Times New Roman" panose="02020603050405020304" pitchFamily="18" charset="0"/>
              </a:rPr>
              <a:t>.</a:t>
            </a:r>
          </a:p>
          <a:p>
            <a:pPr marL="127000" indent="0">
              <a:buNone/>
            </a:pP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Кемшіліктері</a:t>
            </a:r>
            <a:endParaRPr lang="ru-RU" sz="1200" b="1" dirty="0">
              <a:latin typeface="Times New Roman" panose="02020603050405020304" pitchFamily="18" charset="0"/>
              <a:cs typeface="Times New Roman" panose="02020603050405020304" pitchFamily="18" charset="0"/>
            </a:endParaRPr>
          </a:p>
          <a:p>
            <a:r>
              <a:rPr lang="ru-RU" sz="1200" dirty="0" err="1">
                <a:latin typeface="Times New Roman" panose="02020603050405020304" pitchFamily="18" charset="0"/>
                <a:cs typeface="Times New Roman" panose="02020603050405020304" pitchFamily="18" charset="0"/>
              </a:rPr>
              <a:t>Мәтіндік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интерфейспен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салыстырғанда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ресурстарды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көбірек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тұтыну</a:t>
            </a:r>
            <a:r>
              <a:rPr lang="ru-RU" sz="12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p>
            <a:pPr lvl="0"/>
            <a:r>
              <a:rPr lang="ru-RU" sz="1800" b="1" dirty="0" err="1">
                <a:solidFill>
                  <a:srgbClr val="FF6600"/>
                </a:solidFill>
                <a:latin typeface="Times New Roman" panose="02020603050405020304" pitchFamily="18" charset="0"/>
                <a:cs typeface="Times New Roman" panose="02020603050405020304" pitchFamily="18" charset="0"/>
              </a:rPr>
              <a:t>Графикалық</a:t>
            </a:r>
            <a:r>
              <a:rPr lang="ru-RU" sz="1800" b="1" dirty="0">
                <a:solidFill>
                  <a:srgbClr val="FF6600"/>
                </a:solidFill>
                <a:latin typeface="Times New Roman" panose="02020603050405020304" pitchFamily="18" charset="0"/>
                <a:cs typeface="Times New Roman" panose="02020603050405020304" pitchFamily="18" charset="0"/>
              </a:rPr>
              <a:t> </a:t>
            </a:r>
            <a:r>
              <a:rPr lang="ru-RU" sz="1800" b="1" dirty="0" err="1">
                <a:solidFill>
                  <a:srgbClr val="FF6600"/>
                </a:solidFill>
                <a:latin typeface="Times New Roman" panose="02020603050405020304" pitchFamily="18" charset="0"/>
                <a:cs typeface="Times New Roman" panose="02020603050405020304" pitchFamily="18" charset="0"/>
              </a:rPr>
              <a:t>пайдаланушы</a:t>
            </a:r>
            <a:r>
              <a:rPr lang="ru-RU" sz="1800" b="1" dirty="0">
                <a:solidFill>
                  <a:srgbClr val="FF6600"/>
                </a:solidFill>
                <a:latin typeface="Times New Roman" panose="02020603050405020304" pitchFamily="18" charset="0"/>
                <a:cs typeface="Times New Roman" panose="02020603050405020304" pitchFamily="18" charset="0"/>
              </a:rPr>
              <a:t> </a:t>
            </a:r>
            <a:r>
              <a:rPr lang="ru-RU" sz="1800" b="1" dirty="0" err="1">
                <a:solidFill>
                  <a:srgbClr val="FF6600"/>
                </a:solidFill>
                <a:latin typeface="Times New Roman" panose="02020603050405020304" pitchFamily="18" charset="0"/>
                <a:cs typeface="Times New Roman" panose="02020603050405020304" pitchFamily="18" charset="0"/>
              </a:rPr>
              <a:t>интерфейсінің</a:t>
            </a:r>
            <a:r>
              <a:rPr lang="ru-RU" sz="1800" b="1" dirty="0">
                <a:solidFill>
                  <a:srgbClr val="FF6600"/>
                </a:solidFill>
                <a:latin typeface="Times New Roman" panose="02020603050405020304" pitchFamily="18" charset="0"/>
                <a:cs typeface="Times New Roman" panose="02020603050405020304" pitchFamily="18" charset="0"/>
              </a:rPr>
              <a:t> </a:t>
            </a:r>
            <a:r>
              <a:rPr lang="ru-RU" sz="1800" b="1" dirty="0" err="1">
                <a:solidFill>
                  <a:srgbClr val="FF6600"/>
                </a:solidFill>
                <a:latin typeface="Times New Roman" panose="02020603050405020304" pitchFamily="18" charset="0"/>
                <a:cs typeface="Times New Roman" panose="02020603050405020304" pitchFamily="18" charset="0"/>
              </a:rPr>
              <a:t>келесі</a:t>
            </a:r>
            <a:r>
              <a:rPr lang="ru-RU" sz="1800" b="1" dirty="0">
                <a:solidFill>
                  <a:srgbClr val="FF6600"/>
                </a:solidFill>
                <a:latin typeface="Times New Roman" panose="02020603050405020304" pitchFamily="18" charset="0"/>
                <a:cs typeface="Times New Roman" panose="02020603050405020304" pitchFamily="18" charset="0"/>
              </a:rPr>
              <a:t> </a:t>
            </a:r>
            <a:r>
              <a:rPr lang="ru-RU" sz="1800" b="1" dirty="0" err="1">
                <a:solidFill>
                  <a:srgbClr val="FF6600"/>
                </a:solidFill>
                <a:latin typeface="Times New Roman" panose="02020603050405020304" pitchFamily="18" charset="0"/>
                <a:cs typeface="Times New Roman" panose="02020603050405020304" pitchFamily="18" charset="0"/>
              </a:rPr>
              <a:t>түрлерін</a:t>
            </a:r>
            <a:r>
              <a:rPr lang="ru-RU" sz="1800" b="1" dirty="0">
                <a:solidFill>
                  <a:srgbClr val="FF6600"/>
                </a:solidFill>
                <a:latin typeface="Times New Roman" panose="02020603050405020304" pitchFamily="18" charset="0"/>
                <a:cs typeface="Times New Roman" panose="02020603050405020304" pitchFamily="18" charset="0"/>
              </a:rPr>
              <a:t> </a:t>
            </a:r>
            <a:r>
              <a:rPr lang="ru-RU" sz="1800" b="1" dirty="0" err="1">
                <a:solidFill>
                  <a:srgbClr val="FF6600"/>
                </a:solidFill>
                <a:latin typeface="Times New Roman" panose="02020603050405020304" pitchFamily="18" charset="0"/>
                <a:cs typeface="Times New Roman" panose="02020603050405020304" pitchFamily="18" charset="0"/>
              </a:rPr>
              <a:t>ажыратуға</a:t>
            </a:r>
            <a:r>
              <a:rPr lang="ru-RU" sz="1800" b="1" dirty="0">
                <a:solidFill>
                  <a:srgbClr val="FF6600"/>
                </a:solidFill>
                <a:latin typeface="Times New Roman" panose="02020603050405020304" pitchFamily="18" charset="0"/>
                <a:cs typeface="Times New Roman" panose="02020603050405020304" pitchFamily="18" charset="0"/>
              </a:rPr>
              <a:t> </a:t>
            </a:r>
            <a:r>
              <a:rPr lang="ru-RU" sz="1800" b="1" dirty="0" err="1">
                <a:solidFill>
                  <a:srgbClr val="FF6600"/>
                </a:solidFill>
                <a:latin typeface="Times New Roman" panose="02020603050405020304" pitchFamily="18" charset="0"/>
                <a:cs typeface="Times New Roman" panose="02020603050405020304" pitchFamily="18" charset="0"/>
              </a:rPr>
              <a:t>болады</a:t>
            </a:r>
            <a:r>
              <a:rPr lang="ru-RU" sz="1800" b="1" dirty="0">
                <a:solidFill>
                  <a:srgbClr val="FF6600"/>
                </a:solidFill>
                <a:latin typeface="Times New Roman" panose="02020603050405020304" pitchFamily="18" charset="0"/>
                <a:cs typeface="Times New Roman" panose="02020603050405020304" pitchFamily="18" charset="0"/>
              </a:rPr>
              <a:t>:</a:t>
            </a:r>
            <a:endParaRPr sz="1800" b="1" dirty="0">
              <a:solidFill>
                <a:srgbClr val="FF6600"/>
              </a:solidFill>
              <a:latin typeface="Times New Roman" panose="02020603050405020304" pitchFamily="18" charset="0"/>
              <a:cs typeface="Times New Roman" panose="02020603050405020304" pitchFamily="18" charset="0"/>
            </a:endParaRPr>
          </a:p>
        </p:txBody>
      </p:sp>
      <p:sp>
        <p:nvSpPr>
          <p:cNvPr id="259" name="Google Shape;259;p30"/>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26</a:t>
            </a:fld>
            <a:endParaRPr>
              <a:latin typeface="Times New Roman" panose="02020603050405020304" pitchFamily="18" charset="0"/>
              <a:cs typeface="Times New Roman" panose="02020603050405020304" pitchFamily="18" charset="0"/>
            </a:endParaRPr>
          </a:p>
        </p:txBody>
      </p:sp>
      <p:grpSp>
        <p:nvGrpSpPr>
          <p:cNvPr id="260" name="Google Shape;260;p30"/>
          <p:cNvGrpSpPr/>
          <p:nvPr/>
        </p:nvGrpSpPr>
        <p:grpSpPr>
          <a:xfrm>
            <a:off x="1293736" y="1639050"/>
            <a:ext cx="2726286" cy="2547000"/>
            <a:chOff x="1293736" y="1258050"/>
            <a:chExt cx="2726286" cy="2547000"/>
          </a:xfrm>
        </p:grpSpPr>
        <p:sp>
          <p:nvSpPr>
            <p:cNvPr id="261" name="Google Shape;261;p30"/>
            <p:cNvSpPr/>
            <p:nvPr/>
          </p:nvSpPr>
          <p:spPr>
            <a:xfrm rot="2700000">
              <a:off x="2286374" y="1011412"/>
              <a:ext cx="561726" cy="3040276"/>
            </a:xfrm>
            <a:prstGeom prst="roundRect">
              <a:avLst>
                <a:gd name="adj" fmla="val 50000"/>
              </a:avLst>
            </a:pr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Times New Roman" panose="02020603050405020304" pitchFamily="18" charset="0"/>
                <a:cs typeface="Times New Roman" panose="02020603050405020304" pitchFamily="18" charset="0"/>
              </a:endParaRPr>
            </a:p>
          </p:txBody>
        </p:sp>
        <p:sp>
          <p:nvSpPr>
            <p:cNvPr id="262" name="Google Shape;262;p30"/>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990000"/>
                  </a:solidFill>
                  <a:latin typeface="Times New Roman" panose="02020603050405020304" pitchFamily="18" charset="0"/>
                  <a:ea typeface="Red Hat Display"/>
                  <a:cs typeface="Times New Roman" panose="02020603050405020304" pitchFamily="18" charset="0"/>
                  <a:sym typeface="Red Hat Display"/>
                </a:rPr>
                <a:t>1</a:t>
              </a:r>
              <a:endParaRPr sz="1000" b="1">
                <a:solidFill>
                  <a:srgbClr val="990000"/>
                </a:solidFill>
                <a:latin typeface="Times New Roman" panose="02020603050405020304" pitchFamily="18" charset="0"/>
                <a:ea typeface="Red Hat Display"/>
                <a:cs typeface="Times New Roman" panose="02020603050405020304" pitchFamily="18" charset="0"/>
                <a:sym typeface="Red Hat Display"/>
              </a:endParaRPr>
            </a:p>
          </p:txBody>
        </p:sp>
        <p:sp>
          <p:nvSpPr>
            <p:cNvPr id="263" name="Google Shape;263;p30"/>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lvl="0">
                <a:lnSpc>
                  <a:spcPct val="115000"/>
                </a:lnSpc>
              </a:pPr>
              <a:r>
                <a:rPr lang="ru-RU" dirty="0" err="1">
                  <a:solidFill>
                    <a:schemeClr val="bg1"/>
                  </a:solidFill>
                  <a:latin typeface="Times New Roman" panose="02020603050405020304" pitchFamily="18" charset="0"/>
                  <a:cs typeface="Times New Roman" panose="02020603050405020304" pitchFamily="18" charset="0"/>
                </a:rPr>
                <a:t>Қарапайым</a:t>
              </a:r>
              <a:endParaRPr b="1" dirty="0">
                <a:solidFill>
                  <a:schemeClr val="bg1"/>
                </a:solidFill>
                <a:latin typeface="Times New Roman" panose="02020603050405020304" pitchFamily="18" charset="0"/>
                <a:ea typeface="Red Hat Display"/>
                <a:cs typeface="Times New Roman" panose="02020603050405020304" pitchFamily="18" charset="0"/>
                <a:sym typeface="Red Hat Display"/>
              </a:endParaRPr>
            </a:p>
          </p:txBody>
        </p:sp>
        <p:sp>
          <p:nvSpPr>
            <p:cNvPr id="264" name="Google Shape;264;p30"/>
            <p:cNvSpPr txBox="1"/>
            <p:nvPr/>
          </p:nvSpPr>
          <p:spPr>
            <a:xfrm rot="-2700000">
              <a:off x="1959709" y="2550697"/>
              <a:ext cx="2203628" cy="507420"/>
            </a:xfrm>
            <a:prstGeom prst="rect">
              <a:avLst/>
            </a:prstGeom>
            <a:noFill/>
            <a:ln>
              <a:noFill/>
            </a:ln>
          </p:spPr>
          <p:txBody>
            <a:bodyPr spcFirstLastPara="1" wrap="square" lIns="91425" tIns="91425" rIns="91425" bIns="91425" anchor="t" anchorCtr="0">
              <a:noAutofit/>
            </a:bodyPr>
            <a:lstStyle/>
            <a:p>
              <a:pPr lvl="0">
                <a:spcAft>
                  <a:spcPts val="1600"/>
                </a:spcAft>
              </a:pPr>
              <a:r>
                <a:rPr lang="en-US" sz="1000" dirty="0">
                  <a:solidFill>
                    <a:schemeClr val="bg1"/>
                  </a:solidFill>
                  <a:latin typeface="Times New Roman" panose="02020603050405020304" pitchFamily="18" charset="0"/>
                  <a:cs typeface="Times New Roman" panose="02020603050405020304" pitchFamily="18" charset="0"/>
                </a:rPr>
                <a:t>GUI </a:t>
              </a:r>
              <a:r>
                <a:rPr lang="ru-RU" sz="1000" dirty="0" err="1">
                  <a:solidFill>
                    <a:schemeClr val="bg1"/>
                  </a:solidFill>
                  <a:latin typeface="Times New Roman" panose="02020603050405020304" pitchFamily="18" charset="0"/>
                  <a:cs typeface="Times New Roman" panose="02020603050405020304" pitchFamily="18" charset="0"/>
                </a:rPr>
                <a:t>ішкі</a:t>
              </a:r>
              <a:r>
                <a:rPr lang="ru-RU" sz="1000" dirty="0">
                  <a:solidFill>
                    <a:schemeClr val="bg1"/>
                  </a:solidFill>
                  <a:latin typeface="Times New Roman" panose="02020603050405020304" pitchFamily="18" charset="0"/>
                  <a:cs typeface="Times New Roman" panose="02020603050405020304" pitchFamily="18" charset="0"/>
                </a:rPr>
                <a:t> </a:t>
              </a:r>
              <a:r>
                <a:rPr lang="ru-RU" sz="1000" dirty="0" err="1">
                  <a:solidFill>
                    <a:schemeClr val="bg1"/>
                  </a:solidFill>
                  <a:latin typeface="Times New Roman" panose="02020603050405020304" pitchFamily="18" charset="0"/>
                  <a:cs typeface="Times New Roman" panose="02020603050405020304" pitchFamily="18" charset="0"/>
                </a:rPr>
                <a:t>жүйесімен</a:t>
              </a:r>
              <a:r>
                <a:rPr lang="ru-RU" sz="1000" dirty="0">
                  <a:solidFill>
                    <a:schemeClr val="bg1"/>
                  </a:solidFill>
                  <a:latin typeface="Times New Roman" panose="02020603050405020304" pitchFamily="18" charset="0"/>
                  <a:cs typeface="Times New Roman" panose="02020603050405020304" pitchFamily="18" charset="0"/>
                </a:rPr>
                <a:t> </a:t>
              </a:r>
              <a:r>
                <a:rPr lang="ru-RU" sz="1000" dirty="0" err="1">
                  <a:solidFill>
                    <a:schemeClr val="bg1"/>
                  </a:solidFill>
                  <a:latin typeface="Times New Roman" panose="02020603050405020304" pitchFamily="18" charset="0"/>
                  <a:cs typeface="Times New Roman" panose="02020603050405020304" pitchFamily="18" charset="0"/>
                </a:rPr>
                <a:t>қамтамасыз</a:t>
              </a:r>
              <a:r>
                <a:rPr lang="ru-RU" sz="1000" dirty="0">
                  <a:solidFill>
                    <a:schemeClr val="bg1"/>
                  </a:solidFill>
                  <a:latin typeface="Times New Roman" panose="02020603050405020304" pitchFamily="18" charset="0"/>
                  <a:cs typeface="Times New Roman" panose="02020603050405020304" pitchFamily="18" charset="0"/>
                </a:rPr>
                <a:t> </a:t>
              </a:r>
              <a:r>
                <a:rPr lang="ru-RU" sz="1000" dirty="0" err="1">
                  <a:solidFill>
                    <a:schemeClr val="bg1"/>
                  </a:solidFill>
                  <a:latin typeface="Times New Roman" panose="02020603050405020304" pitchFamily="18" charset="0"/>
                  <a:cs typeface="Times New Roman" panose="02020603050405020304" pitchFamily="18" charset="0"/>
                </a:rPr>
                <a:t>етілген</a:t>
              </a:r>
              <a:r>
                <a:rPr lang="ru-RU" sz="1000" dirty="0">
                  <a:solidFill>
                    <a:schemeClr val="bg1"/>
                  </a:solidFill>
                  <a:latin typeface="Times New Roman" panose="02020603050405020304" pitchFamily="18" charset="0"/>
                  <a:cs typeface="Times New Roman" panose="02020603050405020304" pitchFamily="18" charset="0"/>
                </a:rPr>
                <a:t> </a:t>
              </a:r>
              <a:r>
                <a:rPr lang="ru-RU" sz="1000" dirty="0" err="1">
                  <a:solidFill>
                    <a:schemeClr val="bg1"/>
                  </a:solidFill>
                  <a:latin typeface="Times New Roman" panose="02020603050405020304" pitchFamily="18" charset="0"/>
                  <a:cs typeface="Times New Roman" panose="02020603050405020304" pitchFamily="18" charset="0"/>
                </a:rPr>
                <a:t>стандартты</a:t>
              </a:r>
              <a:r>
                <a:rPr lang="ru-RU" sz="1000" dirty="0">
                  <a:solidFill>
                    <a:schemeClr val="bg1"/>
                  </a:solidFill>
                  <a:latin typeface="Times New Roman" panose="02020603050405020304" pitchFamily="18" charset="0"/>
                  <a:cs typeface="Times New Roman" panose="02020603050405020304" pitchFamily="18" charset="0"/>
                </a:rPr>
                <a:t> </a:t>
              </a:r>
              <a:r>
                <a:rPr lang="ru-RU" sz="1000" dirty="0" err="1">
                  <a:solidFill>
                    <a:schemeClr val="bg1"/>
                  </a:solidFill>
                  <a:latin typeface="Times New Roman" panose="02020603050405020304" pitchFamily="18" charset="0"/>
                  <a:cs typeface="Times New Roman" panose="02020603050405020304" pitchFamily="18" charset="0"/>
                </a:rPr>
                <a:t>экрандық</a:t>
              </a:r>
              <a:r>
                <a:rPr lang="ru-RU" sz="1000" dirty="0">
                  <a:solidFill>
                    <a:schemeClr val="bg1"/>
                  </a:solidFill>
                  <a:latin typeface="Times New Roman" panose="02020603050405020304" pitchFamily="18" charset="0"/>
                  <a:cs typeface="Times New Roman" panose="02020603050405020304" pitchFamily="18" charset="0"/>
                </a:rPr>
                <a:t> </a:t>
              </a:r>
              <a:r>
                <a:rPr lang="ru-RU" sz="1000" dirty="0" err="1">
                  <a:solidFill>
                    <a:schemeClr val="bg1"/>
                  </a:solidFill>
                  <a:latin typeface="Times New Roman" panose="02020603050405020304" pitchFamily="18" charset="0"/>
                  <a:cs typeface="Times New Roman" panose="02020603050405020304" pitchFamily="18" charset="0"/>
                </a:rPr>
                <a:t>формалар</a:t>
              </a:r>
              <a:r>
                <a:rPr lang="ru-RU" sz="1000" dirty="0">
                  <a:solidFill>
                    <a:schemeClr val="bg1"/>
                  </a:solidFill>
                  <a:latin typeface="Times New Roman" panose="02020603050405020304" pitchFamily="18" charset="0"/>
                  <a:cs typeface="Times New Roman" panose="02020603050405020304" pitchFamily="18" charset="0"/>
                </a:rPr>
                <a:t> мен </a:t>
              </a:r>
              <a:r>
                <a:rPr lang="ru-RU" sz="1000" dirty="0" err="1">
                  <a:solidFill>
                    <a:schemeClr val="bg1"/>
                  </a:solidFill>
                  <a:latin typeface="Times New Roman" panose="02020603050405020304" pitchFamily="18" charset="0"/>
                  <a:cs typeface="Times New Roman" panose="02020603050405020304" pitchFamily="18" charset="0"/>
                </a:rPr>
                <a:t>интерфейстің</a:t>
              </a:r>
              <a:r>
                <a:rPr lang="ru-RU" sz="1000" dirty="0">
                  <a:solidFill>
                    <a:schemeClr val="bg1"/>
                  </a:solidFill>
                  <a:latin typeface="Times New Roman" panose="02020603050405020304" pitchFamily="18" charset="0"/>
                  <a:cs typeface="Times New Roman" panose="02020603050405020304" pitchFamily="18" charset="0"/>
                </a:rPr>
                <a:t> </a:t>
              </a:r>
              <a:r>
                <a:rPr lang="ru-RU" sz="1000" dirty="0" err="1">
                  <a:solidFill>
                    <a:schemeClr val="bg1"/>
                  </a:solidFill>
                  <a:latin typeface="Times New Roman" panose="02020603050405020304" pitchFamily="18" charset="0"/>
                  <a:cs typeface="Times New Roman" panose="02020603050405020304" pitchFamily="18" charset="0"/>
                </a:rPr>
                <a:t>стандартты</a:t>
              </a:r>
              <a:r>
                <a:rPr lang="ru-RU" sz="1000" dirty="0">
                  <a:solidFill>
                    <a:schemeClr val="bg1"/>
                  </a:solidFill>
                  <a:latin typeface="Times New Roman" panose="02020603050405020304" pitchFamily="18" charset="0"/>
                  <a:cs typeface="Times New Roman" panose="02020603050405020304" pitchFamily="18" charset="0"/>
                </a:rPr>
                <a:t> </a:t>
              </a:r>
              <a:r>
                <a:rPr lang="ru-RU" sz="1000" dirty="0" err="1">
                  <a:solidFill>
                    <a:schemeClr val="bg1"/>
                  </a:solidFill>
                  <a:latin typeface="Times New Roman" panose="02020603050405020304" pitchFamily="18" charset="0"/>
                  <a:cs typeface="Times New Roman" panose="02020603050405020304" pitchFamily="18" charset="0"/>
                </a:rPr>
                <a:t>элементтері</a:t>
              </a:r>
              <a:r>
                <a:rPr lang="ru-RU" sz="1000" dirty="0">
                  <a:solidFill>
                    <a:schemeClr val="bg1"/>
                  </a:solidFill>
                  <a:latin typeface="Times New Roman" panose="02020603050405020304" pitchFamily="18" charset="0"/>
                  <a:cs typeface="Times New Roman" panose="02020603050405020304" pitchFamily="18" charset="0"/>
                </a:rPr>
                <a:t>;</a:t>
              </a:r>
              <a:endParaRPr sz="1000" b="1" dirty="0">
                <a:solidFill>
                  <a:schemeClr val="bg1"/>
                </a:solidFill>
                <a:latin typeface="Times New Roman" panose="02020603050405020304" pitchFamily="18" charset="0"/>
                <a:ea typeface="Raleway"/>
                <a:cs typeface="Times New Roman" panose="02020603050405020304" pitchFamily="18" charset="0"/>
                <a:sym typeface="Raleway"/>
              </a:endParaRPr>
            </a:p>
          </p:txBody>
        </p:sp>
      </p:grpSp>
      <p:grpSp>
        <p:nvGrpSpPr>
          <p:cNvPr id="265" name="Google Shape;265;p30"/>
          <p:cNvGrpSpPr/>
          <p:nvPr/>
        </p:nvGrpSpPr>
        <p:grpSpPr>
          <a:xfrm>
            <a:off x="3491973" y="1639049"/>
            <a:ext cx="2726286" cy="2547000"/>
            <a:chOff x="3203958" y="1258050"/>
            <a:chExt cx="2726286" cy="2547000"/>
          </a:xfrm>
        </p:grpSpPr>
        <p:sp>
          <p:nvSpPr>
            <p:cNvPr id="266" name="Google Shape;266;p30"/>
            <p:cNvSpPr/>
            <p:nvPr/>
          </p:nvSpPr>
          <p:spPr>
            <a:xfrm rot="2700000">
              <a:off x="4196595" y="1011412"/>
              <a:ext cx="561726" cy="3040276"/>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Times New Roman" panose="02020603050405020304" pitchFamily="18" charset="0"/>
                <a:cs typeface="Times New Roman" panose="02020603050405020304" pitchFamily="18" charset="0"/>
              </a:endParaRPr>
            </a:p>
          </p:txBody>
        </p:sp>
        <p:sp>
          <p:nvSpPr>
            <p:cNvPr id="267" name="Google Shape;267;p30"/>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accent2"/>
                  </a:solidFill>
                  <a:latin typeface="Times New Roman" panose="02020603050405020304" pitchFamily="18" charset="0"/>
                  <a:ea typeface="Red Hat Display"/>
                  <a:cs typeface="Times New Roman" panose="02020603050405020304" pitchFamily="18" charset="0"/>
                  <a:sym typeface="Red Hat Display"/>
                </a:rPr>
                <a:t>2</a:t>
              </a:r>
              <a:endParaRPr sz="1000" b="1">
                <a:solidFill>
                  <a:schemeClr val="accent2"/>
                </a:solidFill>
                <a:latin typeface="Times New Roman" panose="02020603050405020304" pitchFamily="18" charset="0"/>
                <a:ea typeface="Red Hat Display"/>
                <a:cs typeface="Times New Roman" panose="02020603050405020304" pitchFamily="18" charset="0"/>
                <a:sym typeface="Red Hat Display"/>
              </a:endParaRPr>
            </a:p>
          </p:txBody>
        </p:sp>
        <p:sp>
          <p:nvSpPr>
            <p:cNvPr id="268" name="Google Shape;268;p30"/>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lvl="0">
                <a:lnSpc>
                  <a:spcPct val="115000"/>
                </a:lnSpc>
              </a:pPr>
              <a:r>
                <a:rPr lang="ru-RU" dirty="0" err="1">
                  <a:solidFill>
                    <a:schemeClr val="bg1"/>
                  </a:solidFill>
                  <a:latin typeface="Times New Roman" panose="02020603050405020304" pitchFamily="18" charset="0"/>
                  <a:cs typeface="Times New Roman" panose="02020603050405020304" pitchFamily="18" charset="0"/>
                </a:rPr>
                <a:t>Шынайы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графикалық</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екі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өлшемді</a:t>
              </a:r>
              <a:endParaRPr b="1" dirty="0">
                <a:solidFill>
                  <a:schemeClr val="bg1"/>
                </a:solidFill>
                <a:latin typeface="Times New Roman" panose="02020603050405020304" pitchFamily="18" charset="0"/>
                <a:ea typeface="Red Hat Display"/>
                <a:cs typeface="Times New Roman" panose="02020603050405020304" pitchFamily="18" charset="0"/>
                <a:sym typeface="Red Hat Display"/>
              </a:endParaRPr>
            </a:p>
          </p:txBody>
        </p:sp>
        <p:sp>
          <p:nvSpPr>
            <p:cNvPr id="269" name="Google Shape;269;p30"/>
            <p:cNvSpPr txBox="1"/>
            <p:nvPr/>
          </p:nvSpPr>
          <p:spPr>
            <a:xfrm rot="-2700000">
              <a:off x="3869931" y="2550697"/>
              <a:ext cx="2203628" cy="507420"/>
            </a:xfrm>
            <a:prstGeom prst="rect">
              <a:avLst/>
            </a:prstGeom>
            <a:noFill/>
            <a:ln>
              <a:noFill/>
            </a:ln>
          </p:spPr>
          <p:txBody>
            <a:bodyPr spcFirstLastPara="1" wrap="square" lIns="91425" tIns="91425" rIns="91425" bIns="91425" anchor="t" anchorCtr="0">
              <a:noAutofit/>
            </a:bodyPr>
            <a:lstStyle/>
            <a:p>
              <a:pPr lvl="0">
                <a:spcAft>
                  <a:spcPts val="1600"/>
                </a:spcAft>
              </a:pPr>
              <a:r>
                <a:rPr lang="ru-RU" sz="1100" dirty="0" err="1">
                  <a:solidFill>
                    <a:schemeClr val="bg1"/>
                  </a:solidFill>
                  <a:latin typeface="Times New Roman" panose="02020603050405020304" pitchFamily="18" charset="0"/>
                  <a:cs typeface="Times New Roman" panose="02020603050405020304" pitchFamily="18" charset="0"/>
                </a:rPr>
                <a:t>интерфейстің</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стандартты</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емес</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элементтері</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және</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өзіндік</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метафоралар</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қосымшаның</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немесе</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үшінші</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тарап</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кітапханасының</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көмегімен</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жүзеге</a:t>
              </a:r>
              <a:r>
                <a:rPr lang="ru-RU" sz="1100" dirty="0">
                  <a:solidFill>
                    <a:schemeClr val="bg1"/>
                  </a:solidFill>
                  <a:latin typeface="Times New Roman" panose="02020603050405020304" pitchFamily="18" charset="0"/>
                  <a:cs typeface="Times New Roman" panose="02020603050405020304" pitchFamily="18" charset="0"/>
                </a:rPr>
                <a:t> </a:t>
              </a:r>
              <a:r>
                <a:rPr lang="ru-RU" sz="1100" dirty="0" err="1">
                  <a:solidFill>
                    <a:schemeClr val="bg1"/>
                  </a:solidFill>
                  <a:latin typeface="Times New Roman" panose="02020603050405020304" pitchFamily="18" charset="0"/>
                  <a:cs typeface="Times New Roman" panose="02020603050405020304" pitchFamily="18" charset="0"/>
                </a:rPr>
                <a:t>асырылады</a:t>
              </a:r>
              <a:r>
                <a:rPr lang="ru-RU" sz="1100" dirty="0">
                  <a:solidFill>
                    <a:schemeClr val="bg1"/>
                  </a:solidFill>
                  <a:latin typeface="Times New Roman" panose="02020603050405020304" pitchFamily="18" charset="0"/>
                  <a:cs typeface="Times New Roman" panose="02020603050405020304" pitchFamily="18" charset="0"/>
                </a:rPr>
                <a:t>;</a:t>
              </a:r>
              <a:endParaRPr sz="1100" b="1" dirty="0">
                <a:solidFill>
                  <a:schemeClr val="bg1"/>
                </a:solidFill>
                <a:latin typeface="Times New Roman" panose="02020603050405020304" pitchFamily="18" charset="0"/>
                <a:ea typeface="Raleway"/>
                <a:cs typeface="Times New Roman" panose="02020603050405020304" pitchFamily="18" charset="0"/>
                <a:sym typeface="Raleway"/>
              </a:endParaRPr>
            </a:p>
          </p:txBody>
        </p:sp>
      </p:grpSp>
      <p:grpSp>
        <p:nvGrpSpPr>
          <p:cNvPr id="270" name="Google Shape;270;p30"/>
          <p:cNvGrpSpPr/>
          <p:nvPr/>
        </p:nvGrpSpPr>
        <p:grpSpPr>
          <a:xfrm>
            <a:off x="5628761" y="2735701"/>
            <a:ext cx="3040276" cy="1341290"/>
            <a:chOff x="4877339" y="2238203"/>
            <a:chExt cx="3040276" cy="1341290"/>
          </a:xfrm>
        </p:grpSpPr>
        <p:sp>
          <p:nvSpPr>
            <p:cNvPr id="271" name="Google Shape;271;p30"/>
            <p:cNvSpPr/>
            <p:nvPr/>
          </p:nvSpPr>
          <p:spPr>
            <a:xfrm rot="2700000">
              <a:off x="6116614" y="1011412"/>
              <a:ext cx="561726" cy="3040276"/>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Times New Roman" panose="02020603050405020304" pitchFamily="18" charset="0"/>
                <a:cs typeface="Times New Roman" panose="02020603050405020304" pitchFamily="18" charset="0"/>
              </a:endParaRPr>
            </a:p>
          </p:txBody>
        </p:sp>
        <p:sp>
          <p:nvSpPr>
            <p:cNvPr id="272" name="Google Shape;272;p30"/>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accent1"/>
                  </a:solidFill>
                  <a:latin typeface="Times New Roman" panose="02020603050405020304" pitchFamily="18" charset="0"/>
                  <a:ea typeface="Red Hat Display"/>
                  <a:cs typeface="Times New Roman" panose="02020603050405020304" pitchFamily="18" charset="0"/>
                  <a:sym typeface="Red Hat Display"/>
                </a:rPr>
                <a:t>3</a:t>
              </a:r>
              <a:endParaRPr sz="1000" b="1">
                <a:solidFill>
                  <a:schemeClr val="accent1"/>
                </a:solidFill>
                <a:latin typeface="Times New Roman" panose="02020603050405020304" pitchFamily="18" charset="0"/>
                <a:ea typeface="Red Hat Display"/>
                <a:cs typeface="Times New Roman" panose="02020603050405020304" pitchFamily="18" charset="0"/>
                <a:sym typeface="Red Hat Display"/>
              </a:endParaRPr>
            </a:p>
          </p:txBody>
        </p:sp>
        <p:sp>
          <p:nvSpPr>
            <p:cNvPr id="273" name="Google Shape;273;p30"/>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r>
                <a:rPr lang="ru-RU" dirty="0" err="1">
                  <a:latin typeface="Times New Roman" panose="02020603050405020304" pitchFamily="18" charset="0"/>
                  <a:cs typeface="Times New Roman" panose="02020603050405020304" pitchFamily="18" charset="0"/>
                </a:rPr>
                <a:t>Үшөлшемді</a:t>
              </a:r>
              <a:endParaRPr lang="ru-RU" dirty="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0"/>
        <p:cNvGrpSpPr/>
        <p:nvPr/>
      </p:nvGrpSpPr>
      <p:grpSpPr>
        <a:xfrm>
          <a:off x="0" y="0"/>
          <a:ext cx="0" cy="0"/>
          <a:chOff x="0" y="0"/>
          <a:chExt cx="0" cy="0"/>
        </a:xfrm>
      </p:grpSpPr>
      <p:sp>
        <p:nvSpPr>
          <p:cNvPr id="311" name="Google Shape;311;p34"/>
          <p:cNvSpPr/>
          <p:nvPr/>
        </p:nvSpPr>
        <p:spPr>
          <a:xfrm>
            <a:off x="5381200" y="851274"/>
            <a:ext cx="2598600" cy="3607731"/>
          </a:xfrm>
          <a:prstGeom prst="rect">
            <a:avLst/>
          </a:prstGeom>
          <a:noFill/>
          <a:ln>
            <a:noFill/>
          </a:ln>
        </p:spPr>
        <p:txBody>
          <a:bodyPr spcFirstLastPara="1" wrap="square" lIns="91425" tIns="91425" rIns="91425" bIns="91425" anchor="ctr" anchorCtr="0">
            <a:noAutofit/>
          </a:bodyPr>
          <a:lstStyle/>
          <a:p>
            <a:pPr algn="just"/>
            <a:r>
              <a:rPr lang="ru-RU" sz="1100" b="1" dirty="0" err="1">
                <a:solidFill>
                  <a:srgbClr val="002060"/>
                </a:solidFill>
                <a:latin typeface="Times New Roman" panose="02020603050405020304" pitchFamily="18" charset="0"/>
                <a:cs typeface="Times New Roman" panose="02020603050405020304" pitchFamily="18" charset="0"/>
              </a:rPr>
              <a:t>Командалық</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жол</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интерфейсі</a:t>
            </a:r>
            <a:r>
              <a:rPr lang="ru-RU" sz="1100" b="1" dirty="0">
                <a:solidFill>
                  <a:srgbClr val="002060"/>
                </a:solidFill>
                <a:latin typeface="Times New Roman" panose="02020603050405020304" pitchFamily="18" charset="0"/>
                <a:cs typeface="Times New Roman" panose="02020603050405020304" pitchFamily="18" charset="0"/>
              </a:rPr>
              <a:t> </a:t>
            </a:r>
            <a:r>
              <a:rPr lang="ru-RU" sz="1100" dirty="0">
                <a:solidFill>
                  <a:srgbClr val="002060"/>
                </a:solidFill>
                <a:latin typeface="Times New Roman" panose="02020603050405020304" pitchFamily="18" charset="0"/>
                <a:cs typeface="Times New Roman" panose="02020603050405020304" pitchFamily="18" charset="0"/>
              </a:rPr>
              <a:t>(</a:t>
            </a:r>
            <a:r>
              <a:rPr lang="ru-RU" sz="1100" dirty="0" err="1">
                <a:solidFill>
                  <a:srgbClr val="002060"/>
                </a:solidFill>
                <a:latin typeface="Times New Roman" panose="02020603050405020304" pitchFamily="18" charset="0"/>
                <a:cs typeface="Times New Roman" panose="02020603050405020304" pitchFamily="18" charset="0"/>
              </a:rPr>
              <a:t>ағылш</a:t>
            </a:r>
            <a:r>
              <a:rPr lang="ru-RU" sz="1100" dirty="0">
                <a:solidFill>
                  <a:srgbClr val="002060"/>
                </a:solidFill>
                <a:latin typeface="Times New Roman" panose="02020603050405020304" pitchFamily="18" charset="0"/>
                <a:cs typeface="Times New Roman" panose="02020603050405020304" pitchFamily="18" charset="0"/>
              </a:rPr>
              <a:t>. </a:t>
            </a:r>
            <a:r>
              <a:rPr lang="en-US" sz="1100" dirty="0">
                <a:solidFill>
                  <a:srgbClr val="002060"/>
                </a:solidFill>
                <a:latin typeface="Times New Roman" panose="02020603050405020304" pitchFamily="18" charset="0"/>
                <a:cs typeface="Times New Roman" panose="02020603050405020304" pitchFamily="18" charset="0"/>
              </a:rPr>
              <a:t>Command line interface, CLI)-</a:t>
            </a:r>
            <a:r>
              <a:rPr lang="ru-RU" sz="1100" dirty="0" err="1">
                <a:solidFill>
                  <a:srgbClr val="002060"/>
                </a:solidFill>
                <a:latin typeface="Times New Roman" panose="02020603050405020304" pitchFamily="18" charset="0"/>
                <a:cs typeface="Times New Roman" panose="02020603050405020304" pitchFamily="18" charset="0"/>
              </a:rPr>
              <a:t>адам</a:t>
            </a:r>
            <a:r>
              <a:rPr lang="ru-RU" sz="1100" dirty="0">
                <a:solidFill>
                  <a:srgbClr val="002060"/>
                </a:solidFill>
                <a:latin typeface="Times New Roman" panose="02020603050405020304" pitchFamily="18" charset="0"/>
                <a:cs typeface="Times New Roman" panose="02020603050405020304" pitchFamily="18" charset="0"/>
              </a:rPr>
              <a:t> мен компьютер </a:t>
            </a:r>
            <a:r>
              <a:rPr lang="ru-RU" sz="1100" dirty="0" err="1">
                <a:solidFill>
                  <a:srgbClr val="002060"/>
                </a:solidFill>
                <a:latin typeface="Times New Roman" panose="02020603050405020304" pitchFamily="18" charset="0"/>
                <a:cs typeface="Times New Roman" panose="02020603050405020304" pitchFamily="18" charset="0"/>
              </a:rPr>
              <a:t>арасындағы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мәтіндік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интерфейстің</a:t>
            </a:r>
            <a:r>
              <a:rPr lang="ru-RU" sz="1100" dirty="0">
                <a:solidFill>
                  <a:srgbClr val="002060"/>
                </a:solidFill>
                <a:latin typeface="Times New Roman" panose="02020603050405020304" pitchFamily="18" charset="0"/>
                <a:cs typeface="Times New Roman" panose="02020603050405020304" pitchFamily="18" charset="0"/>
              </a:rPr>
              <a:t> (</a:t>
            </a:r>
            <a:r>
              <a:rPr lang="en-US" sz="1100" dirty="0">
                <a:solidFill>
                  <a:srgbClr val="002060"/>
                </a:solidFill>
                <a:latin typeface="Times New Roman" panose="02020603050405020304" pitchFamily="18" charset="0"/>
                <a:cs typeface="Times New Roman" panose="02020603050405020304" pitchFamily="18" charset="0"/>
              </a:rPr>
              <a:t>TUI) </a:t>
            </a:r>
            <a:r>
              <a:rPr lang="ru-RU" sz="1100" dirty="0" err="1">
                <a:solidFill>
                  <a:srgbClr val="002060"/>
                </a:solidFill>
                <a:latin typeface="Times New Roman" panose="02020603050405020304" pitchFamily="18" charset="0"/>
                <a:cs typeface="Times New Roman" panose="02020603050405020304" pitchFamily="18" charset="0"/>
              </a:rPr>
              <a:t>бір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түрі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онда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компьютерге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нұсқаулар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негізінен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пернетақтадан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мәтіндік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жолдарды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командаларды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енгізу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арқылы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беріледі</a:t>
            </a:r>
            <a:r>
              <a:rPr lang="ru-RU" sz="1100" dirty="0">
                <a:solidFill>
                  <a:srgbClr val="002060"/>
                </a:solidFill>
                <a:latin typeface="Times New Roman" panose="02020603050405020304" pitchFamily="18" charset="0"/>
                <a:cs typeface="Times New Roman" panose="02020603050405020304" pitchFamily="18" charset="0"/>
              </a:rPr>
              <a:t>, </a:t>
            </a:r>
            <a:r>
              <a:rPr lang="en-US" sz="1100" dirty="0">
                <a:solidFill>
                  <a:srgbClr val="002060"/>
                </a:solidFill>
                <a:latin typeface="Times New Roman" panose="02020603050405020304" pitchFamily="18" charset="0"/>
                <a:cs typeface="Times New Roman" panose="02020603050405020304" pitchFamily="18" charset="0"/>
              </a:rPr>
              <a:t>UNIX </a:t>
            </a:r>
            <a:r>
              <a:rPr lang="ru-RU" sz="1100" dirty="0" err="1">
                <a:solidFill>
                  <a:srgbClr val="002060"/>
                </a:solidFill>
                <a:latin typeface="Times New Roman" panose="02020603050405020304" pitchFamily="18" charset="0"/>
                <a:cs typeface="Times New Roman" panose="02020603050405020304" pitchFamily="18" charset="0"/>
              </a:rPr>
              <a:t>жүйелерінде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тінтуірді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қолдануға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болады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Сондай-ақ</a:t>
            </a:r>
            <a:r>
              <a:rPr lang="ru-RU" sz="1100" dirty="0">
                <a:solidFill>
                  <a:srgbClr val="002060"/>
                </a:solidFill>
                <a:latin typeface="Times New Roman" panose="02020603050405020304" pitchFamily="18" charset="0"/>
                <a:cs typeface="Times New Roman" panose="02020603050405020304" pitchFamily="18" charset="0"/>
              </a:rPr>
              <a:t>, "консоль" </a:t>
            </a:r>
            <a:r>
              <a:rPr lang="ru-RU" sz="1100" dirty="0" err="1">
                <a:solidFill>
                  <a:srgbClr val="002060"/>
                </a:solidFill>
                <a:latin typeface="Times New Roman" panose="02020603050405020304" pitchFamily="18" charset="0"/>
                <a:cs typeface="Times New Roman" panose="02020603050405020304" pitchFamily="18" charset="0"/>
              </a:rPr>
              <a:t>және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терминал"атауларымен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танымал.Пәрмен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жолының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интерфейсі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мәзірге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негізделген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бағдарламаны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басқару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жүйелеріне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сондай-ақ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Графикалық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интерфейстің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әртүрлі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енгізулеріне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қарама-қайшы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келеді.Пәрмен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жолының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интерфейсіндегі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ақпарат</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шығару</a:t>
            </a:r>
            <a:r>
              <a:rPr lang="ru-RU" sz="1100" dirty="0">
                <a:solidFill>
                  <a:srgbClr val="002060"/>
                </a:solidFill>
                <a:latin typeface="Times New Roman" panose="02020603050405020304" pitchFamily="18" charset="0"/>
                <a:cs typeface="Times New Roman" panose="02020603050405020304" pitchFamily="18" charset="0"/>
              </a:rPr>
              <a:t> форматы </a:t>
            </a:r>
            <a:r>
              <a:rPr lang="ru-RU" sz="1100" dirty="0" err="1">
                <a:solidFill>
                  <a:srgbClr val="002060"/>
                </a:solidFill>
                <a:latin typeface="Times New Roman" panose="02020603050405020304" pitchFamily="18" charset="0"/>
                <a:cs typeface="Times New Roman" panose="02020603050405020304" pitchFamily="18" charset="0"/>
              </a:rPr>
              <a:t>реттелмейді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әдетте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бұл</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қарапайым</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мәтіндік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Шығыс</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бірақ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графикалық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дыбыстық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және</a:t>
            </a:r>
            <a:r>
              <a:rPr lang="ru-RU" sz="1100" dirty="0">
                <a:solidFill>
                  <a:srgbClr val="002060"/>
                </a:solidFill>
                <a:latin typeface="Times New Roman" panose="02020603050405020304" pitchFamily="18" charset="0"/>
                <a:cs typeface="Times New Roman" panose="02020603050405020304" pitchFamily="18" charset="0"/>
              </a:rPr>
              <a:t> т. б. </a:t>
            </a:r>
            <a:r>
              <a:rPr lang="ru-RU" sz="1100" dirty="0" err="1">
                <a:solidFill>
                  <a:srgbClr val="002060"/>
                </a:solidFill>
                <a:latin typeface="Times New Roman" panose="02020603050405020304" pitchFamily="18" charset="0"/>
                <a:cs typeface="Times New Roman" panose="02020603050405020304" pitchFamily="18" charset="0"/>
              </a:rPr>
              <a:t>болуы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мүмкін</a:t>
            </a:r>
            <a:r>
              <a:rPr lang="ru-RU" sz="1100" dirty="0">
                <a:solidFill>
                  <a:srgbClr val="002060"/>
                </a:solidFill>
                <a:latin typeface="Times New Roman" panose="02020603050405020304" pitchFamily="18" charset="0"/>
                <a:cs typeface="Times New Roman" panose="02020603050405020304" pitchFamily="18" charset="0"/>
              </a:rPr>
              <a:t>.</a:t>
            </a:r>
          </a:p>
        </p:txBody>
      </p:sp>
      <p:sp>
        <p:nvSpPr>
          <p:cNvPr id="312" name="Google Shape;312;p34"/>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rgbClr val="002060"/>
                </a:solidFill>
                <a:latin typeface="Times New Roman" panose="02020603050405020304" pitchFamily="18" charset="0"/>
                <a:cs typeface="Times New Roman" panose="02020603050405020304" pitchFamily="18" charset="0"/>
              </a:rPr>
              <a:t>27</a:t>
            </a:fld>
            <a:endParaRPr>
              <a:solidFill>
                <a:srgbClr val="002060"/>
              </a:solidFill>
              <a:latin typeface="Times New Roman" panose="02020603050405020304" pitchFamily="18" charset="0"/>
              <a:cs typeface="Times New Roman" panose="02020603050405020304" pitchFamily="18" charset="0"/>
            </a:endParaRPr>
          </a:p>
        </p:txBody>
      </p:sp>
      <p:grpSp>
        <p:nvGrpSpPr>
          <p:cNvPr id="313" name="Google Shape;313;p34"/>
          <p:cNvGrpSpPr/>
          <p:nvPr/>
        </p:nvGrpSpPr>
        <p:grpSpPr>
          <a:xfrm>
            <a:off x="5316502" y="465959"/>
            <a:ext cx="2736410" cy="4395491"/>
            <a:chOff x="2112475" y="238125"/>
            <a:chExt cx="3395050" cy="5238750"/>
          </a:xfrm>
        </p:grpSpPr>
        <p:sp>
          <p:nvSpPr>
            <p:cNvPr id="314" name="Google Shape;314;p34"/>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2060"/>
                </a:solidFill>
                <a:latin typeface="Times New Roman" panose="02020603050405020304" pitchFamily="18" charset="0"/>
                <a:cs typeface="Times New Roman" panose="02020603050405020304" pitchFamily="18" charset="0"/>
              </a:endParaRPr>
            </a:p>
          </p:txBody>
        </p:sp>
        <p:sp>
          <p:nvSpPr>
            <p:cNvPr id="315" name="Google Shape;315;p34"/>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2060"/>
                </a:solidFill>
                <a:latin typeface="Times New Roman" panose="02020603050405020304" pitchFamily="18" charset="0"/>
                <a:cs typeface="Times New Roman" panose="02020603050405020304" pitchFamily="18" charset="0"/>
              </a:endParaRPr>
            </a:p>
          </p:txBody>
        </p:sp>
        <p:sp>
          <p:nvSpPr>
            <p:cNvPr id="316" name="Google Shape;316;p34"/>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2060"/>
                </a:solidFill>
                <a:latin typeface="Times New Roman" panose="02020603050405020304" pitchFamily="18" charset="0"/>
                <a:cs typeface="Times New Roman" panose="02020603050405020304" pitchFamily="18" charset="0"/>
              </a:endParaRPr>
            </a:p>
          </p:txBody>
        </p:sp>
        <p:sp>
          <p:nvSpPr>
            <p:cNvPr id="317" name="Google Shape;317;p34"/>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2060"/>
                </a:solidFill>
                <a:latin typeface="Times New Roman" panose="02020603050405020304" pitchFamily="18" charset="0"/>
                <a:cs typeface="Times New Roman" panose="02020603050405020304" pitchFamily="18" charset="0"/>
              </a:endParaRPr>
            </a:p>
          </p:txBody>
        </p:sp>
      </p:grpSp>
      <p:sp>
        <p:nvSpPr>
          <p:cNvPr id="318" name="Google Shape;318;p34"/>
          <p:cNvSpPr txBox="1">
            <a:spLocks noGrp="1"/>
          </p:cNvSpPr>
          <p:nvPr>
            <p:ph type="body" idx="1"/>
          </p:nvPr>
        </p:nvSpPr>
        <p:spPr>
          <a:xfrm>
            <a:off x="-61455" y="704916"/>
            <a:ext cx="5094515" cy="3288879"/>
          </a:xfrm>
          <a:prstGeom prst="rect">
            <a:avLst/>
          </a:prstGeom>
        </p:spPr>
        <p:txBody>
          <a:bodyPr spcFirstLastPara="1" wrap="square" lIns="0" tIns="0" rIns="0" bIns="0" anchor="t" anchorCtr="0">
            <a:noAutofit/>
          </a:bodyPr>
          <a:lstStyle/>
          <a:p>
            <a:pPr marL="101600" indent="0">
              <a:buNone/>
            </a:pPr>
            <a:r>
              <a:rPr lang="ru-RU" sz="1100" dirty="0" err="1">
                <a:solidFill>
                  <a:srgbClr val="002060"/>
                </a:solidFill>
                <a:latin typeface="Times New Roman" panose="02020603050405020304" pitchFamily="18" charset="0"/>
                <a:cs typeface="Times New Roman" panose="02020603050405020304" pitchFamily="18" charset="0"/>
              </a:rPr>
              <a:t>Графикалық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пайдаланушы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интерфейстерімен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салыстыру</a:t>
            </a:r>
            <a:r>
              <a:rPr lang="ru-RU" sz="1100" dirty="0">
                <a:solidFill>
                  <a:srgbClr val="002060"/>
                </a:solidFill>
                <a:latin typeface="Times New Roman" panose="02020603050405020304" pitchFamily="18" charset="0"/>
                <a:cs typeface="Times New Roman" panose="02020603050405020304" pitchFamily="18" charset="0"/>
              </a:rPr>
              <a:t>:</a:t>
            </a:r>
          </a:p>
          <a:p>
            <a:pPr algn="just"/>
            <a:r>
              <a:rPr lang="ru-RU" sz="1100" b="1" dirty="0" err="1">
                <a:solidFill>
                  <a:srgbClr val="002060"/>
                </a:solidFill>
                <a:latin typeface="Times New Roman" panose="02020603050405020304" pitchFamily="18" charset="0"/>
                <a:cs typeface="Times New Roman" panose="02020603050405020304" pitchFamily="18" charset="0"/>
              </a:rPr>
              <a:t>Артықшылықтары</a:t>
            </a:r>
            <a:r>
              <a:rPr lang="ru-RU" sz="1100" b="1" dirty="0">
                <a:solidFill>
                  <a:srgbClr val="002060"/>
                </a:solidFill>
                <a:latin typeface="Times New Roman" panose="02020603050405020304" pitchFamily="18" charset="0"/>
                <a:cs typeface="Times New Roman" panose="02020603050405020304" pitchFamily="18" charset="0"/>
              </a:rPr>
              <a:t>.</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Графикалық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пайдаланушы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интерфейсімен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салыстырғанда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командалық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жол</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интерфейсі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жұмыс</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істеу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үшін</a:t>
            </a:r>
            <a:r>
              <a:rPr lang="ru-RU" sz="1100" dirty="0">
                <a:solidFill>
                  <a:srgbClr val="002060"/>
                </a:solidFill>
                <a:latin typeface="Times New Roman" panose="02020603050405020304" pitchFamily="18" charset="0"/>
                <a:cs typeface="Times New Roman" panose="02020603050405020304" pitchFamily="18" charset="0"/>
              </a:rPr>
              <a:t> аз </a:t>
            </a:r>
            <a:r>
              <a:rPr lang="ru-RU" sz="1100" dirty="0" err="1">
                <a:solidFill>
                  <a:srgbClr val="002060"/>
                </a:solidFill>
                <a:latin typeface="Times New Roman" panose="02020603050405020304" pitchFamily="18" charset="0"/>
                <a:cs typeface="Times New Roman" panose="02020603050405020304" pitchFamily="18" charset="0"/>
              </a:rPr>
              <a:t>жүйелік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ресурстарды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қажет</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етеді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Пәрмен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параметрлері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әр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пәрмен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жолында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бірнеше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таңбада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орнатылғандықтан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тәжірибелі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пайдаланушы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бұл</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параметрлерді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жиі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қол</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жетімді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режимде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таба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алады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Қайталанатын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тапсырмаларды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автоматтандыру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жиі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қолданылатын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тізбекті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сақтау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үшін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жолдар</a:t>
            </a:r>
            <a:r>
              <a:rPr lang="ru-RU" sz="1100" dirty="0">
                <a:solidFill>
                  <a:srgbClr val="002060"/>
                </a:solidFill>
                <a:latin typeface="Times New Roman" panose="02020603050405020304" pitchFamily="18" charset="0"/>
                <a:cs typeface="Times New Roman" panose="02020603050405020304" pitchFamily="18" charset="0"/>
              </a:rPr>
              <a:t> мен </a:t>
            </a:r>
            <a:r>
              <a:rPr lang="ru-RU" sz="1100" dirty="0" err="1">
                <a:solidFill>
                  <a:srgbClr val="002060"/>
                </a:solidFill>
                <a:latin typeface="Times New Roman" panose="02020603050405020304" pitchFamily="18" charset="0"/>
                <a:cs typeface="Times New Roman" panose="02020603050405020304" pitchFamily="18" charset="0"/>
              </a:rPr>
              <a:t>тарихты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өңдеу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арқылы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жеңілдетіледі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ол</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айнымалы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және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тұрақты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параметрлерді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қабылдай</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алатын</a:t>
            </a:r>
            <a:r>
              <a:rPr lang="ru-RU" sz="1100" dirty="0">
                <a:solidFill>
                  <a:srgbClr val="002060"/>
                </a:solidFill>
                <a:latin typeface="Times New Roman" panose="02020603050405020304" pitchFamily="18" charset="0"/>
                <a:cs typeface="Times New Roman" panose="02020603050405020304" pitchFamily="18" charset="0"/>
              </a:rPr>
              <a:t> сценарий </a:t>
            </a:r>
            <a:r>
              <a:rPr lang="ru-RU" sz="1100" dirty="0" err="1">
                <a:solidFill>
                  <a:srgbClr val="002060"/>
                </a:solidFill>
                <a:latin typeface="Times New Roman" panose="02020603050405020304" pitchFamily="18" charset="0"/>
                <a:cs typeface="Times New Roman" panose="02020603050405020304" pitchFamily="18" charset="0"/>
              </a:rPr>
              <a:t>тіліне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таралуы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мүмкін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Пәрмендер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жолының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тарихын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сақтауға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болады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бұл</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командаларды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көруге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немесе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қайталауға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мүмкіндік</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береді</a:t>
            </a:r>
            <a:r>
              <a:rPr lang="ru-RU" sz="1100" dirty="0">
                <a:solidFill>
                  <a:srgbClr val="002060"/>
                </a:solidFill>
                <a:latin typeface="Times New Roman" panose="02020603050405020304" pitchFamily="18" charset="0"/>
                <a:cs typeface="Times New Roman" panose="02020603050405020304" pitchFamily="18" charset="0"/>
              </a:rPr>
              <a:t>.</a:t>
            </a:r>
          </a:p>
          <a:p>
            <a:pPr algn="just"/>
            <a:r>
              <a:rPr lang="ru-RU" sz="1100" b="1" dirty="0" err="1">
                <a:solidFill>
                  <a:srgbClr val="002060"/>
                </a:solidFill>
                <a:latin typeface="Times New Roman" panose="02020603050405020304" pitchFamily="18" charset="0"/>
                <a:cs typeface="Times New Roman" panose="02020603050405020304" pitchFamily="18" charset="0"/>
              </a:rPr>
              <a:t>Кемшіліктері</a:t>
            </a:r>
            <a:r>
              <a:rPr lang="ru-RU" sz="1100" b="1" dirty="0">
                <a:solidFill>
                  <a:srgbClr val="002060"/>
                </a:solidFill>
                <a:latin typeface="Times New Roman" panose="02020603050405020304" pitchFamily="18" charset="0"/>
                <a:cs typeface="Times New Roman" panose="02020603050405020304" pitchFamily="18" charset="0"/>
              </a:rPr>
              <a:t>.</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Пәрмен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жолы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жүйесінің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интерфейсі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пайдаланушының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анықтамасы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үшін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қағаз</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немесе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Интернеттегі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нұсқаулықтарды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қажет</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етуі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мүмкін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дегенмен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көбінесе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анықтама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опциясы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пәрмен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параметрлеріне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қысқаша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шолу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жасайды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Пәрмен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жолының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ортасы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графикалық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интерфейсте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қарастырылған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әр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түрлі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қаріптер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немесе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кеңейтілген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өңдеу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терезелері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сияқты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графикалық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жақсартуларды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ұсынбауы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мүмкін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Жаңа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пайдаланушыға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нұсқаулыққа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қайта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сілтеме</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жасамай-ақ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графикалық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пайдаланушы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интерфейсінің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ашылмалы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мәзірлерімен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салыстырғанда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барлық</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қол</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жетімді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командалар</a:t>
            </a:r>
            <a:r>
              <a:rPr lang="ru-RU" sz="1100" dirty="0">
                <a:solidFill>
                  <a:srgbClr val="002060"/>
                </a:solidFill>
                <a:latin typeface="Times New Roman" panose="02020603050405020304" pitchFamily="18" charset="0"/>
                <a:cs typeface="Times New Roman" panose="02020603050405020304" pitchFamily="18" charset="0"/>
              </a:rPr>
              <a:t> мен </a:t>
            </a:r>
            <a:r>
              <a:rPr lang="ru-RU" sz="1100" dirty="0" err="1">
                <a:solidFill>
                  <a:srgbClr val="002060"/>
                </a:solidFill>
                <a:latin typeface="Times New Roman" panose="02020603050405020304" pitchFamily="18" charset="0"/>
                <a:cs typeface="Times New Roman" panose="02020603050405020304" pitchFamily="18" charset="0"/>
              </a:rPr>
              <a:t>параметрлермен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танысу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қиын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болуы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мүмкін</a:t>
            </a:r>
            <a:r>
              <a:rPr lang="ru-RU" sz="1100" dirty="0">
                <a:solidFill>
                  <a:srgbClr val="002060"/>
                </a:solidFill>
                <a:latin typeface="Times New Roman" panose="02020603050405020304" pitchFamily="18" charset="0"/>
                <a:cs typeface="Times New Roman" panose="02020603050405020304" pitchFamily="18" charset="0"/>
              </a:rPr>
              <a:t>.</a:t>
            </a:r>
          </a:p>
        </p:txBody>
      </p:sp>
      <p:sp>
        <p:nvSpPr>
          <p:cNvPr id="319" name="Google Shape;319;p34"/>
          <p:cNvSpPr txBox="1">
            <a:spLocks noGrp="1"/>
          </p:cNvSpPr>
          <p:nvPr>
            <p:ph type="title"/>
          </p:nvPr>
        </p:nvSpPr>
        <p:spPr>
          <a:xfrm>
            <a:off x="424151" y="320087"/>
            <a:ext cx="4470191" cy="375421"/>
          </a:xfrm>
          <a:prstGeom prst="rect">
            <a:avLst/>
          </a:prstGeom>
        </p:spPr>
        <p:txBody>
          <a:bodyPr spcFirstLastPara="1" wrap="square" lIns="0" tIns="0" rIns="0" bIns="0" anchor="b" anchorCtr="0">
            <a:noAutofit/>
          </a:bodyPr>
          <a:lstStyle/>
          <a:p>
            <a:r>
              <a:rPr lang="ru-RU" sz="2000" b="1" dirty="0" err="1">
                <a:solidFill>
                  <a:srgbClr val="FF6600"/>
                </a:solidFill>
                <a:latin typeface="Times New Roman" panose="02020603050405020304" pitchFamily="18" charset="0"/>
                <a:cs typeface="Times New Roman" panose="02020603050405020304" pitchFamily="18" charset="0"/>
              </a:rPr>
              <a:t>Командалық</a:t>
            </a:r>
            <a:r>
              <a:rPr lang="ru-RU" sz="2000" b="1" dirty="0">
                <a:solidFill>
                  <a:srgbClr val="FF6600"/>
                </a:solidFill>
                <a:latin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cs typeface="Times New Roman" panose="02020603050405020304" pitchFamily="18" charset="0"/>
              </a:rPr>
              <a:t>жол</a:t>
            </a:r>
            <a:r>
              <a:rPr lang="ru-RU" sz="2000" b="1" dirty="0">
                <a:solidFill>
                  <a:srgbClr val="FF6600"/>
                </a:solidFill>
                <a:latin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cs typeface="Times New Roman" panose="02020603050405020304" pitchFamily="18" charset="0"/>
              </a:rPr>
              <a:t>интерфейсі</a:t>
            </a:r>
            <a:endParaRPr lang="ru-RU" sz="2000" b="1" dirty="0">
              <a:solidFill>
                <a:srgbClr val="FF66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graphicFrame>
        <p:nvGraphicFramePr>
          <p:cNvPr id="4" name="Схема 3"/>
          <p:cNvGraphicFramePr/>
          <p:nvPr>
            <p:extLst>
              <p:ext uri="{D42A27DB-BD31-4B8C-83A1-F6EECF244321}">
                <p14:modId xmlns:p14="http://schemas.microsoft.com/office/powerpoint/2010/main" val="3540385971"/>
              </p:ext>
            </p:extLst>
          </p:nvPr>
        </p:nvGraphicFramePr>
        <p:xfrm>
          <a:off x="2120444" y="-888087"/>
          <a:ext cx="4561036" cy="3433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726718152"/>
              </p:ext>
            </p:extLst>
          </p:nvPr>
        </p:nvGraphicFramePr>
        <p:xfrm>
          <a:off x="539429" y="-6739"/>
          <a:ext cx="7874367" cy="5854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09344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7"/>
        <p:cNvGrpSpPr/>
        <p:nvPr/>
      </p:nvGrpSpPr>
      <p:grpSpPr>
        <a:xfrm>
          <a:off x="0" y="0"/>
          <a:ext cx="0" cy="0"/>
          <a:chOff x="0" y="0"/>
          <a:chExt cx="0" cy="0"/>
        </a:xfrm>
      </p:grpSpPr>
      <p:sp>
        <p:nvSpPr>
          <p:cNvPr id="298" name="Google Shape;298;p33"/>
          <p:cNvSpPr txBox="1">
            <a:spLocks noGrp="1"/>
          </p:cNvSpPr>
          <p:nvPr>
            <p:ph type="body" idx="1"/>
          </p:nvPr>
        </p:nvSpPr>
        <p:spPr>
          <a:xfrm>
            <a:off x="51688" y="687072"/>
            <a:ext cx="5151840" cy="3774293"/>
          </a:xfrm>
          <a:prstGeom prst="rect">
            <a:avLst/>
          </a:prstGeom>
        </p:spPr>
        <p:txBody>
          <a:bodyPr spcFirstLastPara="1" wrap="square" lIns="0" tIns="0" rIns="0" bIns="0" anchor="t" anchorCtr="0">
            <a:noAutofit/>
          </a:bodyPr>
          <a:lstStyle/>
          <a:p>
            <a:pPr marL="101600" indent="0" algn="just">
              <a:buNone/>
            </a:pPr>
            <a:r>
              <a:rPr lang="ru-RU" sz="1050" b="1" dirty="0" err="1">
                <a:solidFill>
                  <a:srgbClr val="002060"/>
                </a:solidFill>
                <a:latin typeface="Times New Roman" panose="02020603050405020304" pitchFamily="18" charset="0"/>
                <a:cs typeface="Times New Roman" panose="02020603050405020304" pitchFamily="18" charset="0"/>
              </a:rPr>
              <a:t>Қимыл</a:t>
            </a:r>
            <a:r>
              <a:rPr lang="ru-RU" sz="1050" b="1" dirty="0">
                <a:solidFill>
                  <a:srgbClr val="002060"/>
                </a:solidFill>
                <a:latin typeface="Times New Roman" panose="02020603050405020304" pitchFamily="18" charset="0"/>
                <a:cs typeface="Times New Roman" panose="02020603050405020304" pitchFamily="18" charset="0"/>
              </a:rPr>
              <a:t> </a:t>
            </a:r>
            <a:r>
              <a:rPr lang="ru-RU" sz="1050" b="1" dirty="0" err="1">
                <a:solidFill>
                  <a:srgbClr val="002060"/>
                </a:solidFill>
                <a:latin typeface="Times New Roman" panose="02020603050405020304" pitchFamily="18" charset="0"/>
                <a:cs typeface="Times New Roman" panose="02020603050405020304" pitchFamily="18" charset="0"/>
              </a:rPr>
              <a:t>интерфейсі</a:t>
            </a:r>
            <a:r>
              <a:rPr lang="ru-RU" sz="1050" b="1" dirty="0">
                <a:solidFill>
                  <a:srgbClr val="002060"/>
                </a:solidFill>
                <a:latin typeface="Times New Roman" panose="02020603050405020304" pitchFamily="18" charset="0"/>
                <a:cs typeface="Times New Roman" panose="02020603050405020304" pitchFamily="18" charset="0"/>
              </a:rPr>
              <a:t> </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арнайы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енгізу</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құрылғыларымен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пернетақтадан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басқа</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немесе</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сенсорлық</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экрандармен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жабдықталған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және</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қимылдарды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соққыларды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қолдана</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отырып</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пернетақта</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командаларын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немесе</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пернелер</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тіркесімдерін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эмуляциялауға</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мүмкіндік</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беретін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графикалық</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пайдаланушы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интерфейсіне</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арналған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енгізу</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жүйесінің</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жиынтығы</a:t>
            </a:r>
            <a:r>
              <a:rPr lang="ru-RU" sz="1050" dirty="0">
                <a:solidFill>
                  <a:srgbClr val="002060"/>
                </a:solidFill>
                <a:latin typeface="Times New Roman" panose="02020603050405020304" pitchFamily="18" charset="0"/>
                <a:cs typeface="Times New Roman" panose="02020603050405020304" pitchFamily="18" charset="0"/>
              </a:rPr>
              <a:t>. </a:t>
            </a:r>
            <a:r>
              <a:rPr lang="en-US" sz="1050" dirty="0">
                <a:solidFill>
                  <a:srgbClr val="002060"/>
                </a:solidFill>
                <a:latin typeface="Times New Roman" panose="02020603050405020304" pitchFamily="18" charset="0"/>
                <a:cs typeface="Times New Roman" panose="02020603050405020304" pitchFamily="18" charset="0"/>
              </a:rPr>
              <a:t>gesture). </a:t>
            </a:r>
            <a:r>
              <a:rPr lang="ru-RU" sz="1050" dirty="0" err="1">
                <a:solidFill>
                  <a:srgbClr val="002060"/>
                </a:solidFill>
                <a:latin typeface="Times New Roman" panose="02020603050405020304" pitchFamily="18" charset="0"/>
                <a:cs typeface="Times New Roman" panose="02020603050405020304" pitchFamily="18" charset="0"/>
              </a:rPr>
              <a:t>Мұндай</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интерфейстерді</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дамытудың</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негізгі</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мотивациясы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компьютерлік</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бағдарламалар</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үшін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әдеттегі</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бағдарлама</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мәзірінен</a:t>
            </a:r>
            <a:r>
              <a:rPr lang="ru-RU" sz="1050" dirty="0">
                <a:solidFill>
                  <a:srgbClr val="002060"/>
                </a:solidFill>
                <a:latin typeface="Times New Roman" panose="02020603050405020304" pitchFamily="18" charset="0"/>
                <a:cs typeface="Times New Roman" panose="02020603050405020304" pitchFamily="18" charset="0"/>
              </a:rPr>
              <a:t> бас </a:t>
            </a:r>
            <a:r>
              <a:rPr lang="ru-RU" sz="1050" dirty="0" err="1">
                <a:solidFill>
                  <a:srgbClr val="002060"/>
                </a:solidFill>
                <a:latin typeface="Times New Roman" panose="02020603050405020304" pitchFamily="18" charset="0"/>
                <a:cs typeface="Times New Roman" panose="02020603050405020304" pitchFamily="18" charset="0"/>
              </a:rPr>
              <a:t>тарта</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отырып</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басқарудың</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эргономикасын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жақсарту</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болып</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табылады</a:t>
            </a:r>
            <a:r>
              <a:rPr lang="ru-RU" sz="1050" dirty="0">
                <a:solidFill>
                  <a:srgbClr val="002060"/>
                </a:solidFill>
                <a:latin typeface="Times New Roman" panose="02020603050405020304" pitchFamily="18" charset="0"/>
                <a:cs typeface="Times New Roman" panose="02020603050405020304" pitchFamily="18" charset="0"/>
              </a:rPr>
              <a:t>.</a:t>
            </a:r>
          </a:p>
          <a:p>
            <a:pPr marL="101600" indent="0" algn="just">
              <a:buNone/>
            </a:pPr>
            <a:r>
              <a:rPr lang="ru-RU" sz="1050" dirty="0" err="1">
                <a:solidFill>
                  <a:srgbClr val="002060"/>
                </a:solidFill>
                <a:latin typeface="Times New Roman" panose="02020603050405020304" pitchFamily="18" charset="0"/>
                <a:cs typeface="Times New Roman" panose="02020603050405020304" pitchFamily="18" charset="0"/>
              </a:rPr>
              <a:t>Ұқсас</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интерфейсті</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бір</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сенсорлық</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нүктенің</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координаттарын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оқу</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мүмкіндігі</a:t>
            </a:r>
            <a:r>
              <a:rPr lang="ru-RU" sz="1050" dirty="0">
                <a:solidFill>
                  <a:srgbClr val="002060"/>
                </a:solidFill>
                <a:latin typeface="Times New Roman" panose="02020603050405020304" pitchFamily="18" charset="0"/>
                <a:cs typeface="Times New Roman" panose="02020603050405020304" pitchFamily="18" charset="0"/>
              </a:rPr>
              <a:t> бар </a:t>
            </a:r>
            <a:r>
              <a:rPr lang="ru-RU" sz="1050" dirty="0" err="1">
                <a:solidFill>
                  <a:srgbClr val="002060"/>
                </a:solidFill>
                <a:latin typeface="Times New Roman" panose="02020603050405020304" pitchFamily="18" charset="0"/>
                <a:cs typeface="Times New Roman" panose="02020603050405020304" pitchFamily="18" charset="0"/>
              </a:rPr>
              <a:t>координаталық</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енгізу</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құрылғыларының</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көмегімен</a:t>
            </a:r>
            <a:r>
              <a:rPr lang="ru-RU" sz="1050" dirty="0">
                <a:solidFill>
                  <a:srgbClr val="002060"/>
                </a:solidFill>
                <a:latin typeface="Times New Roman" panose="02020603050405020304" pitchFamily="18" charset="0"/>
                <a:cs typeface="Times New Roman" panose="02020603050405020304" pitchFamily="18" charset="0"/>
              </a:rPr>
              <a:t> де (</a:t>
            </a:r>
            <a:r>
              <a:rPr lang="ru-RU" sz="1050" dirty="0" err="1">
                <a:solidFill>
                  <a:srgbClr val="002060"/>
                </a:solidFill>
                <a:latin typeface="Times New Roman" panose="02020603050405020304" pitchFamily="18" charset="0"/>
                <a:cs typeface="Times New Roman" panose="02020603050405020304" pitchFamily="18" charset="0"/>
              </a:rPr>
              <a:t>тінтуір</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немесе</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графикалық</a:t>
            </a:r>
            <a:r>
              <a:rPr lang="ru-RU" sz="1050" dirty="0">
                <a:solidFill>
                  <a:srgbClr val="002060"/>
                </a:solidFill>
                <a:latin typeface="Times New Roman" panose="02020603050405020304" pitchFamily="18" charset="0"/>
                <a:cs typeface="Times New Roman" panose="02020603050405020304" pitchFamily="18" charset="0"/>
              </a:rPr>
              <a:t> планшет — "</a:t>
            </a:r>
            <a:r>
              <a:rPr lang="ru-RU" sz="1050" dirty="0" err="1">
                <a:solidFill>
                  <a:srgbClr val="002060"/>
                </a:solidFill>
                <a:latin typeface="Times New Roman" panose="02020603050405020304" pitchFamily="18" charset="0"/>
                <a:cs typeface="Times New Roman" panose="02020603050405020304" pitchFamily="18" charset="0"/>
              </a:rPr>
              <a:t>тінтуірдің</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қимылдарын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қараңыз</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сонымен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қатар</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Бірнеше</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нүктенің</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координаттарын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оқу</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мүмкіндігі</a:t>
            </a:r>
            <a:r>
              <a:rPr lang="ru-RU" sz="1050" dirty="0">
                <a:solidFill>
                  <a:srgbClr val="002060"/>
                </a:solidFill>
                <a:latin typeface="Times New Roman" panose="02020603050405020304" pitchFamily="18" charset="0"/>
                <a:cs typeface="Times New Roman" panose="02020603050405020304" pitchFamily="18" charset="0"/>
              </a:rPr>
              <a:t> бар </a:t>
            </a:r>
            <a:r>
              <a:rPr lang="ru-RU" sz="1050" dirty="0" err="1">
                <a:solidFill>
                  <a:srgbClr val="002060"/>
                </a:solidFill>
                <a:latin typeface="Times New Roman" panose="02020603050405020304" pitchFamily="18" charset="0"/>
                <a:cs typeface="Times New Roman" panose="02020603050405020304" pitchFamily="18" charset="0"/>
              </a:rPr>
              <a:t>құрылғылардың</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көмегімен</a:t>
            </a:r>
            <a:r>
              <a:rPr lang="ru-RU" sz="1050" dirty="0">
                <a:solidFill>
                  <a:srgbClr val="002060"/>
                </a:solidFill>
                <a:latin typeface="Times New Roman" panose="02020603050405020304" pitchFamily="18" charset="0"/>
                <a:cs typeface="Times New Roman" panose="02020603050405020304" pitchFamily="18" charset="0"/>
              </a:rPr>
              <a:t> де </a:t>
            </a:r>
            <a:r>
              <a:rPr lang="ru-RU" sz="1050" dirty="0" err="1">
                <a:solidFill>
                  <a:srgbClr val="002060"/>
                </a:solidFill>
                <a:latin typeface="Times New Roman" panose="02020603050405020304" pitchFamily="18" charset="0"/>
                <a:cs typeface="Times New Roman" panose="02020603050405020304" pitchFamily="18" charset="0"/>
              </a:rPr>
              <a:t>жүзеге</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асыруға</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болады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деп</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аталады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көп</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жуу</a:t>
            </a:r>
            <a:r>
              <a:rPr lang="ru-RU" sz="1050" dirty="0">
                <a:solidFill>
                  <a:srgbClr val="002060"/>
                </a:solidFill>
                <a:latin typeface="Times New Roman" panose="02020603050405020304" pitchFamily="18" charset="0"/>
                <a:cs typeface="Times New Roman" panose="02020603050405020304" pitchFamily="18" charset="0"/>
              </a:rPr>
              <a:t>, </a:t>
            </a:r>
            <a:r>
              <a:rPr lang="en-US" sz="1050" dirty="0" err="1">
                <a:solidFill>
                  <a:srgbClr val="002060"/>
                </a:solidFill>
                <a:latin typeface="Times New Roman" panose="02020603050405020304" pitchFamily="18" charset="0"/>
                <a:cs typeface="Times New Roman" panose="02020603050405020304" pitchFamily="18" charset="0"/>
              </a:rPr>
              <a:t>multitouch</a:t>
            </a:r>
            <a:r>
              <a:rPr lang="en-US" sz="1050" dirty="0">
                <a:solidFill>
                  <a:srgbClr val="002060"/>
                </a:solidFill>
                <a:latin typeface="Times New Roman" panose="02020603050405020304" pitchFamily="18" charset="0"/>
                <a:cs typeface="Times New Roman" panose="02020603050405020304" pitchFamily="18" charset="0"/>
              </a:rPr>
              <a:t>) — </a:t>
            </a:r>
            <a:r>
              <a:rPr lang="ru-RU" sz="1050" dirty="0" err="1">
                <a:solidFill>
                  <a:srgbClr val="002060"/>
                </a:solidFill>
                <a:latin typeface="Times New Roman" panose="02020603050405020304" pitchFamily="18" charset="0"/>
                <a:cs typeface="Times New Roman" panose="02020603050405020304" pitchFamily="18" charset="0"/>
              </a:rPr>
              <a:t>сенсорлық</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экрандар</a:t>
            </a:r>
            <a:r>
              <a:rPr lang="ru-RU" sz="1050" dirty="0">
                <a:solidFill>
                  <a:srgbClr val="002060"/>
                </a:solidFill>
                <a:latin typeface="Times New Roman" panose="02020603050405020304" pitchFamily="18" charset="0"/>
                <a:cs typeface="Times New Roman" panose="02020603050405020304" pitchFamily="18" charset="0"/>
              </a:rPr>
              <a:t> мен </a:t>
            </a:r>
            <a:r>
              <a:rPr lang="ru-RU" sz="1050" dirty="0" err="1">
                <a:solidFill>
                  <a:srgbClr val="002060"/>
                </a:solidFill>
                <a:latin typeface="Times New Roman" panose="02020603050405020304" pitchFamily="18" charset="0"/>
                <a:cs typeface="Times New Roman" panose="02020603050405020304" pitchFamily="18" charset="0"/>
              </a:rPr>
              <a:t>панельдер</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Соңғылары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сенсорлық</a:t>
            </a:r>
            <a:r>
              <a:rPr lang="ru-RU" sz="1050" dirty="0">
                <a:solidFill>
                  <a:srgbClr val="002060"/>
                </a:solidFill>
                <a:latin typeface="Times New Roman" panose="02020603050405020304" pitchFamily="18" charset="0"/>
                <a:cs typeface="Times New Roman" panose="02020603050405020304" pitchFamily="18" charset="0"/>
              </a:rPr>
              <a:t> экраны бар </a:t>
            </a:r>
            <a:r>
              <a:rPr lang="ru-RU" sz="1050" dirty="0" err="1">
                <a:solidFill>
                  <a:srgbClr val="002060"/>
                </a:solidFill>
                <a:latin typeface="Times New Roman" panose="02020603050405020304" pitchFamily="18" charset="0"/>
                <a:cs typeface="Times New Roman" panose="02020603050405020304" pitchFamily="18" charset="0"/>
              </a:rPr>
              <a:t>көптеген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заманауи</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смартфондардың</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интерфейстерінде</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кеңінен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қолданыла</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бастады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мысалы</a:t>
            </a:r>
            <a:r>
              <a:rPr lang="ru-RU" sz="1050" dirty="0">
                <a:solidFill>
                  <a:srgbClr val="002060"/>
                </a:solidFill>
                <a:latin typeface="Times New Roman" panose="02020603050405020304" pitchFamily="18" charset="0"/>
                <a:cs typeface="Times New Roman" panose="02020603050405020304" pitchFamily="18" charset="0"/>
              </a:rPr>
              <a:t>. </a:t>
            </a:r>
            <a:r>
              <a:rPr lang="en-US" sz="1050" dirty="0">
                <a:solidFill>
                  <a:srgbClr val="002060"/>
                </a:solidFill>
                <a:latin typeface="Times New Roman" panose="02020603050405020304" pitchFamily="18" charset="0"/>
                <a:cs typeface="Times New Roman" panose="02020603050405020304" pitchFamily="18" charset="0"/>
              </a:rPr>
              <a:t>iPhone) </a:t>
            </a:r>
            <a:r>
              <a:rPr lang="ru-RU" sz="1050" dirty="0" err="1">
                <a:solidFill>
                  <a:srgbClr val="002060"/>
                </a:solidFill>
                <a:latin typeface="Times New Roman" panose="02020603050405020304" pitchFamily="18" charset="0"/>
                <a:cs typeface="Times New Roman" panose="02020603050405020304" pitchFamily="18" charset="0"/>
              </a:rPr>
              <a:t>және</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ноутбуктер</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сенсорлық</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экранмен</a:t>
            </a:r>
            <a:r>
              <a:rPr lang="ru-RU" sz="1050" dirty="0">
                <a:solidFill>
                  <a:srgbClr val="002060"/>
                </a:solidFill>
                <a:latin typeface="Times New Roman" panose="02020603050405020304" pitchFamily="18" charset="0"/>
                <a:cs typeface="Times New Roman" panose="02020603050405020304" pitchFamily="18" charset="0"/>
              </a:rPr>
              <a:t> де, </a:t>
            </a:r>
            <a:r>
              <a:rPr lang="ru-RU" sz="1050" dirty="0" err="1">
                <a:solidFill>
                  <a:srgbClr val="002060"/>
                </a:solidFill>
                <a:latin typeface="Times New Roman" panose="02020603050405020304" pitchFamily="18" charset="0"/>
                <a:cs typeface="Times New Roman" panose="02020603050405020304" pitchFamily="18" charset="0"/>
              </a:rPr>
              <a:t>сенсорлық</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экранмен</a:t>
            </a:r>
            <a:r>
              <a:rPr lang="ru-RU" sz="1050" dirty="0">
                <a:solidFill>
                  <a:srgbClr val="002060"/>
                </a:solidFill>
                <a:latin typeface="Times New Roman" panose="02020603050405020304" pitchFamily="18" charset="0"/>
                <a:cs typeface="Times New Roman" panose="02020603050405020304" pitchFamily="18" charset="0"/>
              </a:rPr>
              <a:t> де) </a:t>
            </a:r>
            <a:r>
              <a:rPr lang="ru-RU" sz="1050" dirty="0" err="1">
                <a:solidFill>
                  <a:srgbClr val="002060"/>
                </a:solidFill>
                <a:latin typeface="Times New Roman" panose="02020603050405020304" pitchFamily="18" charset="0"/>
                <a:cs typeface="Times New Roman" panose="02020603050405020304" pitchFamily="18" charset="0"/>
              </a:rPr>
              <a:t>және</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басқа</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мобильді</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құрылғылар</a:t>
            </a:r>
            <a:r>
              <a:rPr lang="ru-RU" sz="1050" dirty="0">
                <a:solidFill>
                  <a:srgbClr val="002060"/>
                </a:solidFill>
                <a:latin typeface="Times New Roman" panose="02020603050405020304" pitchFamily="18" charset="0"/>
                <a:cs typeface="Times New Roman" panose="02020603050405020304" pitchFamily="18" charset="0"/>
              </a:rPr>
              <a:t>.</a:t>
            </a:r>
          </a:p>
          <a:p>
            <a:pPr marL="101600" indent="0" algn="just">
              <a:buNone/>
            </a:pPr>
            <a:r>
              <a:rPr lang="ru-RU" sz="1050" dirty="0" err="1">
                <a:solidFill>
                  <a:srgbClr val="002060"/>
                </a:solidFill>
                <a:latin typeface="Times New Roman" panose="02020603050405020304" pitchFamily="18" charset="0"/>
                <a:cs typeface="Times New Roman" panose="02020603050405020304" pitchFamily="18" charset="0"/>
              </a:rPr>
              <a:t>Үлкен</a:t>
            </a:r>
            <a:r>
              <a:rPr lang="ru-RU" sz="1050" dirty="0">
                <a:solidFill>
                  <a:srgbClr val="002060"/>
                </a:solidFill>
                <a:latin typeface="Times New Roman" panose="02020603050405020304" pitchFamily="18" charset="0"/>
                <a:cs typeface="Times New Roman" panose="02020603050405020304" pitchFamily="18" charset="0"/>
              </a:rPr>
              <a:t> экран </a:t>
            </a:r>
            <a:r>
              <a:rPr lang="ru-RU" sz="1050" dirty="0" err="1">
                <a:solidFill>
                  <a:srgbClr val="002060"/>
                </a:solidFill>
                <a:latin typeface="Times New Roman" panose="02020603050405020304" pitchFamily="18" charset="0"/>
                <a:cs typeface="Times New Roman" panose="02020603050405020304" pitchFamily="18" charset="0"/>
              </a:rPr>
              <a:t>өлшемі</a:t>
            </a:r>
            <a:r>
              <a:rPr lang="ru-RU" sz="1050" dirty="0">
                <a:solidFill>
                  <a:srgbClr val="002060"/>
                </a:solidFill>
                <a:latin typeface="Times New Roman" panose="02020603050405020304" pitchFamily="18" charset="0"/>
                <a:cs typeface="Times New Roman" panose="02020603050405020304" pitchFamily="18" charset="0"/>
              </a:rPr>
              <a:t> бар </a:t>
            </a:r>
            <a:r>
              <a:rPr lang="ru-RU" sz="1050" dirty="0" err="1">
                <a:solidFill>
                  <a:srgbClr val="002060"/>
                </a:solidFill>
                <a:latin typeface="Times New Roman" panose="02020603050405020304" pitchFamily="18" charset="0"/>
                <a:cs typeface="Times New Roman" panose="02020603050405020304" pitchFamily="18" charset="0"/>
              </a:rPr>
              <a:t>құрылғылар</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жағдайында-мысалы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планшеттік</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компьютерлер</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соққылар-қимылдар</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басқару</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интерфейсі</a:t>
            </a:r>
            <a:r>
              <a:rPr lang="ru-RU" sz="1050" dirty="0">
                <a:solidFill>
                  <a:srgbClr val="002060"/>
                </a:solidFill>
                <a:latin typeface="Times New Roman" panose="02020603050405020304" pitchFamily="18" charset="0"/>
                <a:cs typeface="Times New Roman" panose="02020603050405020304" pitchFamily="18" charset="0"/>
              </a:rPr>
              <a:t> мен </a:t>
            </a:r>
            <a:r>
              <a:rPr lang="ru-RU" sz="1050" dirty="0" err="1">
                <a:solidFill>
                  <a:srgbClr val="002060"/>
                </a:solidFill>
                <a:latin typeface="Times New Roman" panose="02020603050405020304" pitchFamily="18" charset="0"/>
                <a:cs typeface="Times New Roman" panose="02020603050405020304" pitchFamily="18" charset="0"/>
              </a:rPr>
              <a:t>қаламның</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стандартты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функциялары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болып</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табылады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Қалта</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құрылғылары</a:t>
            </a:r>
            <a:r>
              <a:rPr lang="ru-RU" sz="1050" dirty="0">
                <a:solidFill>
                  <a:srgbClr val="002060"/>
                </a:solidFill>
                <a:latin typeface="Times New Roman" panose="02020603050405020304" pitchFamily="18" charset="0"/>
                <a:cs typeface="Times New Roman" panose="02020603050405020304" pitchFamily="18" charset="0"/>
              </a:rPr>
              <a:t> (</a:t>
            </a:r>
            <a:r>
              <a:rPr lang="en-US" sz="1050" dirty="0">
                <a:solidFill>
                  <a:srgbClr val="002060"/>
                </a:solidFill>
                <a:latin typeface="Times New Roman" panose="02020603050405020304" pitchFamily="18" charset="0"/>
                <a:cs typeface="Times New Roman" panose="02020603050405020304" pitchFamily="18" charset="0"/>
              </a:rPr>
              <a:t>PDA, </a:t>
            </a:r>
            <a:r>
              <a:rPr lang="ru-RU" sz="1050" dirty="0" err="1">
                <a:solidFill>
                  <a:srgbClr val="002060"/>
                </a:solidFill>
                <a:latin typeface="Times New Roman" panose="02020603050405020304" pitchFamily="18" charset="0"/>
                <a:cs typeface="Times New Roman" panose="02020603050405020304" pitchFamily="18" charset="0"/>
              </a:rPr>
              <a:t>ұялы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телефондар</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және</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т.б</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жағдайында</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классикалық</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графикалық</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интерфейстерден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айырмашылығы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экранның</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физикалық</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өлшемдерінің</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аздығына</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байланысты</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сурет</a:t>
            </a:r>
            <a:r>
              <a:rPr lang="ru-RU" sz="1050" dirty="0">
                <a:solidFill>
                  <a:srgbClr val="002060"/>
                </a:solidFill>
                <a:latin typeface="Times New Roman" panose="02020603050405020304" pitchFamily="18" charset="0"/>
                <a:cs typeface="Times New Roman" panose="02020603050405020304" pitchFamily="18" charset="0"/>
              </a:rPr>
              <a:t> салу </a:t>
            </a:r>
            <a:r>
              <a:rPr lang="ru-RU" sz="1050" dirty="0" err="1">
                <a:solidFill>
                  <a:srgbClr val="002060"/>
                </a:solidFill>
                <a:latin typeface="Times New Roman" panose="02020603050405020304" pitchFamily="18" charset="0"/>
                <a:cs typeface="Times New Roman" panose="02020603050405020304" pitchFamily="18" charset="0"/>
              </a:rPr>
              <a:t>үшін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дәстүрлі</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графикалық</a:t>
            </a:r>
            <a:r>
              <a:rPr lang="ru-RU" sz="1050" dirty="0">
                <a:solidFill>
                  <a:srgbClr val="002060"/>
                </a:solidFill>
                <a:latin typeface="Times New Roman" panose="02020603050405020304" pitchFamily="18" charset="0"/>
                <a:cs typeface="Times New Roman" panose="02020603050405020304" pitchFamily="18" charset="0"/>
              </a:rPr>
              <a:t> интерфейс </a:t>
            </a:r>
            <a:r>
              <a:rPr lang="ru-RU" sz="1050" dirty="0" err="1">
                <a:solidFill>
                  <a:srgbClr val="002060"/>
                </a:solidFill>
                <a:latin typeface="Times New Roman" panose="02020603050405020304" pitchFamily="18" charset="0"/>
                <a:cs typeface="Times New Roman" panose="02020603050405020304" pitchFamily="18" charset="0"/>
              </a:rPr>
              <a:t>элементтеріне</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қол</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жеткізуге</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қарағанда</a:t>
            </a:r>
            <a:r>
              <a:rPr lang="ru-RU" sz="1050" dirty="0">
                <a:solidFill>
                  <a:srgbClr val="002060"/>
                </a:solidFill>
                <a:latin typeface="Times New Roman" panose="02020603050405020304" pitchFamily="18" charset="0"/>
                <a:cs typeface="Times New Roman" panose="02020603050405020304" pitchFamily="18" charset="0"/>
              </a:rPr>
              <a:t> аз </a:t>
            </a:r>
            <a:r>
              <a:rPr lang="ru-RU" sz="1050" dirty="0" err="1">
                <a:solidFill>
                  <a:srgbClr val="002060"/>
                </a:solidFill>
                <a:latin typeface="Times New Roman" panose="02020603050405020304" pitchFamily="18" charset="0"/>
                <a:cs typeface="Times New Roman" panose="02020603050405020304" pitchFamily="18" charset="0"/>
              </a:rPr>
              <a:t>орналасу</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дәлдігі</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қажет</a:t>
            </a:r>
            <a:r>
              <a:rPr lang="ru-RU" sz="1050" dirty="0">
                <a:solidFill>
                  <a:srgbClr val="002060"/>
                </a:solidFill>
                <a:latin typeface="Times New Roman" panose="02020603050405020304" pitchFamily="18" charset="0"/>
                <a:cs typeface="Times New Roman" panose="02020603050405020304" pitchFamily="18" charset="0"/>
              </a:rPr>
              <a:t>-"</a:t>
            </a:r>
            <a:r>
              <a:rPr lang="ru-RU" sz="1050" dirty="0" err="1">
                <a:solidFill>
                  <a:srgbClr val="002060"/>
                </a:solidFill>
                <a:latin typeface="Times New Roman" panose="02020603050405020304" pitchFamily="18" charset="0"/>
                <a:cs typeface="Times New Roman" panose="02020603050405020304" pitchFamily="18" charset="0"/>
              </a:rPr>
              <a:t>түймені</a:t>
            </a:r>
            <a:r>
              <a:rPr lang="ru-RU" sz="1050" dirty="0">
                <a:solidFill>
                  <a:srgbClr val="002060"/>
                </a:solidFill>
                <a:latin typeface="Times New Roman" panose="02020603050405020304" pitchFamily="18" charset="0"/>
                <a:cs typeface="Times New Roman" panose="02020603050405020304" pitchFamily="18" charset="0"/>
              </a:rPr>
              <a:t>" басу </a:t>
            </a:r>
            <a:r>
              <a:rPr lang="ru-RU" sz="1050" dirty="0" err="1">
                <a:solidFill>
                  <a:srgbClr val="002060"/>
                </a:solidFill>
                <a:latin typeface="Times New Roman" panose="02020603050405020304" pitchFamily="18" charset="0"/>
                <a:cs typeface="Times New Roman" panose="02020603050405020304" pitchFamily="18" charset="0"/>
              </a:rPr>
              <a:t>немесе</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мәзір</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элементін</a:t>
            </a:r>
            <a:r>
              <a:rPr lang="ru-RU" sz="1050" dirty="0">
                <a:solidFill>
                  <a:srgbClr val="002060"/>
                </a:solidFill>
                <a:latin typeface="Times New Roman" panose="02020603050405020304" pitchFamily="18" charset="0"/>
                <a:cs typeface="Times New Roman" panose="02020603050405020304" pitchFamily="18" charset="0"/>
              </a:rPr>
              <a:t> </a:t>
            </a:r>
            <a:r>
              <a:rPr lang="ru-RU" sz="1050" dirty="0" err="1">
                <a:solidFill>
                  <a:srgbClr val="002060"/>
                </a:solidFill>
                <a:latin typeface="Times New Roman" panose="02020603050405020304" pitchFamily="18" charset="0"/>
                <a:cs typeface="Times New Roman" panose="02020603050405020304" pitchFamily="18" charset="0"/>
              </a:rPr>
              <a:t>таңдау</a:t>
            </a:r>
            <a:r>
              <a:rPr lang="ru-RU" sz="1050" dirty="0">
                <a:solidFill>
                  <a:srgbClr val="002060"/>
                </a:solidFill>
                <a:latin typeface="Times New Roman" panose="02020603050405020304" pitchFamily="18" charset="0"/>
                <a:cs typeface="Times New Roman" panose="02020603050405020304" pitchFamily="18" charset="0"/>
              </a:rPr>
              <a:t>.</a:t>
            </a:r>
          </a:p>
        </p:txBody>
      </p:sp>
      <p:sp>
        <p:nvSpPr>
          <p:cNvPr id="299" name="Google Shape;299;p33"/>
          <p:cNvSpPr/>
          <p:nvPr/>
        </p:nvSpPr>
        <p:spPr>
          <a:xfrm>
            <a:off x="5717124" y="480916"/>
            <a:ext cx="2563275" cy="3880272"/>
          </a:xfrm>
          <a:prstGeom prst="rect">
            <a:avLst/>
          </a:prstGeom>
          <a:noFill/>
          <a:ln>
            <a:noFill/>
          </a:ln>
        </p:spPr>
        <p:txBody>
          <a:bodyPr spcFirstLastPara="1" wrap="square" lIns="91425" tIns="91425" rIns="91425" bIns="91425" anchor="ctr" anchorCtr="0">
            <a:noAutofit/>
          </a:bodyPr>
          <a:lstStyle/>
          <a:p>
            <a:pPr lvl="0"/>
            <a:r>
              <a:rPr lang="ru-RU" sz="1100" dirty="0" err="1">
                <a:solidFill>
                  <a:srgbClr val="002060"/>
                </a:solidFill>
                <a:latin typeface="Times New Roman" panose="02020603050405020304" pitchFamily="18" charset="0"/>
                <a:cs typeface="Times New Roman" panose="02020603050405020304" pitchFamily="18" charset="0"/>
              </a:rPr>
              <a:t>Түрлері</a:t>
            </a:r>
            <a:r>
              <a:rPr lang="ru-RU" sz="1100" dirty="0">
                <a:solidFill>
                  <a:srgbClr val="002060"/>
                </a:solidFill>
                <a:latin typeface="Times New Roman" panose="02020603050405020304" pitchFamily="18" charset="0"/>
                <a:cs typeface="Times New Roman" panose="02020603050405020304" pitchFamily="18" charset="0"/>
              </a:rPr>
              <a:t>:</a:t>
            </a:r>
          </a:p>
          <a:p>
            <a:pPr marL="171450" lvl="0" indent="-171450">
              <a:buFont typeface="Arial" panose="020B0604020202020204" pitchFamily="34" charset="0"/>
              <a:buChar char="•"/>
            </a:pPr>
            <a:r>
              <a:rPr lang="ru-RU" sz="1100" dirty="0" err="1">
                <a:solidFill>
                  <a:srgbClr val="002060"/>
                </a:solidFill>
                <a:latin typeface="Times New Roman" panose="02020603050405020304" pitchFamily="18" charset="0"/>
                <a:cs typeface="Times New Roman" panose="02020603050405020304" pitchFamily="18" charset="0"/>
              </a:rPr>
              <a:t>Саусақпен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қимылдар</a:t>
            </a:r>
            <a:endParaRPr lang="ru-RU" sz="1100" dirty="0">
              <a:solidFill>
                <a:srgbClr val="002060"/>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ru-RU" sz="1100" dirty="0" err="1">
                <a:solidFill>
                  <a:srgbClr val="002060"/>
                </a:solidFill>
                <a:latin typeface="Times New Roman" panose="02020603050405020304" pitchFamily="18" charset="0"/>
                <a:cs typeface="Times New Roman" panose="02020603050405020304" pitchFamily="18" charset="0"/>
              </a:rPr>
              <a:t>Қолмен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қимылдар</a:t>
            </a:r>
            <a:endParaRPr lang="ru-RU" sz="1100" dirty="0">
              <a:solidFill>
                <a:srgbClr val="002060"/>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kk-KZ" sz="1100" dirty="0">
                <a:solidFill>
                  <a:srgbClr val="002060"/>
                </a:solidFill>
                <a:latin typeface="Times New Roman" panose="02020603050405020304" pitchFamily="18" charset="0"/>
                <a:cs typeface="Times New Roman" panose="02020603050405020304" pitchFamily="18" charset="0"/>
              </a:rPr>
              <a:t>баспен</a:t>
            </a:r>
            <a:endParaRPr lang="ru-RU" sz="1100" dirty="0">
              <a:solidFill>
                <a:srgbClr val="002060"/>
              </a:solidFill>
              <a:latin typeface="Times New Roman" panose="02020603050405020304" pitchFamily="18" charset="0"/>
              <a:cs typeface="Times New Roman" panose="02020603050405020304" pitchFamily="18" charset="0"/>
            </a:endParaRPr>
          </a:p>
          <a:p>
            <a:r>
              <a:rPr lang="ru-RU" sz="1100" dirty="0" err="1">
                <a:solidFill>
                  <a:srgbClr val="002060"/>
                </a:solidFill>
                <a:latin typeface="Times New Roman" panose="02020603050405020304" pitchFamily="18" charset="0"/>
                <a:cs typeface="Times New Roman" panose="02020603050405020304" pitchFamily="18" charset="0"/>
              </a:rPr>
              <a:t>Енгізу</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құрылғыларының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қимылдары</a:t>
            </a:r>
            <a:r>
              <a:rPr lang="ru-RU" sz="1100" dirty="0">
                <a:solidFill>
                  <a:srgbClr val="002060"/>
                </a:solidFill>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ru-RU" sz="1100" dirty="0" err="1">
                <a:solidFill>
                  <a:srgbClr val="002060"/>
                </a:solidFill>
                <a:latin typeface="Times New Roman" panose="02020603050405020304" pitchFamily="18" charset="0"/>
                <a:cs typeface="Times New Roman" panose="02020603050405020304" pitchFamily="18" charset="0"/>
              </a:rPr>
              <a:t>тышқанмен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қимылдар</a:t>
            </a:r>
            <a:endParaRPr lang="ru-RU" sz="1100" dirty="0">
              <a:solidFill>
                <a:srgbClr val="00206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ru-RU" sz="1100" dirty="0" err="1">
                <a:solidFill>
                  <a:srgbClr val="002060"/>
                </a:solidFill>
                <a:latin typeface="Times New Roman" panose="02020603050405020304" pitchFamily="18" charset="0"/>
                <a:cs typeface="Times New Roman" panose="02020603050405020304" pitchFamily="18" charset="0"/>
              </a:rPr>
              <a:t>қалам</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қимылдары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сонымен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қатар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мәтінді</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қаламмен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енгізу</a:t>
            </a:r>
            <a:r>
              <a:rPr lang="ru-RU" sz="1100" dirty="0">
                <a:solidFill>
                  <a:srgbClr val="002060"/>
                </a:solidFill>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ru-RU" sz="1100" dirty="0">
                <a:solidFill>
                  <a:srgbClr val="002060"/>
                </a:solidFill>
                <a:latin typeface="Times New Roman" panose="02020603050405020304" pitchFamily="18" charset="0"/>
                <a:cs typeface="Times New Roman" panose="02020603050405020304" pitchFamily="18" charset="0"/>
              </a:rPr>
              <a:t>Джойстик </a:t>
            </a:r>
            <a:r>
              <a:rPr lang="ru-RU" sz="1100" dirty="0" err="1">
                <a:solidFill>
                  <a:srgbClr val="002060"/>
                </a:solidFill>
                <a:latin typeface="Times New Roman" panose="02020603050405020304" pitchFamily="18" charset="0"/>
                <a:cs typeface="Times New Roman" panose="02020603050405020304" pitchFamily="18" charset="0"/>
              </a:rPr>
              <a:t>қимылдары</a:t>
            </a:r>
            <a:endParaRPr lang="ru-RU" sz="1100" dirty="0">
              <a:solidFill>
                <a:srgbClr val="002060"/>
              </a:solidFill>
              <a:latin typeface="Times New Roman" panose="02020603050405020304" pitchFamily="18" charset="0"/>
              <a:cs typeface="Times New Roman" panose="02020603050405020304" pitchFamily="18" charset="0"/>
            </a:endParaRPr>
          </a:p>
          <a:p>
            <a:r>
              <a:rPr lang="ru-RU" sz="1100" dirty="0" err="1">
                <a:solidFill>
                  <a:srgbClr val="002060"/>
                </a:solidFill>
                <a:latin typeface="Times New Roman" panose="02020603050405020304" pitchFamily="18" charset="0"/>
                <a:cs typeface="Times New Roman" panose="02020603050405020304" pitchFamily="18" charset="0"/>
              </a:rPr>
              <a:t>Арнайы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құрылғылармен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қимылдар</a:t>
            </a:r>
            <a:r>
              <a:rPr lang="ru-RU" sz="1100" dirty="0">
                <a:solidFill>
                  <a:srgbClr val="002060"/>
                </a:solidFill>
                <a:latin typeface="Times New Roman" panose="02020603050405020304" pitchFamily="18" charset="0"/>
                <a:cs typeface="Times New Roman" panose="02020603050405020304" pitchFamily="18" charset="0"/>
              </a:rPr>
              <a:t>:</a:t>
            </a:r>
          </a:p>
          <a:p>
            <a:pPr marL="171450" lvl="0" indent="-171450">
              <a:buFont typeface="Arial" panose="020B0604020202020204" pitchFamily="34" charset="0"/>
              <a:buChar char="•"/>
            </a:pPr>
            <a:r>
              <a:rPr lang="ru-RU" sz="1100" dirty="0">
                <a:solidFill>
                  <a:srgbClr val="002060"/>
                </a:solidFill>
                <a:latin typeface="Times New Roman" panose="02020603050405020304" pitchFamily="18" charset="0"/>
                <a:cs typeface="Times New Roman" panose="02020603050405020304" pitchFamily="18" charset="0"/>
              </a:rPr>
              <a:t>ДУ </a:t>
            </a:r>
            <a:r>
              <a:rPr lang="ru-RU" sz="1100" dirty="0" err="1">
                <a:solidFill>
                  <a:srgbClr val="002060"/>
                </a:solidFill>
                <a:latin typeface="Times New Roman" panose="02020603050405020304" pitchFamily="18" charset="0"/>
                <a:cs typeface="Times New Roman" panose="02020603050405020304" pitchFamily="18" charset="0"/>
              </a:rPr>
              <a:t>пультімен</a:t>
            </a:r>
            <a:endParaRPr lang="ru-RU" sz="1100" dirty="0">
              <a:solidFill>
                <a:srgbClr val="002060"/>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ru-RU" sz="1100" dirty="0" err="1">
                <a:solidFill>
                  <a:srgbClr val="002060"/>
                </a:solidFill>
                <a:latin typeface="Times New Roman" panose="02020603050405020304" pitchFamily="18" charset="0"/>
                <a:cs typeface="Times New Roman" panose="02020603050405020304" pitchFamily="18" charset="0"/>
              </a:rPr>
              <a:t>тышқанмен</a:t>
            </a:r>
            <a:endParaRPr lang="ru-RU" sz="1100" dirty="0">
              <a:solidFill>
                <a:srgbClr val="002060"/>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ru-RU" sz="1100" dirty="0" err="1">
                <a:solidFill>
                  <a:srgbClr val="002060"/>
                </a:solidFill>
                <a:latin typeface="Times New Roman" panose="02020603050405020304" pitchFamily="18" charset="0"/>
                <a:cs typeface="Times New Roman" panose="02020603050405020304" pitchFamily="18" charset="0"/>
              </a:rPr>
              <a:t>сағатпен</a:t>
            </a:r>
            <a:endParaRPr lang="ru-RU" sz="1100" dirty="0">
              <a:solidFill>
                <a:srgbClr val="002060"/>
              </a:solidFill>
              <a:latin typeface="Times New Roman" panose="02020603050405020304" pitchFamily="18" charset="0"/>
              <a:cs typeface="Times New Roman" panose="02020603050405020304" pitchFamily="18" charset="0"/>
            </a:endParaRPr>
          </a:p>
          <a:p>
            <a:r>
              <a:rPr lang="ru-RU" sz="1100" dirty="0" err="1">
                <a:solidFill>
                  <a:srgbClr val="002060"/>
                </a:solidFill>
                <a:latin typeface="Times New Roman" panose="02020603050405020304" pitchFamily="18" charset="0"/>
                <a:cs typeface="Times New Roman" panose="02020603050405020304" pitchFamily="18" charset="0"/>
              </a:rPr>
              <a:t>Қимылдар</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жасалуы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мүмкін</a:t>
            </a:r>
            <a:r>
              <a:rPr lang="ru-RU" sz="1100" dirty="0">
                <a:solidFill>
                  <a:srgbClr val="002060"/>
                </a:solidFill>
                <a:latin typeface="Times New Roman" panose="02020603050405020304" pitchFamily="18" charset="0"/>
                <a:cs typeface="Times New Roman" panose="02020603050405020304" pitchFamily="18" charset="0"/>
              </a:rPr>
              <a:t> :</a:t>
            </a:r>
          </a:p>
          <a:p>
            <a:pPr marL="171450" lvl="0" indent="-171450">
              <a:buFont typeface="Arial" panose="020B0604020202020204" pitchFamily="34" charset="0"/>
              <a:buChar char="•"/>
            </a:pPr>
            <a:r>
              <a:rPr lang="ru-RU" sz="1100" dirty="0" err="1">
                <a:solidFill>
                  <a:srgbClr val="002060"/>
                </a:solidFill>
                <a:latin typeface="Times New Roman" panose="02020603050405020304" pitchFamily="18" charset="0"/>
                <a:cs typeface="Times New Roman" panose="02020603050405020304" pitchFamily="18" charset="0"/>
              </a:rPr>
              <a:t>үстел</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бетінде</a:t>
            </a:r>
            <a:r>
              <a:rPr lang="ru-RU" sz="1100" dirty="0">
                <a:solidFill>
                  <a:srgbClr val="002060"/>
                </a:solidFill>
                <a:latin typeface="Times New Roman" panose="02020603050405020304" pitchFamily="18" charset="0"/>
                <a:cs typeface="Times New Roman" panose="02020603050405020304" pitchFamily="18" charset="0"/>
              </a:rPr>
              <a:t>/</a:t>
            </a:r>
            <a:r>
              <a:rPr lang="ru-RU" sz="1100" dirty="0" err="1">
                <a:solidFill>
                  <a:srgbClr val="002060"/>
                </a:solidFill>
                <a:latin typeface="Times New Roman" panose="02020603050405020304" pitchFamily="18" charset="0"/>
                <a:cs typeface="Times New Roman" panose="02020603050405020304" pitchFamily="18" charset="0"/>
              </a:rPr>
              <a:t>кез</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келген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басқа</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бетінде</a:t>
            </a:r>
            <a:r>
              <a:rPr lang="ru-RU" sz="1100" dirty="0">
                <a:solidFill>
                  <a:srgbClr val="002060"/>
                </a:solidFill>
                <a:latin typeface="Times New Roman" panose="02020603050405020304" pitchFamily="18" charset="0"/>
                <a:cs typeface="Times New Roman" panose="02020603050405020304" pitchFamily="18" charset="0"/>
              </a:rPr>
              <a:t>;</a:t>
            </a:r>
          </a:p>
          <a:p>
            <a:pPr marL="171450" lvl="0" indent="-171450">
              <a:buFont typeface="Arial" panose="020B0604020202020204" pitchFamily="34" charset="0"/>
              <a:buChar char="•"/>
            </a:pPr>
            <a:r>
              <a:rPr lang="ru-RU" sz="1100" dirty="0" err="1">
                <a:solidFill>
                  <a:srgbClr val="002060"/>
                </a:solidFill>
                <a:latin typeface="Times New Roman" panose="02020603050405020304" pitchFamily="18" charset="0"/>
                <a:cs typeface="Times New Roman" panose="02020603050405020304" pitchFamily="18" charset="0"/>
              </a:rPr>
              <a:t>ең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басқарылатын</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құрылғының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экранында</a:t>
            </a:r>
            <a:r>
              <a:rPr lang="ru-RU" sz="1100" dirty="0">
                <a:solidFill>
                  <a:srgbClr val="002060"/>
                </a:solidFill>
                <a:latin typeface="Times New Roman" panose="02020603050405020304" pitchFamily="18" charset="0"/>
                <a:cs typeface="Times New Roman" panose="02020603050405020304" pitchFamily="18" charset="0"/>
              </a:rPr>
              <a:t>;</a:t>
            </a:r>
          </a:p>
          <a:p>
            <a:pPr marL="171450" lvl="0" indent="-171450">
              <a:buFont typeface="Arial" panose="020B0604020202020204" pitchFamily="34" charset="0"/>
              <a:buChar char="•"/>
            </a:pPr>
            <a:r>
              <a:rPr lang="ru-RU" sz="1100" dirty="0" err="1">
                <a:solidFill>
                  <a:srgbClr val="002060"/>
                </a:solidFill>
                <a:latin typeface="Times New Roman" panose="02020603050405020304" pitchFamily="18" charset="0"/>
                <a:cs typeface="Times New Roman" panose="02020603050405020304" pitchFamily="18" charset="0"/>
              </a:rPr>
              <a:t>кеңістікте</a:t>
            </a:r>
            <a:r>
              <a:rPr lang="ru-RU" sz="1100" dirty="0">
                <a:solidFill>
                  <a:srgbClr val="002060"/>
                </a:solidFill>
                <a:latin typeface="Times New Roman" panose="02020603050405020304" pitchFamily="18" charset="0"/>
                <a:cs typeface="Times New Roman" panose="02020603050405020304" pitchFamily="18" charset="0"/>
              </a:rPr>
              <a:t>;</a:t>
            </a:r>
          </a:p>
          <a:p>
            <a:pPr marL="171450" lvl="0" indent="-171450">
              <a:buFont typeface="Arial" panose="020B0604020202020204" pitchFamily="34" charset="0"/>
              <a:buChar char="•"/>
            </a:pPr>
            <a:r>
              <a:rPr lang="ru-RU" sz="1100" dirty="0" err="1">
                <a:solidFill>
                  <a:srgbClr val="002060"/>
                </a:solidFill>
                <a:latin typeface="Times New Roman" panose="02020603050405020304" pitchFamily="18" charset="0"/>
                <a:cs typeface="Times New Roman" panose="02020603050405020304" pitchFamily="18" charset="0"/>
              </a:rPr>
              <a:t>арнайы</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құрылғының</a:t>
            </a:r>
            <a:r>
              <a:rPr lang="ru-RU"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бетінде</a:t>
            </a:r>
            <a:r>
              <a:rPr lang="ru-RU" sz="1100" dirty="0">
                <a:solidFill>
                  <a:srgbClr val="002060"/>
                </a:solidFill>
                <a:latin typeface="Times New Roman" panose="02020603050405020304" pitchFamily="18" charset="0"/>
                <a:cs typeface="Times New Roman" panose="02020603050405020304" pitchFamily="18" charset="0"/>
              </a:rPr>
              <a:t> (</a:t>
            </a:r>
            <a:r>
              <a:rPr lang="en-US" sz="1100" dirty="0">
                <a:solidFill>
                  <a:srgbClr val="002060"/>
                </a:solidFill>
                <a:latin typeface="Times New Roman" panose="02020603050405020304" pitchFamily="18" charset="0"/>
                <a:cs typeface="Times New Roman" panose="02020603050405020304" pitchFamily="18" charset="0"/>
              </a:rPr>
              <a:t>Microsoft PixelSense </a:t>
            </a:r>
            <a:r>
              <a:rPr lang="ru-RU" sz="1100" dirty="0" err="1">
                <a:solidFill>
                  <a:srgbClr val="002060"/>
                </a:solidFill>
                <a:latin typeface="Times New Roman" panose="02020603050405020304" pitchFamily="18" charset="0"/>
                <a:cs typeface="Times New Roman" panose="02020603050405020304" pitchFamily="18" charset="0"/>
              </a:rPr>
              <a:t>үстелі</a:t>
            </a:r>
            <a:r>
              <a:rPr lang="ru-RU"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TouchStream</a:t>
            </a:r>
            <a:r>
              <a:rPr lang="en-US" sz="1100" dirty="0">
                <a:solidFill>
                  <a:srgbClr val="002060"/>
                </a:solidFill>
                <a:latin typeface="Times New Roman" panose="02020603050405020304" pitchFamily="18" charset="0"/>
                <a:cs typeface="Times New Roman" panose="02020603050405020304" pitchFamily="18" charset="0"/>
              </a:rPr>
              <a:t> </a:t>
            </a:r>
            <a:r>
              <a:rPr lang="ru-RU" sz="1100" dirty="0" err="1">
                <a:solidFill>
                  <a:srgbClr val="002060"/>
                </a:solidFill>
                <a:latin typeface="Times New Roman" panose="02020603050405020304" pitchFamily="18" charset="0"/>
                <a:cs typeface="Times New Roman" panose="02020603050405020304" pitchFamily="18" charset="0"/>
              </a:rPr>
              <a:t>пернетақтасы</a:t>
            </a:r>
            <a:r>
              <a:rPr lang="ru-RU"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iGesture</a:t>
            </a:r>
            <a:r>
              <a:rPr lang="en-US" sz="1100" dirty="0">
                <a:solidFill>
                  <a:srgbClr val="002060"/>
                </a:solidFill>
                <a:latin typeface="Times New Roman" panose="02020603050405020304" pitchFamily="18" charset="0"/>
                <a:cs typeface="Times New Roman" panose="02020603050405020304" pitchFamily="18" charset="0"/>
              </a:rPr>
              <a:t> Pad)</a:t>
            </a:r>
            <a:endParaRPr lang="ru-RU" sz="1100" dirty="0">
              <a:solidFill>
                <a:srgbClr val="002060"/>
              </a:solidFill>
              <a:latin typeface="Times New Roman" panose="02020603050405020304" pitchFamily="18" charset="0"/>
              <a:cs typeface="Times New Roman" panose="02020603050405020304" pitchFamily="18" charset="0"/>
            </a:endParaRPr>
          </a:p>
        </p:txBody>
      </p:sp>
      <p:sp>
        <p:nvSpPr>
          <p:cNvPr id="300" name="Google Shape;300;p33"/>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rgbClr val="002060"/>
                </a:solidFill>
                <a:latin typeface="Times New Roman" panose="02020603050405020304" pitchFamily="18" charset="0"/>
                <a:cs typeface="Times New Roman" panose="02020603050405020304" pitchFamily="18" charset="0"/>
              </a:rPr>
              <a:t>29</a:t>
            </a:fld>
            <a:endParaRPr>
              <a:solidFill>
                <a:srgbClr val="002060"/>
              </a:solidFill>
              <a:latin typeface="Times New Roman" panose="02020603050405020304" pitchFamily="18" charset="0"/>
              <a:cs typeface="Times New Roman" panose="02020603050405020304" pitchFamily="18" charset="0"/>
            </a:endParaRPr>
          </a:p>
        </p:txBody>
      </p:sp>
      <p:grpSp>
        <p:nvGrpSpPr>
          <p:cNvPr id="301" name="Google Shape;301;p33"/>
          <p:cNvGrpSpPr/>
          <p:nvPr/>
        </p:nvGrpSpPr>
        <p:grpSpPr>
          <a:xfrm>
            <a:off x="5650742" y="0"/>
            <a:ext cx="2796571" cy="4845755"/>
            <a:chOff x="2547150" y="238125"/>
            <a:chExt cx="2525675" cy="5238750"/>
          </a:xfrm>
        </p:grpSpPr>
        <p:sp>
          <p:nvSpPr>
            <p:cNvPr id="302" name="Google Shape;302;p33"/>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2060"/>
                </a:solidFill>
                <a:latin typeface="Times New Roman" panose="02020603050405020304" pitchFamily="18" charset="0"/>
                <a:cs typeface="Times New Roman" panose="02020603050405020304" pitchFamily="18" charset="0"/>
              </a:endParaRPr>
            </a:p>
          </p:txBody>
        </p:sp>
        <p:sp>
          <p:nvSpPr>
            <p:cNvPr id="303" name="Google Shape;303;p33"/>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2060"/>
                </a:solidFill>
                <a:latin typeface="Times New Roman" panose="02020603050405020304" pitchFamily="18" charset="0"/>
                <a:cs typeface="Times New Roman" panose="02020603050405020304" pitchFamily="18" charset="0"/>
              </a:endParaRPr>
            </a:p>
          </p:txBody>
        </p:sp>
        <p:sp>
          <p:nvSpPr>
            <p:cNvPr id="304" name="Google Shape;304;p33"/>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2060"/>
                </a:solidFill>
                <a:latin typeface="Times New Roman" panose="02020603050405020304" pitchFamily="18" charset="0"/>
                <a:cs typeface="Times New Roman" panose="02020603050405020304" pitchFamily="18" charset="0"/>
              </a:endParaRPr>
            </a:p>
          </p:txBody>
        </p:sp>
        <p:sp>
          <p:nvSpPr>
            <p:cNvPr id="305" name="Google Shape;305;p33"/>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2060"/>
                </a:solidFill>
                <a:latin typeface="Times New Roman" panose="02020603050405020304" pitchFamily="18" charset="0"/>
                <a:cs typeface="Times New Roman" panose="02020603050405020304" pitchFamily="18" charset="0"/>
              </a:endParaRPr>
            </a:p>
          </p:txBody>
        </p:sp>
      </p:grpSp>
      <p:sp>
        <p:nvSpPr>
          <p:cNvPr id="306" name="Google Shape;306;p33"/>
          <p:cNvSpPr txBox="1">
            <a:spLocks noGrp="1"/>
          </p:cNvSpPr>
          <p:nvPr>
            <p:ph type="title"/>
          </p:nvPr>
        </p:nvSpPr>
        <p:spPr>
          <a:xfrm>
            <a:off x="332603" y="60072"/>
            <a:ext cx="3467100" cy="627000"/>
          </a:xfrm>
          <a:prstGeom prst="rect">
            <a:avLst/>
          </a:prstGeom>
        </p:spPr>
        <p:txBody>
          <a:bodyPr spcFirstLastPara="1" wrap="square" lIns="0" tIns="0" rIns="0" bIns="0" anchor="b" anchorCtr="0">
            <a:noAutofit/>
          </a:bodyPr>
          <a:lstStyle/>
          <a:p>
            <a:r>
              <a:rPr lang="ru-RU" b="1" dirty="0" err="1">
                <a:solidFill>
                  <a:srgbClr val="002060"/>
                </a:solidFill>
                <a:latin typeface="Times New Roman" panose="02020603050405020304" pitchFamily="18" charset="0"/>
                <a:cs typeface="Times New Roman" panose="02020603050405020304" pitchFamily="18" charset="0"/>
              </a:rPr>
              <a:t>Қимыл</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интерфейсі</a:t>
            </a:r>
            <a:endParaRPr lang="ru-RU"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529562" y="125960"/>
            <a:ext cx="3877977" cy="1418400"/>
          </a:xfrm>
          <a:prstGeom prst="rect">
            <a:avLst/>
          </a:prstGeom>
        </p:spPr>
        <p:txBody>
          <a:bodyPr spcFirstLastPara="1" wrap="square" lIns="0" tIns="0" rIns="0" bIns="0" anchor="ctr" anchorCtr="0">
            <a:noAutofit/>
          </a:bodyPr>
          <a:lstStyle/>
          <a:p>
            <a:r>
              <a:rPr lang="ru-RU" sz="2400" b="1" dirty="0" err="1">
                <a:solidFill>
                  <a:srgbClr val="FF6600"/>
                </a:solidFill>
                <a:latin typeface="Times New Roman" panose="02020603050405020304" pitchFamily="18" charset="0"/>
                <a:cs typeface="Times New Roman" panose="02020603050405020304" pitchFamily="18" charset="0"/>
              </a:rPr>
              <a:t>Пайдаланушының</a:t>
            </a:r>
            <a:r>
              <a:rPr lang="ru-RU" sz="2400" b="1" dirty="0">
                <a:solidFill>
                  <a:srgbClr val="FF6600"/>
                </a:solidFill>
                <a:latin typeface="Times New Roman" panose="02020603050405020304" pitchFamily="18" charset="0"/>
                <a:cs typeface="Times New Roman" panose="02020603050405020304" pitchFamily="18" charset="0"/>
              </a:rPr>
              <a:t> </a:t>
            </a:r>
            <a:r>
              <a:rPr lang="ru-RU" sz="2400" b="1" dirty="0" err="1">
                <a:solidFill>
                  <a:srgbClr val="FF6600"/>
                </a:solidFill>
                <a:latin typeface="Times New Roman" panose="02020603050405020304" pitchFamily="18" charset="0"/>
                <a:cs typeface="Times New Roman" panose="02020603050405020304" pitchFamily="18" charset="0"/>
              </a:rPr>
              <a:t>интерфейсі</a:t>
            </a:r>
            <a:endParaRPr lang="ru-RU" sz="2400" dirty="0">
              <a:solidFill>
                <a:srgbClr val="FF6600"/>
              </a:solidFill>
              <a:latin typeface="Times New Roman" panose="02020603050405020304" pitchFamily="18" charset="0"/>
              <a:cs typeface="Times New Roman" panose="02020603050405020304" pitchFamily="18" charset="0"/>
            </a:endParaRPr>
          </a:p>
        </p:txBody>
      </p:sp>
      <p:sp>
        <p:nvSpPr>
          <p:cNvPr id="114" name="Google Shape;114;p15"/>
          <p:cNvSpPr txBox="1">
            <a:spLocks noGrp="1"/>
          </p:cNvSpPr>
          <p:nvPr>
            <p:ph type="body" idx="1"/>
          </p:nvPr>
        </p:nvSpPr>
        <p:spPr>
          <a:xfrm>
            <a:off x="457200" y="1544360"/>
            <a:ext cx="5181599" cy="3037279"/>
          </a:xfrm>
          <a:prstGeom prst="rect">
            <a:avLst/>
          </a:prstGeom>
        </p:spPr>
        <p:txBody>
          <a:bodyPr spcFirstLastPara="1" wrap="square" lIns="0" tIns="0" rIns="0" bIns="0" anchor="t" anchorCtr="0">
            <a:noAutofit/>
          </a:bodyPr>
          <a:lstStyle/>
          <a:p>
            <a:pPr marL="101600" indent="0">
              <a:buNone/>
            </a:pPr>
            <a:r>
              <a:rPr lang="ru-RU" sz="1200" dirty="0" err="1">
                <a:latin typeface="Times New Roman" panose="02020603050405020304" pitchFamily="18" charset="0"/>
                <a:cs typeface="Times New Roman" panose="02020603050405020304" pitchFamily="18" charset="0"/>
              </a:rPr>
              <a:t>Компьютерлік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ақпараттық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технологияларды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жағдайында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адамның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техникалық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бағдарламалық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құралдармен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өзара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әрекеттесуін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ұйымдастыру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мәселелері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өзекті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болып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табылады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Мұндай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өзара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әрекеттесу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пайдаланушы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интерфейсін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қамтамасыз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етеді</a:t>
            </a:r>
            <a:r>
              <a:rPr lang="ru-RU" sz="1200" dirty="0">
                <a:latin typeface="Times New Roman" panose="02020603050405020304" pitchFamily="18" charset="0"/>
                <a:cs typeface="Times New Roman" panose="02020603050405020304" pitchFamily="18" charset="0"/>
              </a:rPr>
              <a:t>. "Интерфейс" </a:t>
            </a:r>
            <a:r>
              <a:rPr lang="ru-RU" sz="1200" dirty="0" err="1">
                <a:latin typeface="Times New Roman" panose="02020603050405020304" pitchFamily="18" charset="0"/>
                <a:cs typeface="Times New Roman" panose="02020603050405020304" pitchFamily="18" charset="0"/>
              </a:rPr>
              <a:t>ұғымын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анықтаймыз</a:t>
            </a:r>
            <a:r>
              <a:rPr lang="ru-RU" sz="1200" dirty="0">
                <a:latin typeface="Times New Roman" panose="02020603050405020304" pitchFamily="18" charset="0"/>
                <a:cs typeface="Times New Roman" panose="02020603050405020304" pitchFamily="18" charset="0"/>
              </a:rPr>
              <a:t>.</a:t>
            </a:r>
          </a:p>
          <a:p>
            <a:r>
              <a:rPr lang="ru-RU" sz="1200" dirty="0" err="1">
                <a:latin typeface="Times New Roman" panose="02020603050405020304" pitchFamily="18" charset="0"/>
                <a:cs typeface="Times New Roman" panose="02020603050405020304" pitchFamily="18" charset="0"/>
              </a:rPr>
              <a:t>Жалпы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позициядағы</a:t>
            </a:r>
            <a:r>
              <a:rPr lang="ru-RU" sz="1200" dirty="0">
                <a:latin typeface="Times New Roman" panose="02020603050405020304" pitchFamily="18" charset="0"/>
                <a:cs typeface="Times New Roman" panose="02020603050405020304" pitchFamily="18" charset="0"/>
              </a:rPr>
              <a:t> Интерфейс </a:t>
            </a:r>
            <a:r>
              <a:rPr lang="ru-RU" sz="1200" dirty="0" err="1">
                <a:latin typeface="Times New Roman" panose="02020603050405020304" pitchFamily="18" charset="0"/>
                <a:cs typeface="Times New Roman" panose="02020603050405020304" pitchFamily="18" charset="0"/>
              </a:rPr>
              <a:t>стандарттармен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анықталған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екі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жүйенің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құрылғылардың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немесе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бағдарламалардың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бөлу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шекарасы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ретінде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анықталады</a:t>
            </a:r>
            <a:r>
              <a:rPr lang="ru-RU" sz="1200" dirty="0">
                <a:latin typeface="Times New Roman" panose="02020603050405020304" pitchFamily="18" charset="0"/>
                <a:cs typeface="Times New Roman" panose="02020603050405020304" pitchFamily="18" charset="0"/>
              </a:rPr>
              <a:t>.</a:t>
            </a:r>
          </a:p>
          <a:p>
            <a:pPr marL="101600" indent="0">
              <a:buNone/>
            </a:pPr>
            <a:r>
              <a:rPr lang="ru-RU" sz="1200" dirty="0" err="1">
                <a:latin typeface="Times New Roman" panose="02020603050405020304" pitchFamily="18" charset="0"/>
                <a:cs typeface="Times New Roman" panose="02020603050405020304" pitchFamily="18" charset="0"/>
              </a:rPr>
              <a:t>Ақпараттық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технологияларға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қатысты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интерфейсті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құрылғылардың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бағдарламалардың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өзара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әрекеттесуін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қамтамасыз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ететін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құралдар</a:t>
            </a:r>
            <a:r>
              <a:rPr lang="ru-RU" sz="1200" dirty="0">
                <a:latin typeface="Times New Roman" panose="02020603050405020304" pitchFamily="18" charset="0"/>
                <a:cs typeface="Times New Roman" panose="02020603050405020304" pitchFamily="18" charset="0"/>
              </a:rPr>
              <a:t> мен </a:t>
            </a:r>
            <a:r>
              <a:rPr lang="ru-RU" sz="1200" dirty="0" err="1">
                <a:latin typeface="Times New Roman" panose="02020603050405020304" pitchFamily="18" charset="0"/>
                <a:cs typeface="Times New Roman" panose="02020603050405020304" pitchFamily="18" charset="0"/>
              </a:rPr>
              <a:t>ережелер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жиынтығы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ретінде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анықтаймыз</a:t>
            </a:r>
            <a:r>
              <a:rPr lang="ru-RU" sz="1200" dirty="0">
                <a:latin typeface="Times New Roman" panose="02020603050405020304" pitchFamily="18" charset="0"/>
                <a:cs typeface="Times New Roman" panose="02020603050405020304" pitchFamily="18" charset="0"/>
              </a:rPr>
              <a:t>.</a:t>
            </a:r>
          </a:p>
          <a:p>
            <a:r>
              <a:rPr lang="ru-RU" sz="1200" b="1" i="1" dirty="0" err="1">
                <a:solidFill>
                  <a:srgbClr val="FF6600"/>
                </a:solidFill>
                <a:latin typeface="Times New Roman" panose="02020603050405020304" pitchFamily="18" charset="0"/>
                <a:cs typeface="Times New Roman" panose="02020603050405020304" pitchFamily="18" charset="0"/>
              </a:rPr>
              <a:t>Пайдаланушы</a:t>
            </a:r>
            <a:r>
              <a:rPr lang="ru-RU" sz="1200" b="1" i="1" dirty="0">
                <a:solidFill>
                  <a:srgbClr val="FF6600"/>
                </a:solidFill>
                <a:latin typeface="Times New Roman" panose="02020603050405020304" pitchFamily="18" charset="0"/>
                <a:cs typeface="Times New Roman" panose="02020603050405020304" pitchFamily="18" charset="0"/>
              </a:rPr>
              <a:t> </a:t>
            </a:r>
            <a:r>
              <a:rPr lang="ru-RU" sz="1200" b="1" i="1" dirty="0" err="1">
                <a:solidFill>
                  <a:srgbClr val="FF6600"/>
                </a:solidFill>
                <a:latin typeface="Times New Roman" panose="02020603050405020304" pitchFamily="18" charset="0"/>
                <a:cs typeface="Times New Roman" panose="02020603050405020304" pitchFamily="18" charset="0"/>
              </a:rPr>
              <a:t>интерфейсі</a:t>
            </a:r>
            <a:r>
              <a:rPr lang="ru-RU" sz="1200" b="1" i="1" dirty="0">
                <a:solidFill>
                  <a:srgbClr val="FF6600"/>
                </a:solidFill>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I </a:t>
            </a:r>
            <a:r>
              <a:rPr lang="ru-RU" sz="1200" dirty="0" err="1">
                <a:latin typeface="Times New Roman" panose="02020603050405020304" pitchFamily="18" charset="0"/>
                <a:cs typeface="Times New Roman" panose="02020603050405020304" pitchFamily="18" charset="0"/>
              </a:rPr>
              <a:t>пайдаланушының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бағдарламалық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жасақтамамен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өзара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әрекеттесуіне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әсер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ете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алатын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бағдарламаның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элементтері</a:t>
            </a:r>
            <a:r>
              <a:rPr lang="ru-RU" sz="1200" dirty="0">
                <a:latin typeface="Times New Roman" panose="02020603050405020304" pitchFamily="18" charset="0"/>
                <a:cs typeface="Times New Roman" panose="02020603050405020304" pitchFamily="18" charset="0"/>
              </a:rPr>
              <a:t> мен </a:t>
            </a:r>
            <a:r>
              <a:rPr lang="ru-RU" sz="1200" dirty="0" err="1">
                <a:latin typeface="Times New Roman" panose="02020603050405020304" pitchFamily="18" charset="0"/>
                <a:cs typeface="Times New Roman" panose="02020603050405020304" pitchFamily="18" charset="0"/>
              </a:rPr>
              <a:t>компоненттері</a:t>
            </a:r>
            <a:r>
              <a:rPr lang="ru-RU" sz="1200" dirty="0">
                <a:latin typeface="Times New Roman" panose="02020603050405020304" pitchFamily="18" charset="0"/>
                <a:cs typeface="Times New Roman" panose="02020603050405020304" pitchFamily="18" charset="0"/>
              </a:rPr>
              <a:t>.</a:t>
            </a:r>
          </a:p>
        </p:txBody>
      </p:sp>
      <p:sp>
        <p:nvSpPr>
          <p:cNvPr id="116" name="Google Shape;116;p15"/>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3</a:t>
            </a:fld>
            <a:endParaRPr>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idx="2"/>
          </p:nvPr>
        </p:nvSpPr>
        <p:spPr>
          <a:xfrm>
            <a:off x="5638799" y="502879"/>
            <a:ext cx="3056679" cy="2633700"/>
          </a:xfrm>
        </p:spPr>
        <p:txBody>
          <a:bodyPr/>
          <a:lstStyle/>
          <a:p>
            <a:pPr marL="101600" indent="0">
              <a:buNone/>
            </a:pPr>
            <a:r>
              <a:rPr lang="ru-RU" sz="1400" dirty="0" err="1">
                <a:latin typeface="Times New Roman" panose="02020603050405020304" pitchFamily="18" charset="0"/>
                <a:cs typeface="Times New Roman" panose="02020603050405020304" pitchFamily="18" charset="0"/>
              </a:rPr>
              <a:t>Пайдаланушы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интерфейсі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үш</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негізгі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компонентті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қамтиды</a:t>
            </a:r>
            <a:r>
              <a:rPr lang="ru-RU" sz="1400" dirty="0">
                <a:latin typeface="Times New Roman" panose="02020603050405020304" pitchFamily="18" charset="0"/>
                <a:cs typeface="Times New Roman" panose="02020603050405020304" pitchFamily="18" charset="0"/>
              </a:rPr>
              <a:t>:</a:t>
            </a:r>
          </a:p>
          <a:p>
            <a:pPr lvl="0"/>
            <a:r>
              <a:rPr lang="ru-RU" sz="1400" dirty="0" err="1">
                <a:latin typeface="Times New Roman" panose="02020603050405020304" pitchFamily="18" charset="0"/>
                <a:cs typeface="Times New Roman" panose="02020603050405020304" pitchFamily="18" charset="0"/>
              </a:rPr>
              <a:t>қосымшаның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пайдаланушымен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байланысы</a:t>
            </a:r>
            <a:r>
              <a:rPr lang="ru-RU" sz="1400" dirty="0">
                <a:latin typeface="Times New Roman" panose="02020603050405020304" pitchFamily="18" charset="0"/>
                <a:cs typeface="Times New Roman" panose="02020603050405020304" pitchFamily="18" charset="0"/>
              </a:rPr>
              <a:t>;</a:t>
            </a:r>
          </a:p>
          <a:p>
            <a:pPr lvl="0"/>
            <a:r>
              <a:rPr lang="ru-RU" sz="1400" dirty="0" err="1">
                <a:latin typeface="Times New Roman" panose="02020603050405020304" pitchFamily="18" charset="0"/>
                <a:cs typeface="Times New Roman" panose="02020603050405020304" pitchFamily="18" charset="0"/>
              </a:rPr>
              <a:t>пайдаланушының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қосымшамен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байланысы</a:t>
            </a:r>
            <a:r>
              <a:rPr lang="ru-RU" sz="1400" dirty="0">
                <a:latin typeface="Times New Roman" panose="02020603050405020304" pitchFamily="18" charset="0"/>
                <a:cs typeface="Times New Roman" panose="02020603050405020304" pitchFamily="18" charset="0"/>
              </a:rPr>
              <a:t>;</a:t>
            </a:r>
          </a:p>
          <a:p>
            <a:pPr lvl="0"/>
            <a:r>
              <a:rPr lang="ru-RU" sz="1400" dirty="0" err="1">
                <a:latin typeface="Times New Roman" panose="02020603050405020304" pitchFamily="18" charset="0"/>
                <a:cs typeface="Times New Roman" panose="02020603050405020304" pitchFamily="18" charset="0"/>
              </a:rPr>
              <a:t>тіл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қарым-қатынас</a:t>
            </a:r>
            <a:r>
              <a:rPr lang="ru-RU" sz="1400" dirty="0">
                <a:latin typeface="Times New Roman" panose="02020603050405020304" pitchFamily="18" charset="0"/>
                <a:cs typeface="Times New Roman" panose="02020603050405020304" pitchFamily="18" charset="0"/>
              </a:rPr>
              <a:t>.</a:t>
            </a:r>
          </a:p>
          <a:p>
            <a:pPr marL="101600" lvl="0" indent="0">
              <a:buNone/>
            </a:pPr>
            <a:r>
              <a:rPr lang="ru-RU" sz="1400" b="1" dirty="0" err="1">
                <a:latin typeface="Times New Roman" panose="02020603050405020304" pitchFamily="18" charset="0"/>
                <a:cs typeface="Times New Roman" panose="02020603050405020304" pitchFamily="18" charset="0"/>
              </a:rPr>
              <a:t>Қарым-қатынас</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тілін</a:t>
            </a:r>
            <a:r>
              <a:rPr lang="ru-RU" sz="1400" b="1"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бағдарламалық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қосымшаны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әзірлеуші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анықтайды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Интерфейстің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қасиеттері</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нақтылық</a:t>
            </a:r>
            <a:r>
              <a:rPr lang="ru-RU" sz="1400" dirty="0">
                <a:latin typeface="Times New Roman" panose="02020603050405020304" pitchFamily="18" charset="0"/>
                <a:cs typeface="Times New Roman" panose="02020603050405020304" pitchFamily="18" charset="0"/>
              </a:rPr>
              <a:t> пен </a:t>
            </a:r>
            <a:r>
              <a:rPr lang="ru-RU" sz="1400" dirty="0" err="1">
                <a:latin typeface="Times New Roman" panose="02020603050405020304" pitchFamily="18" charset="0"/>
                <a:cs typeface="Times New Roman" panose="02020603050405020304" pitchFamily="18" charset="0"/>
              </a:rPr>
              <a:t>айқындық</a:t>
            </a:r>
            <a:r>
              <a:rPr lang="ru-RU" sz="14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137884" y="78359"/>
            <a:ext cx="4190400" cy="771233"/>
          </a:xfrm>
          <a:prstGeom prst="rect">
            <a:avLst/>
          </a:prstGeom>
        </p:spPr>
        <p:txBody>
          <a:bodyPr spcFirstLastPara="1" wrap="square" lIns="0" tIns="0" rIns="0" bIns="0" anchor="b" anchorCtr="0">
            <a:noAutofit/>
          </a:bodyPr>
          <a:lstStyle/>
          <a:p>
            <a:r>
              <a:rPr lang="ru-RU" b="1" dirty="0" err="1">
                <a:solidFill>
                  <a:srgbClr val="FF6600"/>
                </a:solidFill>
                <a:latin typeface="Times New Roman" panose="02020603050405020304" pitchFamily="18" charset="0"/>
                <a:cs typeface="Times New Roman" panose="02020603050405020304" pitchFamily="18" charset="0"/>
              </a:rPr>
              <a:t>Артықшылықтары</a:t>
            </a:r>
            <a:r>
              <a:rPr lang="ru-RU" b="1" dirty="0">
                <a:solidFill>
                  <a:srgbClr val="FF6600"/>
                </a:solidFill>
                <a:latin typeface="Times New Roman" panose="02020603050405020304" pitchFamily="18" charset="0"/>
                <a:cs typeface="Times New Roman" panose="02020603050405020304" pitchFamily="18" charset="0"/>
              </a:rPr>
              <a:t> мен </a:t>
            </a:r>
            <a:r>
              <a:rPr lang="ru-RU" b="1" dirty="0" err="1">
                <a:solidFill>
                  <a:srgbClr val="FF6600"/>
                </a:solidFill>
                <a:latin typeface="Times New Roman" panose="02020603050405020304" pitchFamily="18" charset="0"/>
                <a:cs typeface="Times New Roman" panose="02020603050405020304" pitchFamily="18" charset="0"/>
              </a:rPr>
              <a:t>кемшіліктері</a:t>
            </a:r>
            <a:endParaRPr lang="ru-RU" b="1" dirty="0">
              <a:solidFill>
                <a:srgbClr val="FF6600"/>
              </a:solidFill>
              <a:latin typeface="Times New Roman" panose="02020603050405020304" pitchFamily="18" charset="0"/>
              <a:cs typeface="Times New Roman" panose="02020603050405020304" pitchFamily="18" charset="0"/>
            </a:endParaRPr>
          </a:p>
        </p:txBody>
      </p:sp>
      <p:sp>
        <p:nvSpPr>
          <p:cNvPr id="338" name="Google Shape;338;p36"/>
          <p:cNvSpPr txBox="1">
            <a:spLocks noGrp="1"/>
          </p:cNvSpPr>
          <p:nvPr>
            <p:ph type="body" idx="1"/>
          </p:nvPr>
        </p:nvSpPr>
        <p:spPr>
          <a:xfrm>
            <a:off x="89116" y="955214"/>
            <a:ext cx="5110495" cy="1758000"/>
          </a:xfrm>
          <a:prstGeom prst="rect">
            <a:avLst/>
          </a:prstGeom>
        </p:spPr>
        <p:txBody>
          <a:bodyPr spcFirstLastPara="1" wrap="square" lIns="0" tIns="0" rIns="0" bIns="0" anchor="t" anchorCtr="0">
            <a:noAutofit/>
          </a:bodyPr>
          <a:lstStyle/>
          <a:p>
            <a:pPr marL="285750" indent="-285750"/>
            <a:r>
              <a:rPr lang="ru-RU" sz="1600" dirty="0" err="1">
                <a:solidFill>
                  <a:schemeClr val="bg1"/>
                </a:solidFill>
                <a:latin typeface="Times New Roman" panose="02020603050405020304" pitchFamily="18" charset="0"/>
                <a:cs typeface="Times New Roman" panose="02020603050405020304" pitchFamily="18" charset="0"/>
              </a:rPr>
              <a:t>Артықшылықтарға</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интерфейстің</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эргономикасы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әсіресе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жаңадан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келген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пайдаланушылар</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үшін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және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пайдаланудың</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қарапайымдылығы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яғни</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пайдаланушыға</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интуитивті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таныс</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қимылдарды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қолдану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жатады</a:t>
            </a:r>
            <a:r>
              <a:rPr lang="ru-RU" sz="1600" dirty="0">
                <a:solidFill>
                  <a:schemeClr val="bg1"/>
                </a:solidFill>
                <a:latin typeface="Times New Roman" panose="02020603050405020304" pitchFamily="18" charset="0"/>
                <a:cs typeface="Times New Roman" panose="02020603050405020304" pitchFamily="18" charset="0"/>
              </a:rPr>
              <a:t/>
            </a:r>
            <a:br>
              <a:rPr lang="ru-RU" sz="1600" dirty="0">
                <a:solidFill>
                  <a:schemeClr val="bg1"/>
                </a:solidFill>
                <a:latin typeface="Times New Roman" panose="02020603050405020304" pitchFamily="18" charset="0"/>
                <a:cs typeface="Times New Roman" panose="02020603050405020304" pitchFamily="18" charset="0"/>
              </a:rPr>
            </a:br>
            <a:endParaRPr lang="ru-RU" sz="1600" dirty="0">
              <a:solidFill>
                <a:schemeClr val="bg1"/>
              </a:solidFill>
              <a:latin typeface="Times New Roman" panose="02020603050405020304" pitchFamily="18" charset="0"/>
              <a:cs typeface="Times New Roman" panose="02020603050405020304" pitchFamily="18" charset="0"/>
            </a:endParaRPr>
          </a:p>
          <a:p>
            <a:pPr marL="285750" indent="-285750"/>
            <a:r>
              <a:rPr lang="ru-RU" sz="1600" dirty="0" err="1">
                <a:solidFill>
                  <a:schemeClr val="bg1"/>
                </a:solidFill>
                <a:latin typeface="Times New Roman" panose="02020603050405020304" pitchFamily="18" charset="0"/>
                <a:cs typeface="Times New Roman" panose="02020603050405020304" pitchFamily="18" charset="0"/>
              </a:rPr>
              <a:t>Кемшіліктерге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қателіктердің</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жоғары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ықтималдығы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жатады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өйткені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әр</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түрлі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адамдардағы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қимылдарды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бейнелеу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әр</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түрлі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болуы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мүмкін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және</a:t>
            </a:r>
            <a:r>
              <a:rPr lang="ru-RU" sz="1600" dirty="0">
                <a:solidFill>
                  <a:schemeClr val="bg1"/>
                </a:solidFill>
                <a:latin typeface="Times New Roman" panose="02020603050405020304" pitchFamily="18" charset="0"/>
                <a:cs typeface="Times New Roman" panose="02020603050405020304" pitchFamily="18" charset="0"/>
              </a:rPr>
              <a:t> камера, сенсор, </a:t>
            </a:r>
            <a:r>
              <a:rPr lang="ru-RU" sz="1600" dirty="0" err="1">
                <a:solidFill>
                  <a:schemeClr val="bg1"/>
                </a:solidFill>
                <a:latin typeface="Times New Roman" panose="02020603050405020304" pitchFamily="18" charset="0"/>
                <a:cs typeface="Times New Roman" panose="02020603050405020304" pitchFamily="18" charset="0"/>
              </a:rPr>
              <a:t>датчиктер</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және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т.б</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сияқты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тиісті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құрылғылар</a:t>
            </a:r>
            <a:r>
              <a:rPr lang="ru-RU" sz="1600" dirty="0">
                <a:solidFill>
                  <a:schemeClr val="bg1"/>
                </a:solidFill>
                <a:latin typeface="Times New Roman" panose="02020603050405020304" pitchFamily="18" charset="0"/>
                <a:cs typeface="Times New Roman" panose="02020603050405020304" pitchFamily="18" charset="0"/>
              </a:rPr>
              <a:t> мен </a:t>
            </a:r>
            <a:r>
              <a:rPr lang="ru-RU" sz="1600" dirty="0" err="1">
                <a:solidFill>
                  <a:schemeClr val="bg1"/>
                </a:solidFill>
                <a:latin typeface="Times New Roman" panose="02020603050405020304" pitchFamily="18" charset="0"/>
                <a:cs typeface="Times New Roman" panose="02020603050405020304" pitchFamily="18" charset="0"/>
              </a:rPr>
              <a:t>жабдықтарды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қажет</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етеді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Бұл</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қосымша</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шығындарға</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әкеледі</a:t>
            </a:r>
            <a:r>
              <a:rPr lang="ru-RU" sz="1600" dirty="0">
                <a:solidFill>
                  <a:schemeClr val="bg1"/>
                </a:solidFill>
                <a:latin typeface="Times New Roman" panose="02020603050405020304" pitchFamily="18" charset="0"/>
                <a:cs typeface="Times New Roman" panose="02020603050405020304" pitchFamily="18" charset="0"/>
              </a:rPr>
              <a:t>.</a:t>
            </a:r>
            <a:endParaRPr sz="1600" dirty="0">
              <a:solidFill>
                <a:schemeClr val="bg1"/>
              </a:solidFill>
              <a:latin typeface="Times New Roman" panose="02020603050405020304" pitchFamily="18" charset="0"/>
              <a:cs typeface="Times New Roman" panose="02020603050405020304" pitchFamily="18" charset="0"/>
            </a:endParaRPr>
          </a:p>
        </p:txBody>
      </p:sp>
      <p:sp>
        <p:nvSpPr>
          <p:cNvPr id="339" name="Google Shape;339;p36"/>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30</a:t>
            </a:fld>
            <a:endParaRPr>
              <a:latin typeface="Times New Roman" panose="02020603050405020304" pitchFamily="18" charset="0"/>
              <a:cs typeface="Times New Roman" panose="02020603050405020304" pitchFamily="18" charset="0"/>
            </a:endParaRPr>
          </a:p>
        </p:txBody>
      </p:sp>
      <p:pic>
        <p:nvPicPr>
          <p:cNvPr id="4098" name="Picture 2" descr="Скриншот программы Face Gestures Face Observation Opera Lan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335" y="1242739"/>
            <a:ext cx="3752564" cy="19333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33289" y="3245032"/>
            <a:ext cx="2246128" cy="307777"/>
          </a:xfrm>
          <a:prstGeom prst="rect">
            <a:avLst/>
          </a:prstGeom>
        </p:spPr>
        <p:txBody>
          <a:bodyPr wrap="none">
            <a:spAutoFit/>
          </a:bodyPr>
          <a:lstStyle/>
          <a:p>
            <a:r>
              <a:rPr lang="ru-RU" dirty="0" err="1">
                <a:solidFill>
                  <a:schemeClr val="bg1"/>
                </a:solidFill>
                <a:latin typeface="Times New Roman" panose="02020603050405020304" pitchFamily="18" charset="0"/>
                <a:cs typeface="Times New Roman" panose="02020603050405020304" pitchFamily="18" charset="0"/>
              </a:rPr>
              <a:t>Қимылдар</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иллюстрациясы</a:t>
            </a:r>
            <a:endParaRPr lang="ru-RU"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7"/>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p>
            <a:r>
              <a:rPr lang="ru-RU" b="1" dirty="0" err="1">
                <a:solidFill>
                  <a:srgbClr val="FF6600"/>
                </a:solidFill>
                <a:latin typeface="Times New Roman" panose="02020603050405020304" pitchFamily="18" charset="0"/>
                <a:cs typeface="Times New Roman" panose="02020603050405020304" pitchFamily="18" charset="0"/>
              </a:rPr>
              <a:t>Нейрокомпьютерлік</a:t>
            </a:r>
            <a:r>
              <a:rPr lang="ru-RU" b="1" dirty="0">
                <a:solidFill>
                  <a:srgbClr val="FF6600"/>
                </a:solidFill>
                <a:latin typeface="Times New Roman" panose="02020603050405020304" pitchFamily="18" charset="0"/>
                <a:cs typeface="Times New Roman" panose="02020603050405020304" pitchFamily="18" charset="0"/>
              </a:rPr>
              <a:t> интерфейс</a:t>
            </a:r>
          </a:p>
        </p:txBody>
      </p:sp>
      <p:sp>
        <p:nvSpPr>
          <p:cNvPr id="346" name="Google Shape;346;p37"/>
          <p:cNvSpPr txBox="1">
            <a:spLocks noGrp="1"/>
          </p:cNvSpPr>
          <p:nvPr>
            <p:ph type="body" idx="1"/>
          </p:nvPr>
        </p:nvSpPr>
        <p:spPr>
          <a:xfrm>
            <a:off x="621792" y="1418400"/>
            <a:ext cx="4483060" cy="2633700"/>
          </a:xfrm>
          <a:prstGeom prst="rect">
            <a:avLst/>
          </a:prstGeom>
        </p:spPr>
        <p:txBody>
          <a:bodyPr spcFirstLastPara="1" wrap="square" lIns="0" tIns="0" rIns="0" bIns="0" anchor="t" anchorCtr="0">
            <a:noAutofit/>
          </a:bodyPr>
          <a:lstStyle/>
          <a:p>
            <a:pPr marL="0" lvl="0" indent="0" algn="just">
              <a:buNone/>
            </a:pPr>
            <a:r>
              <a:rPr lang="ru-RU" sz="1400" b="1" dirty="0" err="1">
                <a:latin typeface="Times New Roman" panose="02020603050405020304" pitchFamily="18" charset="0"/>
                <a:cs typeface="Times New Roman" panose="02020603050405020304" pitchFamily="18" charset="0"/>
              </a:rPr>
              <a:t>Нейрокомпьютерлік</a:t>
            </a:r>
            <a:r>
              <a:rPr lang="ru-RU" sz="1400" b="1" dirty="0">
                <a:latin typeface="Times New Roman" panose="02020603050405020304" pitchFamily="18" charset="0"/>
                <a:cs typeface="Times New Roman" panose="02020603050405020304" pitchFamily="18" charset="0"/>
              </a:rPr>
              <a:t> интерфейс </a:t>
            </a:r>
            <a:r>
              <a:rPr lang="ru-RU" sz="1400" dirty="0">
                <a:latin typeface="Times New Roman" panose="02020603050405020304" pitchFamily="18" charset="0"/>
                <a:cs typeface="Times New Roman" panose="02020603050405020304" pitchFamily="18" charset="0"/>
              </a:rPr>
              <a:t>(НКИ) (</a:t>
            </a:r>
            <a:r>
              <a:rPr lang="ru-RU" sz="1400" dirty="0" err="1">
                <a:latin typeface="Times New Roman" panose="02020603050405020304" pitchFamily="18" charset="0"/>
                <a:cs typeface="Times New Roman" panose="02020603050405020304" pitchFamily="18" charset="0"/>
              </a:rPr>
              <a:t>сондай</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ақ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тікелей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нейрондық</a:t>
            </a:r>
            <a:r>
              <a:rPr lang="ru-RU" sz="1400" dirty="0">
                <a:latin typeface="Times New Roman" panose="02020603050405020304" pitchFamily="18" charset="0"/>
                <a:cs typeface="Times New Roman" panose="02020603050405020304" pitchFamily="18" charset="0"/>
              </a:rPr>
              <a:t> интерфейс, ми </a:t>
            </a:r>
            <a:r>
              <a:rPr lang="ru-RU" sz="1400" dirty="0" err="1">
                <a:latin typeface="Times New Roman" panose="02020603050405020304" pitchFamily="18" charset="0"/>
                <a:cs typeface="Times New Roman" panose="02020603050405020304" pitchFamily="18" charset="0"/>
              </a:rPr>
              <a:t>интерфейсі</a:t>
            </a:r>
            <a:r>
              <a:rPr lang="ru-RU" sz="1400" dirty="0">
                <a:latin typeface="Times New Roman" panose="02020603050405020304" pitchFamily="18" charset="0"/>
                <a:cs typeface="Times New Roman" panose="02020603050405020304" pitchFamily="18" charset="0"/>
              </a:rPr>
              <a:t>, "ми — компьютер" </a:t>
            </a:r>
            <a:r>
              <a:rPr lang="ru-RU" sz="1400" dirty="0" err="1">
                <a:latin typeface="Times New Roman" panose="02020603050405020304" pitchFamily="18" charset="0"/>
                <a:cs typeface="Times New Roman" panose="02020603050405020304" pitchFamily="18" charset="0"/>
              </a:rPr>
              <a:t>интерфейсі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деп</a:t>
            </a:r>
            <a:r>
              <a:rPr lang="ru-RU" sz="1400" dirty="0">
                <a:latin typeface="Times New Roman" panose="02020603050405020304" pitchFamily="18" charset="0"/>
                <a:cs typeface="Times New Roman" panose="02020603050405020304" pitchFamily="18" charset="0"/>
              </a:rPr>
              <a:t> те </a:t>
            </a:r>
            <a:r>
              <a:rPr lang="ru-RU" sz="1400" dirty="0" err="1">
                <a:latin typeface="Times New Roman" panose="02020603050405020304" pitchFamily="18" charset="0"/>
                <a:cs typeface="Times New Roman" panose="02020603050405020304" pitchFamily="18" charset="0"/>
              </a:rPr>
              <a:t>аталады</a:t>
            </a:r>
            <a:r>
              <a:rPr lang="ru-RU" sz="1400" dirty="0">
                <a:latin typeface="Times New Roman" panose="02020603050405020304" pitchFamily="18" charset="0"/>
                <a:cs typeface="Times New Roman" panose="02020603050405020304" pitchFamily="18" charset="0"/>
              </a:rPr>
              <a:t>) - ми мен </a:t>
            </a:r>
            <a:r>
              <a:rPr lang="ru-RU" sz="1400" dirty="0" err="1">
                <a:latin typeface="Times New Roman" panose="02020603050405020304" pitchFamily="18" charset="0"/>
                <a:cs typeface="Times New Roman" panose="02020603050405020304" pitchFamily="18" charset="0"/>
              </a:rPr>
              <a:t>электрондық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құрылғы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мысалы</a:t>
            </a:r>
            <a:r>
              <a:rPr lang="ru-RU" sz="1400" dirty="0">
                <a:latin typeface="Times New Roman" panose="02020603050405020304" pitchFamily="18" charset="0"/>
                <a:cs typeface="Times New Roman" panose="02020603050405020304" pitchFamily="18" charset="0"/>
              </a:rPr>
              <a:t>, компьютер) </a:t>
            </a:r>
            <a:r>
              <a:rPr lang="ru-RU" sz="1400" dirty="0" err="1">
                <a:latin typeface="Times New Roman" panose="02020603050405020304" pitchFamily="18" charset="0"/>
                <a:cs typeface="Times New Roman" panose="02020603050405020304" pitchFamily="18" charset="0"/>
              </a:rPr>
              <a:t>арасында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ақпарат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алмасу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үшін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құрылған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жүйе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бағытты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интерфейстерде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сыртқы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құрылғылар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мидың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сигналдарын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қабылдай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алады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немесе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сигналдар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жібере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алады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мысалы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электронды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имплантпен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көру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қабілетін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қалпына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келтіру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кезінде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торына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еліктей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отырып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Екі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бағытты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интерфейстер</a:t>
            </a:r>
            <a:r>
              <a:rPr lang="ru-RU" sz="1400" dirty="0">
                <a:latin typeface="Times New Roman" panose="02020603050405020304" pitchFamily="18" charset="0"/>
                <a:cs typeface="Times New Roman" panose="02020603050405020304" pitchFamily="18" charset="0"/>
              </a:rPr>
              <a:t> ми мен </a:t>
            </a:r>
            <a:r>
              <a:rPr lang="ru-RU" sz="1400" dirty="0" err="1">
                <a:latin typeface="Times New Roman" panose="02020603050405020304" pitchFamily="18" charset="0"/>
                <a:cs typeface="Times New Roman" panose="02020603050405020304" pitchFamily="18" charset="0"/>
              </a:rPr>
              <a:t>сыртқы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құрылғыларға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екі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бағытта</a:t>
            </a:r>
            <a:r>
              <a:rPr lang="ru-RU" sz="1400" dirty="0">
                <a:latin typeface="Times New Roman" panose="02020603050405020304" pitchFamily="18" charset="0"/>
                <a:cs typeface="Times New Roman" panose="02020603050405020304" pitchFamily="18" charset="0"/>
              </a:rPr>
              <a:t> да </a:t>
            </a:r>
            <a:r>
              <a:rPr lang="ru-RU" sz="1400" dirty="0" err="1">
                <a:latin typeface="Times New Roman" panose="02020603050405020304" pitchFamily="18" charset="0"/>
                <a:cs typeface="Times New Roman" panose="02020603050405020304" pitchFamily="18" charset="0"/>
              </a:rPr>
              <a:t>ақпарат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алмасуға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мүмкіндік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береді</a:t>
            </a:r>
            <a:r>
              <a:rPr lang="ru-RU" sz="1400" dirty="0">
                <a:latin typeface="Times New Roman" panose="02020603050405020304" pitchFamily="18" charset="0"/>
                <a:cs typeface="Times New Roman" panose="02020603050405020304" pitchFamily="18" charset="0"/>
              </a:rPr>
              <a:t>. Нейрокомпьютер </a:t>
            </a:r>
            <a:r>
              <a:rPr lang="ru-RU" sz="1400" dirty="0" err="1">
                <a:latin typeface="Times New Roman" panose="02020603050405020304" pitchFamily="18" charset="0"/>
                <a:cs typeface="Times New Roman" panose="02020603050405020304" pitchFamily="18" charset="0"/>
              </a:rPr>
              <a:t>интерфейсі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биологиялық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кері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байланыс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әдісін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жиі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қолданады</a:t>
            </a:r>
            <a:r>
              <a:rPr lang="ru-RU" sz="1400" dirty="0">
                <a:latin typeface="Times New Roman" panose="02020603050405020304" pitchFamily="18" charset="0"/>
                <a:cs typeface="Times New Roman" panose="02020603050405020304" pitchFamily="18" charset="0"/>
              </a:rPr>
              <a:t>.</a:t>
            </a:r>
            <a:endParaRPr sz="1400" dirty="0">
              <a:latin typeface="Times New Roman" panose="02020603050405020304" pitchFamily="18" charset="0"/>
              <a:cs typeface="Times New Roman" panose="02020603050405020304" pitchFamily="18" charset="0"/>
            </a:endParaRPr>
          </a:p>
        </p:txBody>
      </p:sp>
      <p:sp>
        <p:nvSpPr>
          <p:cNvPr id="347" name="Google Shape;347;p37"/>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31</a:t>
            </a:fld>
            <a:endParaRPr>
              <a:latin typeface="Times New Roman" panose="02020603050405020304" pitchFamily="18" charset="0"/>
              <a:cs typeface="Times New Roman" panose="02020603050405020304" pitchFamily="18" charset="0"/>
            </a:endParaRPr>
          </a:p>
        </p:txBody>
      </p:sp>
      <p:pic>
        <p:nvPicPr>
          <p:cNvPr id="3074" name="Picture 2" descr="https://upload.wikimedia.org/wikipedia/commons/thumb/f/fe/InterfaceNeuronaleDirecte-fr.svg/1280px-InterfaceNeuronaleDirecte-fr.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612" y="390257"/>
            <a:ext cx="3518863" cy="23449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41612" y="2879261"/>
            <a:ext cx="3667908" cy="523220"/>
          </a:xfrm>
          <a:prstGeom prst="rect">
            <a:avLst/>
          </a:prstGeom>
        </p:spPr>
        <p:txBody>
          <a:bodyPr wrap="square">
            <a:spAutoFit/>
          </a:bodyPr>
          <a:lstStyle/>
          <a:p>
            <a:pPr algn="ctr"/>
            <a:r>
              <a:rPr lang="ru-RU" dirty="0" err="1">
                <a:solidFill>
                  <a:schemeClr val="bg1"/>
                </a:solidFill>
                <a:latin typeface="Times New Roman" panose="02020603050405020304" pitchFamily="18" charset="0"/>
                <a:cs typeface="Times New Roman" panose="02020603050405020304" pitchFamily="18" charset="0"/>
              </a:rPr>
              <a:t>Бір</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бағытты</a:t>
            </a:r>
            <a:r>
              <a:rPr lang="ru-RU" dirty="0">
                <a:solidFill>
                  <a:schemeClr val="bg1"/>
                </a:solidFill>
                <a:latin typeface="Times New Roman" panose="02020603050405020304" pitchFamily="18" charset="0"/>
                <a:cs typeface="Times New Roman" panose="02020603050405020304" pitchFamily="18" charset="0"/>
              </a:rPr>
              <a:t> нейрокомпьютер </a:t>
            </a:r>
            <a:r>
              <a:rPr lang="ru-RU" dirty="0" err="1">
                <a:solidFill>
                  <a:schemeClr val="bg1"/>
                </a:solidFill>
                <a:latin typeface="Times New Roman" panose="02020603050405020304" pitchFamily="18" charset="0"/>
                <a:cs typeface="Times New Roman" panose="02020603050405020304" pitchFamily="18" charset="0"/>
              </a:rPr>
              <a:t>интерфейсі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арқылы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басқару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мысалы</a:t>
            </a:r>
            <a:endParaRPr lang="ru-RU"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8"/>
        <p:cNvGrpSpPr/>
        <p:nvPr/>
      </p:nvGrpSpPr>
      <p:grpSpPr>
        <a:xfrm>
          <a:off x="0" y="0"/>
          <a:ext cx="0" cy="0"/>
          <a:chOff x="0" y="0"/>
          <a:chExt cx="0" cy="0"/>
        </a:xfrm>
      </p:grpSpPr>
      <p:sp>
        <p:nvSpPr>
          <p:cNvPr id="449" name="Google Shape;449;p43"/>
          <p:cNvSpPr txBox="1">
            <a:spLocks noGrp="1"/>
          </p:cNvSpPr>
          <p:nvPr>
            <p:ph type="title"/>
          </p:nvPr>
        </p:nvSpPr>
        <p:spPr>
          <a:xfrm>
            <a:off x="522984" y="0"/>
            <a:ext cx="3171300" cy="1418400"/>
          </a:xfrm>
          <a:prstGeom prst="rect">
            <a:avLst/>
          </a:prstGeom>
        </p:spPr>
        <p:txBody>
          <a:bodyPr spcFirstLastPara="1" wrap="square" lIns="0" tIns="0" rIns="0" bIns="0" anchor="ctr" anchorCtr="0">
            <a:noAutofit/>
          </a:bodyPr>
          <a:lstStyle/>
          <a:p>
            <a:r>
              <a:rPr lang="ru-RU" sz="2000" b="1" dirty="0" err="1">
                <a:solidFill>
                  <a:srgbClr val="FF6600"/>
                </a:solidFill>
                <a:latin typeface="Times New Roman" panose="02020603050405020304" pitchFamily="18" charset="0"/>
                <a:cs typeface="Times New Roman" panose="02020603050405020304" pitchFamily="18" charset="0"/>
              </a:rPr>
              <a:t>Бағдарламалық</a:t>
            </a:r>
            <a:r>
              <a:rPr lang="ru-RU" sz="2000" b="1" dirty="0">
                <a:solidFill>
                  <a:srgbClr val="FF6600"/>
                </a:solidFill>
                <a:latin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cs typeface="Times New Roman" panose="02020603050405020304" pitchFamily="18" charset="0"/>
              </a:rPr>
              <a:t>жасақтама</a:t>
            </a:r>
            <a:r>
              <a:rPr lang="ru-RU" sz="2000" b="1" dirty="0">
                <a:solidFill>
                  <a:srgbClr val="FF6600"/>
                </a:solidFill>
                <a:latin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cs typeface="Times New Roman" panose="02020603050405020304" pitchFamily="18" charset="0"/>
              </a:rPr>
              <a:t>компоненттерінің</a:t>
            </a:r>
            <a:r>
              <a:rPr lang="ru-RU" sz="2000" b="1" dirty="0">
                <a:solidFill>
                  <a:srgbClr val="FF6600"/>
                </a:solidFill>
                <a:latin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cs typeface="Times New Roman" panose="02020603050405020304" pitchFamily="18" charset="0"/>
              </a:rPr>
              <a:t>өзара</a:t>
            </a:r>
            <a:r>
              <a:rPr lang="ru-RU" sz="2000" b="1" dirty="0">
                <a:solidFill>
                  <a:srgbClr val="FF6600"/>
                </a:solidFill>
                <a:latin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cs typeface="Times New Roman" panose="02020603050405020304" pitchFamily="18" charset="0"/>
              </a:rPr>
              <a:t>әрекеттесу</a:t>
            </a:r>
            <a:r>
              <a:rPr lang="ru-RU" sz="2000" b="1" dirty="0">
                <a:solidFill>
                  <a:srgbClr val="FF6600"/>
                </a:solidFill>
                <a:latin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cs typeface="Times New Roman" panose="02020603050405020304" pitchFamily="18" charset="0"/>
              </a:rPr>
              <a:t>тәсілі</a:t>
            </a:r>
            <a:endParaRPr lang="ru-RU" sz="2000" b="1" dirty="0">
              <a:solidFill>
                <a:srgbClr val="FF6600"/>
              </a:solidFill>
              <a:latin typeface="Times New Roman" panose="02020603050405020304" pitchFamily="18" charset="0"/>
              <a:cs typeface="Times New Roman" panose="02020603050405020304" pitchFamily="18" charset="0"/>
            </a:endParaRPr>
          </a:p>
        </p:txBody>
      </p:sp>
      <p:sp>
        <p:nvSpPr>
          <p:cNvPr id="450" name="Google Shape;450;p43"/>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100">
                <a:solidFill>
                  <a:schemeClr val="bg1"/>
                </a:solidFill>
                <a:latin typeface="Times New Roman" panose="02020603050405020304" pitchFamily="18" charset="0"/>
                <a:cs typeface="Times New Roman" panose="02020603050405020304" pitchFamily="18" charset="0"/>
              </a:rPr>
              <a:t>32</a:t>
            </a:fld>
            <a:endParaRPr sz="1100">
              <a:solidFill>
                <a:schemeClr val="bg1"/>
              </a:solidFill>
              <a:latin typeface="Times New Roman" panose="02020603050405020304" pitchFamily="18" charset="0"/>
              <a:cs typeface="Times New Roman" panose="02020603050405020304" pitchFamily="18" charset="0"/>
            </a:endParaRPr>
          </a:p>
        </p:txBody>
      </p:sp>
      <p:sp>
        <p:nvSpPr>
          <p:cNvPr id="451" name="Google Shape;451;p43"/>
          <p:cNvSpPr/>
          <p:nvPr/>
        </p:nvSpPr>
        <p:spPr>
          <a:xfrm>
            <a:off x="628575" y="1583775"/>
            <a:ext cx="3871500" cy="13758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1371600" bIns="91425" anchor="t" anchorCtr="0">
            <a:noAutofit/>
          </a:bodyPr>
          <a:lstStyle/>
          <a:p>
            <a:pPr lvl="0"/>
            <a:r>
              <a:rPr lang="ru-RU" sz="1800" dirty="0" err="1">
                <a:solidFill>
                  <a:schemeClr val="bg1"/>
                </a:solidFill>
                <a:latin typeface="Times New Roman" panose="02020603050405020304" pitchFamily="18" charset="0"/>
                <a:cs typeface="Times New Roman" panose="02020603050405020304" pitchFamily="18" charset="0"/>
              </a:rPr>
              <a:t>Қолданбалы</a:t>
            </a:r>
            <a:r>
              <a:rPr lang="ru-RU" sz="1800" dirty="0">
                <a:solidFill>
                  <a:schemeClr val="bg1"/>
                </a:solidFill>
                <a:latin typeface="Times New Roman" panose="02020603050405020304" pitchFamily="18" charset="0"/>
                <a:cs typeface="Times New Roman" panose="02020603050405020304" pitchFamily="18" charset="0"/>
              </a:rPr>
              <a:t> </a:t>
            </a:r>
            <a:r>
              <a:rPr lang="ru-RU" sz="1800" dirty="0" err="1">
                <a:solidFill>
                  <a:schemeClr val="bg1"/>
                </a:solidFill>
                <a:latin typeface="Times New Roman" panose="02020603050405020304" pitchFamily="18" charset="0"/>
                <a:cs typeface="Times New Roman" panose="02020603050405020304" pitchFamily="18" charset="0"/>
              </a:rPr>
              <a:t>бағдарламалау</a:t>
            </a:r>
            <a:r>
              <a:rPr lang="ru-RU" sz="1800" dirty="0">
                <a:solidFill>
                  <a:schemeClr val="bg1"/>
                </a:solidFill>
                <a:latin typeface="Times New Roman" panose="02020603050405020304" pitchFamily="18" charset="0"/>
                <a:cs typeface="Times New Roman" panose="02020603050405020304" pitchFamily="18" charset="0"/>
              </a:rPr>
              <a:t> </a:t>
            </a:r>
            <a:r>
              <a:rPr lang="ru-RU" sz="1800" dirty="0" err="1">
                <a:solidFill>
                  <a:schemeClr val="bg1"/>
                </a:solidFill>
                <a:latin typeface="Times New Roman" panose="02020603050405020304" pitchFamily="18" charset="0"/>
                <a:cs typeface="Times New Roman" panose="02020603050405020304" pitchFamily="18" charset="0"/>
              </a:rPr>
              <a:t>интерфейсі</a:t>
            </a:r>
            <a:r>
              <a:rPr lang="ru-RU" sz="1800" dirty="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API)</a:t>
            </a:r>
            <a:endParaRPr sz="1800" dirty="0">
              <a:solidFill>
                <a:schemeClr val="bg1"/>
              </a:solidFill>
              <a:latin typeface="Times New Roman" panose="02020603050405020304" pitchFamily="18" charset="0"/>
              <a:ea typeface="Raleway"/>
              <a:cs typeface="Times New Roman" panose="02020603050405020304" pitchFamily="18" charset="0"/>
              <a:sym typeface="Raleway"/>
            </a:endParaRPr>
          </a:p>
        </p:txBody>
      </p:sp>
      <p:sp>
        <p:nvSpPr>
          <p:cNvPr id="452" name="Google Shape;452;p43"/>
          <p:cNvSpPr/>
          <p:nvPr/>
        </p:nvSpPr>
        <p:spPr>
          <a:xfrm>
            <a:off x="4660149" y="1583775"/>
            <a:ext cx="3871500" cy="1375800"/>
          </a:xfrm>
          <a:prstGeom prst="rect">
            <a:avLst/>
          </a:prstGeom>
          <a:noFill/>
          <a:ln w="9525" cap="flat" cmpd="sng">
            <a:solidFill>
              <a:schemeClr val="accent2"/>
            </a:solidFill>
            <a:prstDash val="solid"/>
            <a:round/>
            <a:headEnd type="none" w="sm" len="sm"/>
            <a:tailEnd type="none" w="sm" len="sm"/>
          </a:ln>
        </p:spPr>
        <p:txBody>
          <a:bodyPr spcFirstLastPara="1" wrap="square" lIns="1371600" tIns="91425" rIns="91425" bIns="91425" anchor="t" anchorCtr="0">
            <a:noAutofit/>
          </a:bodyPr>
          <a:lstStyle/>
          <a:p>
            <a:r>
              <a:rPr lang="ru-RU" sz="1800" dirty="0" err="1">
                <a:solidFill>
                  <a:schemeClr val="bg1"/>
                </a:solidFill>
                <a:latin typeface="Times New Roman" panose="02020603050405020304" pitchFamily="18" charset="0"/>
                <a:cs typeface="Times New Roman" panose="02020603050405020304" pitchFamily="18" charset="0"/>
              </a:rPr>
              <a:t>Қашықтан</a:t>
            </a:r>
            <a:r>
              <a:rPr lang="ru-RU" sz="1800" dirty="0">
                <a:solidFill>
                  <a:schemeClr val="bg1"/>
                </a:solidFill>
                <a:latin typeface="Times New Roman" panose="02020603050405020304" pitchFamily="18" charset="0"/>
                <a:cs typeface="Times New Roman" panose="02020603050405020304" pitchFamily="18" charset="0"/>
              </a:rPr>
              <a:t> </a:t>
            </a:r>
            <a:r>
              <a:rPr lang="ru-RU" sz="1800" dirty="0" err="1">
                <a:solidFill>
                  <a:schemeClr val="bg1"/>
                </a:solidFill>
                <a:latin typeface="Times New Roman" panose="02020603050405020304" pitchFamily="18" charset="0"/>
                <a:cs typeface="Times New Roman" panose="02020603050405020304" pitchFamily="18" charset="0"/>
              </a:rPr>
              <a:t>шақыру</a:t>
            </a:r>
            <a:r>
              <a:rPr lang="ru-RU" sz="1800" dirty="0">
                <a:solidFill>
                  <a:schemeClr val="bg1"/>
                </a:solidFill>
                <a:latin typeface="Times New Roman" panose="02020603050405020304" pitchFamily="18" charset="0"/>
                <a:cs typeface="Times New Roman" panose="02020603050405020304" pitchFamily="18" charset="0"/>
              </a:rPr>
              <a:t> </a:t>
            </a:r>
            <a:r>
              <a:rPr lang="ru-RU" sz="1800" dirty="0" err="1">
                <a:solidFill>
                  <a:schemeClr val="bg1"/>
                </a:solidFill>
                <a:latin typeface="Times New Roman" panose="02020603050405020304" pitchFamily="18" charset="0"/>
                <a:cs typeface="Times New Roman" panose="02020603050405020304" pitchFamily="18" charset="0"/>
              </a:rPr>
              <a:t>рәсімдері</a:t>
            </a:r>
            <a:endParaRPr lang="ru-RU" sz="1800" dirty="0">
              <a:solidFill>
                <a:schemeClr val="bg1"/>
              </a:solidFill>
              <a:latin typeface="Times New Roman" panose="02020603050405020304" pitchFamily="18" charset="0"/>
              <a:cs typeface="Times New Roman" panose="02020603050405020304" pitchFamily="18" charset="0"/>
            </a:endParaRPr>
          </a:p>
        </p:txBody>
      </p:sp>
      <p:sp>
        <p:nvSpPr>
          <p:cNvPr id="453" name="Google Shape;453;p43"/>
          <p:cNvSpPr/>
          <p:nvPr/>
        </p:nvSpPr>
        <p:spPr>
          <a:xfrm>
            <a:off x="628575" y="3110437"/>
            <a:ext cx="3871500" cy="1375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1371600" bIns="91425" anchor="b" anchorCtr="0">
            <a:noAutofit/>
          </a:bodyPr>
          <a:lstStyle/>
          <a:p>
            <a:r>
              <a:rPr lang="af-ZA" sz="1800" u="sng" dirty="0">
                <a:solidFill>
                  <a:schemeClr val="bg1"/>
                </a:solidFill>
                <a:latin typeface="Times New Roman" panose="02020603050405020304" pitchFamily="18" charset="0"/>
                <a:cs typeface="Times New Roman" panose="02020603050405020304" pitchFamily="18" charset="0"/>
              </a:rPr>
              <a:t>COM-</a:t>
            </a:r>
            <a:r>
              <a:rPr lang="ru-RU" sz="1800" u="sng" dirty="0">
                <a:solidFill>
                  <a:schemeClr val="bg1"/>
                </a:solidFill>
                <a:latin typeface="Times New Roman" panose="02020603050405020304" pitchFamily="18" charset="0"/>
                <a:cs typeface="Times New Roman" panose="02020603050405020304" pitchFamily="18" charset="0"/>
              </a:rPr>
              <a:t>интерфейс</a:t>
            </a:r>
            <a:endParaRPr lang="ru-RU" sz="1800" dirty="0">
              <a:solidFill>
                <a:schemeClr val="bg1"/>
              </a:solidFill>
              <a:latin typeface="Times New Roman" panose="02020603050405020304" pitchFamily="18" charset="0"/>
              <a:cs typeface="Times New Roman" panose="02020603050405020304" pitchFamily="18" charset="0"/>
            </a:endParaRPr>
          </a:p>
        </p:txBody>
      </p:sp>
      <p:sp>
        <p:nvSpPr>
          <p:cNvPr id="454" name="Google Shape;454;p43"/>
          <p:cNvSpPr/>
          <p:nvPr/>
        </p:nvSpPr>
        <p:spPr>
          <a:xfrm>
            <a:off x="4660149" y="3110437"/>
            <a:ext cx="3871500" cy="1375800"/>
          </a:xfrm>
          <a:prstGeom prst="rect">
            <a:avLst/>
          </a:prstGeom>
          <a:noFill/>
          <a:ln w="9525" cap="flat" cmpd="sng">
            <a:solidFill>
              <a:schemeClr val="accent4"/>
            </a:solidFill>
            <a:prstDash val="solid"/>
            <a:round/>
            <a:headEnd type="none" w="sm" len="sm"/>
            <a:tailEnd type="none" w="sm" len="sm"/>
          </a:ln>
        </p:spPr>
        <p:txBody>
          <a:bodyPr spcFirstLastPara="1" wrap="square" lIns="1371600" tIns="91425" rIns="91425" bIns="91425" anchor="b" anchorCtr="0">
            <a:noAutofit/>
          </a:bodyPr>
          <a:lstStyle/>
          <a:p>
            <a:pPr lvl="0" algn="r">
              <a:buClr>
                <a:schemeClr val="dk1"/>
              </a:buClr>
              <a:buSzPts val="1100"/>
            </a:pPr>
            <a:r>
              <a:rPr lang="ru-RU" sz="1800" dirty="0" err="1">
                <a:solidFill>
                  <a:schemeClr val="bg1"/>
                </a:solidFill>
                <a:latin typeface="Times New Roman" panose="02020603050405020304" pitchFamily="18" charset="0"/>
                <a:cs typeface="Times New Roman" panose="02020603050405020304" pitchFamily="18" charset="0"/>
              </a:rPr>
              <a:t>Объектіге</a:t>
            </a:r>
            <a:r>
              <a:rPr lang="ru-RU" sz="1800" dirty="0">
                <a:solidFill>
                  <a:schemeClr val="bg1"/>
                </a:solidFill>
                <a:latin typeface="Times New Roman" panose="02020603050405020304" pitchFamily="18" charset="0"/>
                <a:cs typeface="Times New Roman" panose="02020603050405020304" pitchFamily="18" charset="0"/>
              </a:rPr>
              <a:t> </a:t>
            </a:r>
            <a:r>
              <a:rPr lang="ru-RU" sz="1800" dirty="0" err="1">
                <a:solidFill>
                  <a:schemeClr val="bg1"/>
                </a:solidFill>
                <a:latin typeface="Times New Roman" panose="02020603050405020304" pitchFamily="18" charset="0"/>
                <a:cs typeface="Times New Roman" panose="02020603050405020304" pitchFamily="18" charset="0"/>
              </a:rPr>
              <a:t>бағытталған</a:t>
            </a:r>
            <a:r>
              <a:rPr lang="ru-RU" sz="1800" dirty="0">
                <a:solidFill>
                  <a:schemeClr val="bg1"/>
                </a:solidFill>
                <a:latin typeface="Times New Roman" panose="02020603050405020304" pitchFamily="18" charset="0"/>
                <a:cs typeface="Times New Roman" panose="02020603050405020304" pitchFamily="18" charset="0"/>
              </a:rPr>
              <a:t> </a:t>
            </a:r>
            <a:r>
              <a:rPr lang="ru-RU" sz="1800" dirty="0" err="1">
                <a:solidFill>
                  <a:schemeClr val="bg1"/>
                </a:solidFill>
                <a:latin typeface="Times New Roman" panose="02020603050405020304" pitchFamily="18" charset="0"/>
                <a:cs typeface="Times New Roman" panose="02020603050405020304" pitchFamily="18" charset="0"/>
              </a:rPr>
              <a:t>бағдарламалау</a:t>
            </a:r>
            <a:r>
              <a:rPr lang="ru-RU" sz="1800" dirty="0">
                <a:solidFill>
                  <a:schemeClr val="bg1"/>
                </a:solidFill>
                <a:latin typeface="Times New Roman" panose="02020603050405020304" pitchFamily="18" charset="0"/>
                <a:cs typeface="Times New Roman" panose="02020603050405020304" pitchFamily="18" charset="0"/>
              </a:rPr>
              <a:t> </a:t>
            </a:r>
            <a:r>
              <a:rPr lang="ru-RU" sz="1800" dirty="0" err="1">
                <a:solidFill>
                  <a:schemeClr val="bg1"/>
                </a:solidFill>
                <a:latin typeface="Times New Roman" panose="02020603050405020304" pitchFamily="18" charset="0"/>
                <a:cs typeface="Times New Roman" panose="02020603050405020304" pitchFamily="18" charset="0"/>
              </a:rPr>
              <a:t>интерфейсі</a:t>
            </a:r>
            <a:endParaRPr sz="1800" dirty="0">
              <a:solidFill>
                <a:schemeClr val="bg1"/>
              </a:solidFill>
              <a:latin typeface="Times New Roman" panose="02020603050405020304" pitchFamily="18" charset="0"/>
              <a:ea typeface="Raleway"/>
              <a:cs typeface="Times New Roman" panose="02020603050405020304" pitchFamily="18" charset="0"/>
              <a:sym typeface="Raleway"/>
            </a:endParaRPr>
          </a:p>
        </p:txBody>
      </p:sp>
      <p:sp>
        <p:nvSpPr>
          <p:cNvPr id="455" name="Google Shape;455;p43"/>
          <p:cNvSpPr/>
          <p:nvPr/>
        </p:nvSpPr>
        <p:spPr>
          <a:xfrm>
            <a:off x="3292849" y="1745613"/>
            <a:ext cx="2417100" cy="2417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bg1"/>
              </a:solidFill>
              <a:latin typeface="Times New Roman" panose="02020603050405020304" pitchFamily="18" charset="0"/>
              <a:cs typeface="Times New Roman" panose="02020603050405020304" pitchFamily="18" charset="0"/>
            </a:endParaRPr>
          </a:p>
        </p:txBody>
      </p:sp>
      <p:sp>
        <p:nvSpPr>
          <p:cNvPr id="456" name="Google Shape;456;p43"/>
          <p:cNvSpPr/>
          <p:nvPr/>
        </p:nvSpPr>
        <p:spPr>
          <a:xfrm rot="5400000">
            <a:off x="3452655" y="1745613"/>
            <a:ext cx="2417100" cy="24171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bg1"/>
              </a:solidFill>
              <a:latin typeface="Times New Roman" panose="02020603050405020304" pitchFamily="18" charset="0"/>
              <a:cs typeface="Times New Roman" panose="02020603050405020304" pitchFamily="18" charset="0"/>
            </a:endParaRPr>
          </a:p>
        </p:txBody>
      </p:sp>
      <p:sp>
        <p:nvSpPr>
          <p:cNvPr id="457" name="Google Shape;457;p43"/>
          <p:cNvSpPr/>
          <p:nvPr/>
        </p:nvSpPr>
        <p:spPr>
          <a:xfrm rot="10800000">
            <a:off x="3452655" y="1899558"/>
            <a:ext cx="2417100" cy="24171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bg1"/>
              </a:solidFill>
              <a:latin typeface="Times New Roman" panose="02020603050405020304" pitchFamily="18" charset="0"/>
              <a:cs typeface="Times New Roman" panose="02020603050405020304" pitchFamily="18" charset="0"/>
            </a:endParaRPr>
          </a:p>
        </p:txBody>
      </p:sp>
      <p:sp>
        <p:nvSpPr>
          <p:cNvPr id="458" name="Google Shape;458;p43"/>
          <p:cNvSpPr/>
          <p:nvPr/>
        </p:nvSpPr>
        <p:spPr>
          <a:xfrm rot="-5400000">
            <a:off x="3292849" y="1899558"/>
            <a:ext cx="2417100" cy="24171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bg1"/>
              </a:solidFill>
              <a:latin typeface="Times New Roman" panose="02020603050405020304" pitchFamily="18" charset="0"/>
              <a:cs typeface="Times New Roman" panose="02020603050405020304" pitchFamily="18" charset="0"/>
            </a:endParaRPr>
          </a:p>
        </p:txBody>
      </p:sp>
      <p:sp>
        <p:nvSpPr>
          <p:cNvPr id="459" name="Google Shape;459;p43"/>
          <p:cNvSpPr/>
          <p:nvPr/>
        </p:nvSpPr>
        <p:spPr>
          <a:xfrm>
            <a:off x="3842100" y="2242577"/>
            <a:ext cx="346481" cy="446525"/>
          </a:xfrm>
          <a:prstGeom prst="rect">
            <a:avLst/>
          </a:prstGeom>
        </p:spPr>
        <p:txBody>
          <a:bodyPr>
            <a:prstTxWarp prst="textPlain">
              <a:avLst/>
            </a:prstTxWarp>
          </a:bodyPr>
          <a:lstStyle/>
          <a:p>
            <a:pPr lvl="0" algn="ctr"/>
            <a:r>
              <a:rPr lang="en-US" sz="1800" b="1" i="0" dirty="0">
                <a:ln>
                  <a:noFill/>
                </a:ln>
                <a:solidFill>
                  <a:schemeClr val="bg1"/>
                </a:solidFill>
                <a:latin typeface="Times New Roman" panose="02020603050405020304" pitchFamily="18" charset="0"/>
                <a:cs typeface="Times New Roman" panose="02020603050405020304" pitchFamily="18" charset="0"/>
              </a:rPr>
              <a:t>A</a:t>
            </a:r>
            <a:endParaRPr sz="1800" b="1" i="0" dirty="0">
              <a:ln>
                <a:noFill/>
              </a:ln>
              <a:solidFill>
                <a:schemeClr val="bg1"/>
              </a:solidFill>
              <a:latin typeface="Times New Roman" panose="02020603050405020304" pitchFamily="18" charset="0"/>
              <a:cs typeface="Times New Roman" panose="02020603050405020304" pitchFamily="18" charset="0"/>
            </a:endParaRPr>
          </a:p>
        </p:txBody>
      </p:sp>
      <p:sp>
        <p:nvSpPr>
          <p:cNvPr id="460" name="Google Shape;460;p43"/>
          <p:cNvSpPr/>
          <p:nvPr/>
        </p:nvSpPr>
        <p:spPr>
          <a:xfrm>
            <a:off x="4857720" y="2250297"/>
            <a:ext cx="650964" cy="438496"/>
          </a:xfrm>
          <a:prstGeom prst="rect">
            <a:avLst/>
          </a:prstGeom>
        </p:spPr>
        <p:txBody>
          <a:bodyPr>
            <a:prstTxWarp prst="textPlain">
              <a:avLst/>
            </a:prstTxWarp>
          </a:bodyPr>
          <a:lstStyle/>
          <a:p>
            <a:pPr lvl="0" algn="ctr"/>
            <a:r>
              <a:rPr lang="kk-KZ" sz="1800" b="1" dirty="0">
                <a:solidFill>
                  <a:schemeClr val="bg1"/>
                </a:solidFill>
                <a:latin typeface="Times New Roman" panose="02020603050405020304" pitchFamily="18" charset="0"/>
                <a:cs typeface="Times New Roman" panose="02020603050405020304" pitchFamily="18" charset="0"/>
              </a:rPr>
              <a:t>Қ</a:t>
            </a:r>
            <a:endParaRPr sz="1800" b="1" i="0" dirty="0">
              <a:ln>
                <a:noFill/>
              </a:ln>
              <a:solidFill>
                <a:schemeClr val="bg1"/>
              </a:solidFill>
              <a:latin typeface="Times New Roman" panose="02020603050405020304" pitchFamily="18" charset="0"/>
              <a:cs typeface="Times New Roman" panose="02020603050405020304" pitchFamily="18" charset="0"/>
            </a:endParaRPr>
          </a:p>
        </p:txBody>
      </p:sp>
      <p:sp>
        <p:nvSpPr>
          <p:cNvPr id="461" name="Google Shape;461;p43"/>
          <p:cNvSpPr/>
          <p:nvPr/>
        </p:nvSpPr>
        <p:spPr>
          <a:xfrm>
            <a:off x="3807513" y="3348952"/>
            <a:ext cx="428005" cy="444672"/>
          </a:xfrm>
          <a:prstGeom prst="rect">
            <a:avLst/>
          </a:prstGeom>
        </p:spPr>
        <p:txBody>
          <a:bodyPr>
            <a:prstTxWarp prst="textPlain">
              <a:avLst/>
            </a:prstTxWarp>
          </a:bodyPr>
          <a:lstStyle/>
          <a:p>
            <a:pPr lvl="0" algn="ctr"/>
            <a:r>
              <a:rPr lang="kk-KZ" sz="1800" b="1" i="0" dirty="0">
                <a:ln>
                  <a:noFill/>
                </a:ln>
                <a:solidFill>
                  <a:schemeClr val="bg1"/>
                </a:solidFill>
                <a:latin typeface="Times New Roman" panose="02020603050405020304" pitchFamily="18" charset="0"/>
                <a:cs typeface="Times New Roman" panose="02020603050405020304" pitchFamily="18" charset="0"/>
              </a:rPr>
              <a:t>С</a:t>
            </a:r>
            <a:endParaRPr sz="1800" b="1" i="0" dirty="0">
              <a:ln>
                <a:noFill/>
              </a:ln>
              <a:solidFill>
                <a:schemeClr val="bg1"/>
              </a:solidFill>
              <a:latin typeface="Times New Roman" panose="02020603050405020304" pitchFamily="18" charset="0"/>
              <a:cs typeface="Times New Roman" panose="02020603050405020304" pitchFamily="18" charset="0"/>
            </a:endParaRPr>
          </a:p>
        </p:txBody>
      </p:sp>
      <p:sp>
        <p:nvSpPr>
          <p:cNvPr id="462" name="Google Shape;462;p43"/>
          <p:cNvSpPr/>
          <p:nvPr/>
        </p:nvSpPr>
        <p:spPr>
          <a:xfrm>
            <a:off x="4971979" y="3356672"/>
            <a:ext cx="365009" cy="438496"/>
          </a:xfrm>
          <a:prstGeom prst="rect">
            <a:avLst/>
          </a:prstGeom>
        </p:spPr>
        <p:txBody>
          <a:bodyPr>
            <a:prstTxWarp prst="textPlain">
              <a:avLst/>
            </a:prstTxWarp>
          </a:bodyPr>
          <a:lstStyle/>
          <a:p>
            <a:pPr lvl="0" algn="ctr"/>
            <a:r>
              <a:rPr lang="kk-KZ" sz="1800" b="1" i="0" dirty="0">
                <a:ln>
                  <a:noFill/>
                </a:ln>
                <a:solidFill>
                  <a:schemeClr val="bg1"/>
                </a:solidFill>
                <a:latin typeface="Times New Roman" panose="02020603050405020304" pitchFamily="18" charset="0"/>
                <a:cs typeface="Times New Roman" panose="02020603050405020304" pitchFamily="18" charset="0"/>
              </a:rPr>
              <a:t>О</a:t>
            </a:r>
            <a:endParaRPr sz="1800" b="1" i="0" dirty="0">
              <a:ln>
                <a:noFill/>
              </a:ln>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8"/>
          <p:cNvSpPr txBox="1">
            <a:spLocks noGrp="1"/>
          </p:cNvSpPr>
          <p:nvPr>
            <p:ph type="title"/>
          </p:nvPr>
        </p:nvSpPr>
        <p:spPr>
          <a:xfrm>
            <a:off x="338788" y="78941"/>
            <a:ext cx="3726673" cy="1418400"/>
          </a:xfrm>
          <a:prstGeom prst="rect">
            <a:avLst/>
          </a:prstGeom>
        </p:spPr>
        <p:txBody>
          <a:bodyPr spcFirstLastPara="1" wrap="square" lIns="0" tIns="0" rIns="0" bIns="0" anchor="ctr" anchorCtr="0">
            <a:noAutofit/>
          </a:bodyPr>
          <a:lstStyle/>
          <a:p>
            <a:pPr lvl="0"/>
            <a:r>
              <a:rPr lang="ru-RU" sz="2400" b="1" dirty="0" err="1">
                <a:solidFill>
                  <a:srgbClr val="FF6600"/>
                </a:solidFill>
                <a:latin typeface="Times New Roman" panose="02020603050405020304" pitchFamily="18" charset="0"/>
                <a:cs typeface="Times New Roman" panose="02020603050405020304" pitchFamily="18" charset="0"/>
              </a:rPr>
              <a:t>Қолданбалы</a:t>
            </a:r>
            <a:r>
              <a:rPr lang="ru-RU" sz="2400" b="1" dirty="0">
                <a:solidFill>
                  <a:srgbClr val="FF6600"/>
                </a:solidFill>
                <a:latin typeface="Times New Roman" panose="02020603050405020304" pitchFamily="18" charset="0"/>
                <a:cs typeface="Times New Roman" panose="02020603050405020304" pitchFamily="18" charset="0"/>
              </a:rPr>
              <a:t> </a:t>
            </a:r>
            <a:r>
              <a:rPr lang="ru-RU" sz="2400" b="1" dirty="0" err="1">
                <a:solidFill>
                  <a:srgbClr val="FF6600"/>
                </a:solidFill>
                <a:latin typeface="Times New Roman" panose="02020603050405020304" pitchFamily="18" charset="0"/>
                <a:cs typeface="Times New Roman" panose="02020603050405020304" pitchFamily="18" charset="0"/>
              </a:rPr>
              <a:t>бағдарламалау</a:t>
            </a:r>
            <a:r>
              <a:rPr lang="ru-RU" sz="2400" b="1" dirty="0">
                <a:solidFill>
                  <a:srgbClr val="FF6600"/>
                </a:solidFill>
                <a:latin typeface="Times New Roman" panose="02020603050405020304" pitchFamily="18" charset="0"/>
                <a:cs typeface="Times New Roman" panose="02020603050405020304" pitchFamily="18" charset="0"/>
              </a:rPr>
              <a:t> </a:t>
            </a:r>
            <a:r>
              <a:rPr lang="ru-RU" sz="2400" b="1" dirty="0" err="1">
                <a:solidFill>
                  <a:srgbClr val="FF6600"/>
                </a:solidFill>
                <a:latin typeface="Times New Roman" panose="02020603050405020304" pitchFamily="18" charset="0"/>
                <a:cs typeface="Times New Roman" panose="02020603050405020304" pitchFamily="18" charset="0"/>
              </a:rPr>
              <a:t>интерфейсі</a:t>
            </a:r>
            <a:endParaRPr sz="2400" b="1" dirty="0">
              <a:solidFill>
                <a:srgbClr val="FF6600"/>
              </a:solidFill>
              <a:latin typeface="Times New Roman" panose="02020603050405020304" pitchFamily="18" charset="0"/>
              <a:cs typeface="Times New Roman" panose="02020603050405020304" pitchFamily="18" charset="0"/>
            </a:endParaRPr>
          </a:p>
        </p:txBody>
      </p:sp>
      <p:sp>
        <p:nvSpPr>
          <p:cNvPr id="353" name="Google Shape;353;p38"/>
          <p:cNvSpPr txBox="1">
            <a:spLocks noGrp="1"/>
          </p:cNvSpPr>
          <p:nvPr>
            <p:ph type="body" idx="1"/>
          </p:nvPr>
        </p:nvSpPr>
        <p:spPr>
          <a:xfrm>
            <a:off x="457200" y="1418400"/>
            <a:ext cx="7961376" cy="2961450"/>
          </a:xfrm>
          <a:prstGeom prst="rect">
            <a:avLst/>
          </a:prstGeom>
        </p:spPr>
        <p:txBody>
          <a:bodyPr spcFirstLastPara="1" wrap="square" lIns="0" tIns="0" rIns="0" bIns="0" anchor="t" anchorCtr="0">
            <a:noAutofit/>
          </a:bodyPr>
          <a:lstStyle/>
          <a:p>
            <a:pPr algn="just"/>
            <a:r>
              <a:rPr lang="ru-RU" sz="1600" u="sng" dirty="0" err="1">
                <a:latin typeface="Times New Roman" panose="02020603050405020304" pitchFamily="18" charset="0"/>
                <a:cs typeface="Times New Roman" panose="02020603050405020304" pitchFamily="18" charset="0"/>
              </a:rPr>
              <a:t>Қолданбалы</a:t>
            </a:r>
            <a:r>
              <a:rPr lang="ru-RU" sz="1600" u="sng" dirty="0">
                <a:latin typeface="Times New Roman" panose="02020603050405020304" pitchFamily="18" charset="0"/>
                <a:cs typeface="Times New Roman" panose="02020603050405020304" pitchFamily="18" charset="0"/>
              </a:rPr>
              <a:t> </a:t>
            </a:r>
            <a:r>
              <a:rPr lang="ru-RU" sz="1600" u="sng" dirty="0" err="1">
                <a:latin typeface="Times New Roman" panose="02020603050405020304" pitchFamily="18" charset="0"/>
                <a:cs typeface="Times New Roman" panose="02020603050405020304" pitchFamily="18" charset="0"/>
              </a:rPr>
              <a:t>бағдарламалау</a:t>
            </a:r>
            <a:r>
              <a:rPr lang="ru-RU" sz="1600" u="sng" dirty="0">
                <a:latin typeface="Times New Roman" panose="02020603050405020304" pitchFamily="18" charset="0"/>
                <a:cs typeface="Times New Roman" panose="02020603050405020304" pitchFamily="18" charset="0"/>
              </a:rPr>
              <a:t> </a:t>
            </a:r>
            <a:r>
              <a:rPr lang="ru-RU" sz="1600" u="sng" dirty="0" err="1">
                <a:latin typeface="Times New Roman" panose="02020603050405020304" pitchFamily="18" charset="0"/>
                <a:cs typeface="Times New Roman" panose="02020603050405020304" pitchFamily="18" charset="0"/>
              </a:rPr>
              <a:t>интерфейсі</a:t>
            </a:r>
            <a:r>
              <a:rPr lang="ru-RU" sz="1600" u="sng" dirty="0">
                <a:latin typeface="Times New Roman" panose="02020603050405020304" pitchFamily="18" charset="0"/>
                <a:cs typeface="Times New Roman" panose="02020603050405020304" pitchFamily="18" charset="0"/>
              </a:rPr>
              <a:t> (</a:t>
            </a:r>
            <a:r>
              <a:rPr lang="en-US" sz="1600" u="sng" dirty="0">
                <a:latin typeface="Times New Roman" panose="02020603050405020304" pitchFamily="18" charset="0"/>
                <a:cs typeface="Times New Roman" panose="02020603050405020304" pitchFamily="18" charset="0"/>
              </a:rPr>
              <a:t>API) — </a:t>
            </a:r>
            <a:r>
              <a:rPr lang="ru-RU" sz="1600" u="sng" dirty="0" err="1">
                <a:latin typeface="Times New Roman" panose="02020603050405020304" pitchFamily="18" charset="0"/>
                <a:cs typeface="Times New Roman" panose="02020603050405020304" pitchFamily="18" charset="0"/>
              </a:rPr>
              <a:t>бағдарламашы</a:t>
            </a:r>
            <a:r>
              <a:rPr lang="ru-RU" sz="1600" u="sng" dirty="0">
                <a:latin typeface="Times New Roman" panose="02020603050405020304" pitchFamily="18" charset="0"/>
                <a:cs typeface="Times New Roman" panose="02020603050405020304" pitchFamily="18" charset="0"/>
              </a:rPr>
              <a:t> </a:t>
            </a:r>
            <a:r>
              <a:rPr lang="ru-RU" sz="1600" u="sng" dirty="0" err="1">
                <a:latin typeface="Times New Roman" panose="02020603050405020304" pitchFamily="18" charset="0"/>
                <a:cs typeface="Times New Roman" panose="02020603050405020304" pitchFamily="18" charset="0"/>
              </a:rPr>
              <a:t>басқа</a:t>
            </a:r>
            <a:r>
              <a:rPr lang="ru-RU" sz="1600" u="sng" dirty="0">
                <a:latin typeface="Times New Roman" panose="02020603050405020304" pitchFamily="18" charset="0"/>
                <a:cs typeface="Times New Roman" panose="02020603050405020304" pitchFamily="18" charset="0"/>
              </a:rPr>
              <a:t> </a:t>
            </a:r>
            <a:r>
              <a:rPr lang="ru-RU" sz="1600" u="sng" dirty="0" err="1">
                <a:latin typeface="Times New Roman" panose="02020603050405020304" pitchFamily="18" charset="0"/>
                <a:cs typeface="Times New Roman" panose="02020603050405020304" pitchFamily="18" charset="0"/>
              </a:rPr>
              <a:t>бағдарламаның</a:t>
            </a:r>
            <a:r>
              <a:rPr lang="ru-RU" sz="1600" u="sng" dirty="0">
                <a:latin typeface="Times New Roman" panose="02020603050405020304" pitchFamily="18" charset="0"/>
                <a:cs typeface="Times New Roman" panose="02020603050405020304" pitchFamily="18" charset="0"/>
              </a:rPr>
              <a:t> </a:t>
            </a:r>
            <a:r>
              <a:rPr lang="ru-RU" sz="1600" u="sng" dirty="0" err="1">
                <a:latin typeface="Times New Roman" panose="02020603050405020304" pitchFamily="18" charset="0"/>
                <a:cs typeface="Times New Roman" panose="02020603050405020304" pitchFamily="18" charset="0"/>
              </a:rPr>
              <a:t>функционалдығына</a:t>
            </a:r>
            <a:r>
              <a:rPr lang="ru-RU" sz="1600" u="sng" dirty="0">
                <a:latin typeface="Times New Roman" panose="02020603050405020304" pitchFamily="18" charset="0"/>
                <a:cs typeface="Times New Roman" panose="02020603050405020304" pitchFamily="18" charset="0"/>
              </a:rPr>
              <a:t> </a:t>
            </a:r>
            <a:r>
              <a:rPr lang="ru-RU" sz="1600" u="sng" dirty="0" err="1">
                <a:latin typeface="Times New Roman" panose="02020603050405020304" pitchFamily="18" charset="0"/>
                <a:cs typeface="Times New Roman" panose="02020603050405020304" pitchFamily="18" charset="0"/>
              </a:rPr>
              <a:t>қол</a:t>
            </a:r>
            <a:r>
              <a:rPr lang="ru-RU" sz="1600" u="sng" dirty="0">
                <a:latin typeface="Times New Roman" panose="02020603050405020304" pitchFamily="18" charset="0"/>
                <a:cs typeface="Times New Roman" panose="02020603050405020304" pitchFamily="18" charset="0"/>
              </a:rPr>
              <a:t> </a:t>
            </a:r>
            <a:r>
              <a:rPr lang="ru-RU" sz="1600" u="sng" dirty="0" err="1">
                <a:latin typeface="Times New Roman" panose="02020603050405020304" pitchFamily="18" charset="0"/>
                <a:cs typeface="Times New Roman" panose="02020603050405020304" pitchFamily="18" charset="0"/>
              </a:rPr>
              <a:t>жеткізу</a:t>
            </a:r>
            <a:r>
              <a:rPr lang="ru-RU" sz="1600" u="sng" dirty="0">
                <a:latin typeface="Times New Roman" panose="02020603050405020304" pitchFamily="18" charset="0"/>
                <a:cs typeface="Times New Roman" panose="02020603050405020304" pitchFamily="18" charset="0"/>
              </a:rPr>
              <a:t> </a:t>
            </a:r>
            <a:r>
              <a:rPr lang="ru-RU" sz="1600" u="sng" dirty="0" err="1">
                <a:latin typeface="Times New Roman" panose="02020603050405020304" pitchFamily="18" charset="0"/>
                <a:cs typeface="Times New Roman" panose="02020603050405020304" pitchFamily="18" charset="0"/>
              </a:rPr>
              <a:t>үшін</a:t>
            </a:r>
            <a:r>
              <a:rPr lang="ru-RU" sz="1600" u="sng" dirty="0">
                <a:latin typeface="Times New Roman" panose="02020603050405020304" pitchFamily="18" charset="0"/>
                <a:cs typeface="Times New Roman" panose="02020603050405020304" pitchFamily="18" charset="0"/>
              </a:rPr>
              <a:t> </a:t>
            </a:r>
            <a:r>
              <a:rPr lang="ru-RU" sz="1600" u="sng" dirty="0" err="1">
                <a:latin typeface="Times New Roman" panose="02020603050405020304" pitchFamily="18" charset="0"/>
                <a:cs typeface="Times New Roman" panose="02020603050405020304" pitchFamily="18" charset="0"/>
              </a:rPr>
              <a:t>қолдана</a:t>
            </a:r>
            <a:r>
              <a:rPr lang="ru-RU" sz="1600" u="sng" dirty="0">
                <a:latin typeface="Times New Roman" panose="02020603050405020304" pitchFamily="18" charset="0"/>
                <a:cs typeface="Times New Roman" panose="02020603050405020304" pitchFamily="18" charset="0"/>
              </a:rPr>
              <a:t> </a:t>
            </a:r>
            <a:r>
              <a:rPr lang="ru-RU" sz="1600" u="sng" dirty="0" err="1">
                <a:latin typeface="Times New Roman" panose="02020603050405020304" pitchFamily="18" charset="0"/>
                <a:cs typeface="Times New Roman" panose="02020603050405020304" pitchFamily="18" charset="0"/>
              </a:rPr>
              <a:t>алатын</a:t>
            </a:r>
            <a:r>
              <a:rPr lang="ru-RU" sz="1600" u="sng" dirty="0">
                <a:latin typeface="Times New Roman" panose="02020603050405020304" pitchFamily="18" charset="0"/>
                <a:cs typeface="Times New Roman" panose="02020603050405020304" pitchFamily="18" charset="0"/>
              </a:rPr>
              <a:t> </a:t>
            </a:r>
            <a:r>
              <a:rPr lang="ru-RU" sz="1600" u="sng" dirty="0" err="1">
                <a:latin typeface="Times New Roman" panose="02020603050405020304" pitchFamily="18" charset="0"/>
                <a:cs typeface="Times New Roman" panose="02020603050405020304" pitchFamily="18" charset="0"/>
              </a:rPr>
              <a:t>стандартты</a:t>
            </a:r>
            <a:r>
              <a:rPr lang="ru-RU" sz="1600" u="sng" dirty="0">
                <a:latin typeface="Times New Roman" panose="02020603050405020304" pitchFamily="18" charset="0"/>
                <a:cs typeface="Times New Roman" panose="02020603050405020304" pitchFamily="18" charset="0"/>
              </a:rPr>
              <a:t> </a:t>
            </a:r>
            <a:r>
              <a:rPr lang="ru-RU" sz="1600" u="sng" dirty="0" err="1">
                <a:latin typeface="Times New Roman" panose="02020603050405020304" pitchFamily="18" charset="0"/>
                <a:cs typeface="Times New Roman" panose="02020603050405020304" pitchFamily="18" charset="0"/>
              </a:rPr>
              <a:t>кітапханалық</a:t>
            </a:r>
            <a:r>
              <a:rPr lang="ru-RU" sz="1600" u="sng" dirty="0">
                <a:latin typeface="Times New Roman" panose="02020603050405020304" pitchFamily="18" charset="0"/>
                <a:cs typeface="Times New Roman" panose="02020603050405020304" pitchFamily="18" charset="0"/>
              </a:rPr>
              <a:t> </a:t>
            </a:r>
            <a:r>
              <a:rPr lang="ru-RU" sz="1600" u="sng" dirty="0" err="1">
                <a:latin typeface="Times New Roman" panose="02020603050405020304" pitchFamily="18" charset="0"/>
                <a:cs typeface="Times New Roman" panose="02020603050405020304" pitchFamily="18" charset="0"/>
              </a:rPr>
              <a:t>әдістердің</a:t>
            </a:r>
            <a:r>
              <a:rPr lang="ru-RU" sz="1600" u="sng" dirty="0">
                <a:latin typeface="Times New Roman" panose="02020603050405020304" pitchFamily="18" charset="0"/>
                <a:cs typeface="Times New Roman" panose="02020603050405020304" pitchFamily="18" charset="0"/>
              </a:rPr>
              <a:t> </a:t>
            </a:r>
            <a:r>
              <a:rPr lang="ru-RU" sz="1600" u="sng" dirty="0" err="1">
                <a:latin typeface="Times New Roman" panose="02020603050405020304" pitchFamily="18" charset="0"/>
                <a:cs typeface="Times New Roman" panose="02020603050405020304" pitchFamily="18" charset="0"/>
              </a:rPr>
              <a:t>жиынтығы</a:t>
            </a:r>
            <a:r>
              <a:rPr lang="ru-RU" sz="1600" u="sng" dirty="0">
                <a:latin typeface="Times New Roman" panose="02020603050405020304" pitchFamily="18" charset="0"/>
                <a:cs typeface="Times New Roman" panose="02020603050405020304" pitchFamily="18" charset="0"/>
              </a:rPr>
              <a:t>.</a:t>
            </a:r>
          </a:p>
          <a:p>
            <a:pPr algn="just"/>
            <a:r>
              <a:rPr lang="en-US" sz="1600" b="1" dirty="0">
                <a:latin typeface="Times New Roman" panose="02020603050405020304" pitchFamily="18" charset="0"/>
                <a:cs typeface="Times New Roman" panose="02020603050405020304" pitchFamily="18" charset="0"/>
              </a:rPr>
              <a:t>API </a:t>
            </a:r>
            <a:r>
              <a:rPr lang="en-US" sz="1600" dirty="0">
                <a:latin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cs typeface="Times New Roman" panose="02020603050405020304" pitchFamily="18" charset="0"/>
              </a:rPr>
              <a:t>қосымшаның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бағдарламалық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интерфейсі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қолданбалы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бағдарламалау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интерфейсі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ағылш</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application programming interface, API [</a:t>
            </a:r>
            <a:r>
              <a:rPr lang="ru-RU" sz="1600" dirty="0">
                <a:latin typeface="Times New Roman" panose="02020603050405020304" pitchFamily="18" charset="0"/>
                <a:cs typeface="Times New Roman" panose="02020603050405020304" pitchFamily="18" charset="0"/>
              </a:rPr>
              <a:t>эй-пи-ай]) - </a:t>
            </a:r>
            <a:r>
              <a:rPr lang="ru-RU" sz="1600" dirty="0" err="1">
                <a:latin typeface="Times New Roman" panose="02020603050405020304" pitchFamily="18" charset="0"/>
                <a:cs typeface="Times New Roman" panose="02020603050405020304" pitchFamily="18" charset="0"/>
              </a:rPr>
              <a:t>бір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компьютерлік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бағдарлама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басқа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бағдарламамен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әрекеттесе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алатын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әдістердің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сипаттамасы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сыныптар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процедуралар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функциялар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құрылымдар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немесе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тұрақтылар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жиынтығы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Әдетте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кез-келген</a:t>
            </a:r>
            <a:r>
              <a:rPr lang="ru-RU" sz="1600" dirty="0">
                <a:latin typeface="Times New Roman" panose="02020603050405020304" pitchFamily="18" charset="0"/>
                <a:cs typeface="Times New Roman" panose="02020603050405020304" pitchFamily="18" charset="0"/>
              </a:rPr>
              <a:t> интернет </a:t>
            </a:r>
            <a:r>
              <a:rPr lang="ru-RU" sz="1600" dirty="0" err="1">
                <a:latin typeface="Times New Roman" panose="02020603050405020304" pitchFamily="18" charset="0"/>
                <a:cs typeface="Times New Roman" panose="02020603050405020304" pitchFamily="18" charset="0"/>
              </a:rPr>
              <a:t>протоколының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мысалы</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RFC), </a:t>
            </a:r>
            <a:r>
              <a:rPr lang="ru-RU" sz="1600" dirty="0" err="1">
                <a:latin typeface="Times New Roman" panose="02020603050405020304" pitchFamily="18" charset="0"/>
                <a:cs typeface="Times New Roman" panose="02020603050405020304" pitchFamily="18" charset="0"/>
              </a:rPr>
              <a:t>бағдарламалық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жасақтаманың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жақтаудың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немесе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операциялық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жүйенің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функцияларын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шақыру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стандартының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сипаттамасына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кіреді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Көбінесе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бағдарламалық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кітапхана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немесе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операциялық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жүйенің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қызметі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жүзеге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асырылады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Бағдарламашылар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әртүрлі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қосымшаларды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жазу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қолданады</a:t>
            </a:r>
            <a:r>
              <a:rPr lang="ru-RU" sz="1600" dirty="0">
                <a:latin typeface="Times New Roman" panose="02020603050405020304" pitchFamily="18" charset="0"/>
                <a:cs typeface="Times New Roman" panose="02020603050405020304" pitchFamily="18" charset="0"/>
              </a:rPr>
              <a:t>.</a:t>
            </a:r>
          </a:p>
        </p:txBody>
      </p:sp>
      <p:sp>
        <p:nvSpPr>
          <p:cNvPr id="355" name="Google Shape;355;p38"/>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600">
                <a:latin typeface="Times New Roman" panose="02020603050405020304" pitchFamily="18" charset="0"/>
                <a:cs typeface="Times New Roman" panose="02020603050405020304" pitchFamily="18" charset="0"/>
              </a:rPr>
              <a:t>33</a:t>
            </a:fld>
            <a:endParaRPr sz="1600">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9"/>
          <p:cNvSpPr txBox="1">
            <a:spLocks noGrp="1"/>
          </p:cNvSpPr>
          <p:nvPr>
            <p:ph type="ctrTitle"/>
          </p:nvPr>
        </p:nvSpPr>
        <p:spPr>
          <a:xfrm>
            <a:off x="1507061" y="2672940"/>
            <a:ext cx="7003800" cy="546900"/>
          </a:xfrm>
          <a:prstGeom prst="rect">
            <a:avLst/>
          </a:prstGeom>
        </p:spPr>
        <p:txBody>
          <a:bodyPr spcFirstLastPara="1" wrap="square" lIns="0" tIns="0" rIns="0" bIns="0" anchor="b" anchorCtr="0">
            <a:noAutofit/>
          </a:bodyPr>
          <a:lstStyle/>
          <a:p>
            <a:r>
              <a:rPr lang="en-US" sz="1800" b="1" dirty="0">
                <a:latin typeface="Times New Roman" panose="02020603050405020304" pitchFamily="18" charset="0"/>
                <a:cs typeface="Times New Roman" panose="02020603050405020304" pitchFamily="18" charset="0"/>
              </a:rPr>
              <a:t>API </a:t>
            </a:r>
            <a:r>
              <a:rPr lang="ru-RU" sz="1800" b="1" dirty="0" err="1">
                <a:latin typeface="Times New Roman" panose="02020603050405020304" pitchFamily="18" charset="0"/>
                <a:cs typeface="Times New Roman" panose="02020603050405020304" pitchFamily="18" charset="0"/>
              </a:rPr>
              <a:t>тағайындау</a:t>
            </a:r>
            <a:r>
              <a:rPr lang="ru-RU" sz="18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a:t>
            </a:r>
            <a:r>
              <a:rPr lang="ru-RU" sz="1800" dirty="0" err="1">
                <a:latin typeface="Times New Roman" panose="02020603050405020304" pitchFamily="18" charset="0"/>
                <a:cs typeface="Times New Roman" panose="02020603050405020304" pitchFamily="18" charset="0"/>
              </a:rPr>
              <a:t>қолданбалы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бағдарламалау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интерфейсі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қосымшаларды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құру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кезінде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бағдарламалау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процесін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жеңілдетеді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негізгі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іске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асыруды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абстракциялайды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әзірлеушіге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қажет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нысандар</a:t>
            </a:r>
            <a:r>
              <a:rPr lang="ru-RU" sz="1800" dirty="0">
                <a:latin typeface="Times New Roman" panose="02020603050405020304" pitchFamily="18" charset="0"/>
                <a:cs typeface="Times New Roman" panose="02020603050405020304" pitchFamily="18" charset="0"/>
              </a:rPr>
              <a:t> мен </a:t>
            </a:r>
            <a:r>
              <a:rPr lang="ru-RU" sz="1800" dirty="0" err="1">
                <a:latin typeface="Times New Roman" panose="02020603050405020304" pitchFamily="18" charset="0"/>
                <a:cs typeface="Times New Roman" panose="02020603050405020304" pitchFamily="18" charset="0"/>
              </a:rPr>
              <a:t>әрекеттерді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ғана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қамтамасыз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етеді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Егер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электрондық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пошта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клиентіне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арналған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графикалық</a:t>
            </a:r>
            <a:r>
              <a:rPr lang="ru-RU" sz="1800" dirty="0">
                <a:latin typeface="Times New Roman" panose="02020603050405020304" pitchFamily="18" charset="0"/>
                <a:cs typeface="Times New Roman" panose="02020603050405020304" pitchFamily="18" charset="0"/>
              </a:rPr>
              <a:t> интерфейс </a:t>
            </a:r>
            <a:r>
              <a:rPr lang="ru-RU" sz="1800" dirty="0" err="1">
                <a:latin typeface="Times New Roman" panose="02020603050405020304" pitchFamily="18" charset="0"/>
                <a:cs typeface="Times New Roman" panose="02020603050405020304" pitchFamily="18" charset="0"/>
              </a:rPr>
              <a:t>қолданушыға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жаңа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хаттарды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таңдау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бөлектеу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үшін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барлық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қадамдарды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орындайтын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түймені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бере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алса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онда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файлдарды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енгізу</a:t>
            </a:r>
            <a:r>
              <a:rPr lang="ru-RU" sz="1800" dirty="0">
                <a:latin typeface="Times New Roman" panose="02020603050405020304" pitchFamily="18" charset="0"/>
                <a:cs typeface="Times New Roman" panose="02020603050405020304" pitchFamily="18" charset="0"/>
              </a:rPr>
              <a:t>/</a:t>
            </a:r>
            <a:r>
              <a:rPr lang="ru-RU" sz="1800" dirty="0" err="1">
                <a:latin typeface="Times New Roman" panose="02020603050405020304" pitchFamily="18" charset="0"/>
                <a:cs typeface="Times New Roman" panose="02020603050405020304" pitchFamily="18" charset="0"/>
              </a:rPr>
              <a:t>шығару</a:t>
            </a: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API </a:t>
            </a:r>
            <a:r>
              <a:rPr lang="ru-RU" sz="1800" dirty="0" err="1">
                <a:latin typeface="Times New Roman" panose="02020603050405020304" pitchFamily="18" charset="0"/>
                <a:cs typeface="Times New Roman" panose="02020603050405020304" pitchFamily="18" charset="0"/>
              </a:rPr>
              <a:t>әзірлеушіге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файлды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жерден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екінші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жерге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көшіретін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функцияны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бере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алады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әзірлеушіден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сахна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артында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жатқан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файлдық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жүйенің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операцияларын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түсінуді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талап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етпейді</a:t>
            </a:r>
            <a:r>
              <a:rPr lang="ru-RU" sz="1800" dirty="0">
                <a:latin typeface="Times New Roman" panose="02020603050405020304" pitchFamily="18" charset="0"/>
                <a:cs typeface="Times New Roman" panose="02020603050405020304" pitchFamily="18" charset="0"/>
              </a:rPr>
              <a:t>.</a:t>
            </a:r>
          </a:p>
        </p:txBody>
      </p:sp>
      <p:sp>
        <p:nvSpPr>
          <p:cNvPr id="361" name="Google Shape;361;p39"/>
          <p:cNvSpPr txBox="1">
            <a:spLocks noGrp="1"/>
          </p:cNvSpPr>
          <p:nvPr>
            <p:ph type="subTitle" idx="1"/>
          </p:nvPr>
        </p:nvSpPr>
        <p:spPr>
          <a:xfrm>
            <a:off x="121920" y="3533375"/>
            <a:ext cx="8443805" cy="279600"/>
          </a:xfrm>
          <a:prstGeom prst="rect">
            <a:avLst/>
          </a:prstGeom>
        </p:spPr>
        <p:txBody>
          <a:bodyPr spcFirstLastPara="1" wrap="square" lIns="0" tIns="0" rIns="0" bIns="0" anchor="t" anchorCtr="0">
            <a:noAutofit/>
          </a:bodyPr>
          <a:lstStyle/>
          <a:p>
            <a:r>
              <a:rPr lang="ru-RU" sz="1400" dirty="0" err="1">
                <a:solidFill>
                  <a:srgbClr val="FF6600"/>
                </a:solidFill>
                <a:latin typeface="Times New Roman" panose="02020603050405020304" pitchFamily="18" charset="0"/>
                <a:cs typeface="Times New Roman" panose="02020603050405020304" pitchFamily="18" charset="0"/>
              </a:rPr>
              <a:t>Қолданыстағы</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көп</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деңгейлі</a:t>
            </a:r>
            <a:r>
              <a:rPr lang="ru-RU" sz="1400" dirty="0">
                <a:solidFill>
                  <a:srgbClr val="FF6600"/>
                </a:solidFill>
                <a:latin typeface="Times New Roman" panose="02020603050405020304" pitchFamily="18" charset="0"/>
                <a:cs typeface="Times New Roman" panose="02020603050405020304" pitchFamily="18" charset="0"/>
              </a:rPr>
              <a:t> </a:t>
            </a:r>
            <a:r>
              <a:rPr lang="en-US" sz="1400" dirty="0">
                <a:solidFill>
                  <a:srgbClr val="FF6600"/>
                </a:solidFill>
                <a:latin typeface="Times New Roman" panose="02020603050405020304" pitchFamily="18" charset="0"/>
                <a:cs typeface="Times New Roman" panose="02020603050405020304" pitchFamily="18" charset="0"/>
              </a:rPr>
              <a:t>API </a:t>
            </a:r>
            <a:r>
              <a:rPr lang="ru-RU" sz="1400" dirty="0" err="1">
                <a:solidFill>
                  <a:srgbClr val="FF6600"/>
                </a:solidFill>
                <a:latin typeface="Times New Roman" panose="02020603050405020304" pitchFamily="18" charset="0"/>
                <a:cs typeface="Times New Roman" panose="02020603050405020304" pitchFamily="18" charset="0"/>
              </a:rPr>
              <a:t>жүйелерінің</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негізгі</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қиындықтары</a:t>
            </a:r>
            <a:r>
              <a:rPr lang="ru-RU" sz="1400" dirty="0">
                <a:solidFill>
                  <a:srgbClr val="FF6600"/>
                </a:solidFill>
                <a:latin typeface="Times New Roman" panose="02020603050405020304" pitchFamily="18" charset="0"/>
                <a:cs typeface="Times New Roman" panose="02020603050405020304" pitchFamily="18" charset="0"/>
              </a:rPr>
              <a:t>:</a:t>
            </a:r>
          </a:p>
          <a:p>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Бағдарламалық</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кодты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бір</a:t>
            </a:r>
            <a:r>
              <a:rPr lang="ru-RU"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API </a:t>
            </a:r>
            <a:r>
              <a:rPr lang="ru-RU" sz="1400" dirty="0" err="1">
                <a:solidFill>
                  <a:srgbClr val="002060"/>
                </a:solidFill>
                <a:latin typeface="Times New Roman" panose="02020603050405020304" pitchFamily="18" charset="0"/>
                <a:cs typeface="Times New Roman" panose="02020603050405020304" pitchFamily="18" charset="0"/>
              </a:rPr>
              <a:t>жүйесінен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екіншісіне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тасымалдау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күрделілігі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мысалы</a:t>
            </a:r>
            <a:r>
              <a:rPr lang="ru-RU" sz="1400" dirty="0">
                <a:solidFill>
                  <a:srgbClr val="002060"/>
                </a:solidFill>
                <a:latin typeface="Times New Roman" panose="02020603050405020304" pitchFamily="18" charset="0"/>
                <a:cs typeface="Times New Roman" panose="02020603050405020304" pitchFamily="18" charset="0"/>
              </a:rPr>
              <a:t>, ОЖ </a:t>
            </a:r>
            <a:r>
              <a:rPr lang="ru-RU" sz="1400" dirty="0" err="1">
                <a:solidFill>
                  <a:srgbClr val="002060"/>
                </a:solidFill>
                <a:latin typeface="Times New Roman" panose="02020603050405020304" pitchFamily="18" charset="0"/>
                <a:cs typeface="Times New Roman" panose="02020603050405020304" pitchFamily="18" charset="0"/>
              </a:rPr>
              <a:t>ауыстыру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кезінде</a:t>
            </a:r>
            <a:r>
              <a:rPr lang="ru-RU" sz="1400" dirty="0">
                <a:solidFill>
                  <a:srgbClr val="002060"/>
                </a:solidFill>
                <a:latin typeface="Times New Roman" panose="02020603050405020304" pitchFamily="18" charset="0"/>
                <a:cs typeface="Times New Roman" panose="02020603050405020304" pitchFamily="18" charset="0"/>
              </a:rPr>
              <a:t>);</a:t>
            </a:r>
            <a:r>
              <a:rPr lang="ru-RU" sz="1400" dirty="0" err="1">
                <a:solidFill>
                  <a:srgbClr val="002060"/>
                </a:solidFill>
                <a:latin typeface="Times New Roman" panose="02020603050405020304" pitchFamily="18" charset="0"/>
                <a:cs typeface="Times New Roman" panose="02020603050405020304" pitchFamily="18" charset="0"/>
              </a:rPr>
              <a:t>Төменгі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деңгейден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жоғары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деңгейге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ауысу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кезінде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функционалдылықтың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жоғалуы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Шамамен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айтқанда</a:t>
            </a:r>
            <a:r>
              <a:rPr lang="ru-RU"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API-</a:t>
            </a:r>
            <a:r>
              <a:rPr lang="ru-RU" sz="1400" dirty="0" err="1">
                <a:solidFill>
                  <a:srgbClr val="002060"/>
                </a:solidFill>
                <a:latin typeface="Times New Roman" panose="02020603050405020304" pitchFamily="18" charset="0"/>
                <a:cs typeface="Times New Roman" panose="02020603050405020304" pitchFamily="18" charset="0"/>
              </a:rPr>
              <a:t>нің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әр</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қабаты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стандартты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операциялар</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жиынтығын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орындауды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жеңілдету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үшін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жасалады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Бірақ</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сонымен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бірге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бұл</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шынымен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қиын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немесе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төменгі</a:t>
            </a:r>
            <a:r>
              <a:rPr lang="ru-RU"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API </a:t>
            </a:r>
            <a:r>
              <a:rPr lang="ru-RU" sz="1400" dirty="0" err="1">
                <a:solidFill>
                  <a:srgbClr val="002060"/>
                </a:solidFill>
                <a:latin typeface="Times New Roman" panose="02020603050405020304" pitchFamily="18" charset="0"/>
                <a:cs typeface="Times New Roman" panose="02020603050405020304" pitchFamily="18" charset="0"/>
              </a:rPr>
              <a:t>деңгейін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қамтамасыз</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ететін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кейбір</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басқа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операцияларды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орындау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мүмкін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емес</a:t>
            </a:r>
            <a:r>
              <a:rPr lang="ru-RU" sz="1400" dirty="0">
                <a:solidFill>
                  <a:srgbClr val="002060"/>
                </a:solidFill>
                <a:latin typeface="Times New Roman" panose="02020603050405020304" pitchFamily="18" charset="0"/>
                <a:cs typeface="Times New Roman" panose="02020603050405020304" pitchFamily="18" charset="0"/>
              </a:rPr>
              <a:t>.</a:t>
            </a:r>
          </a:p>
        </p:txBody>
      </p:sp>
      <p:sp>
        <p:nvSpPr>
          <p:cNvPr id="362" name="Google Shape;362;p39"/>
          <p:cNvSpPr txBox="1"/>
          <p:nvPr/>
        </p:nvSpPr>
        <p:spPr>
          <a:xfrm>
            <a:off x="0" y="2192975"/>
            <a:ext cx="1429800" cy="1236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8000" dirty="0">
              <a:solidFill>
                <a:schemeClr val="lt1"/>
              </a:solidFill>
              <a:latin typeface="Times New Roman" panose="02020603050405020304" pitchFamily="18" charset="0"/>
              <a:ea typeface="Raleway"/>
              <a:cs typeface="Times New Roman" panose="02020603050405020304" pitchFamily="18" charset="0"/>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6"/>
        <p:cNvGrpSpPr/>
        <p:nvPr/>
      </p:nvGrpSpPr>
      <p:grpSpPr>
        <a:xfrm>
          <a:off x="0" y="0"/>
          <a:ext cx="0" cy="0"/>
          <a:chOff x="0" y="0"/>
          <a:chExt cx="0" cy="0"/>
        </a:xfrm>
      </p:grpSpPr>
      <p:sp>
        <p:nvSpPr>
          <p:cNvPr id="367" name="Google Shape;367;p40"/>
          <p:cNvSpPr txBox="1">
            <a:spLocks noGrp="1"/>
          </p:cNvSpPr>
          <p:nvPr>
            <p:ph type="title"/>
          </p:nvPr>
        </p:nvSpPr>
        <p:spPr>
          <a:xfrm>
            <a:off x="457200" y="65785"/>
            <a:ext cx="3680624" cy="1418400"/>
          </a:xfrm>
          <a:prstGeom prst="rect">
            <a:avLst/>
          </a:prstGeom>
        </p:spPr>
        <p:txBody>
          <a:bodyPr spcFirstLastPara="1" wrap="square" lIns="0" tIns="0" rIns="0" bIns="0" anchor="ctr" anchorCtr="0">
            <a:noAutofit/>
          </a:bodyPr>
          <a:lstStyle/>
          <a:p>
            <a:r>
              <a:rPr lang="ru-RU" sz="2400"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Қашықтан</a:t>
            </a:r>
            <a:r>
              <a:rPr lang="ru-RU" sz="2400" b="1"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процедураларды</a:t>
            </a:r>
            <a:r>
              <a:rPr lang="ru-RU" sz="2400" b="1"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шақыру</a:t>
            </a:r>
            <a:endParaRPr lang="ru-RU" sz="2400" dirty="0">
              <a:solidFill>
                <a:srgbClr val="FF6600"/>
              </a:solidFill>
              <a:latin typeface="Times New Roman" panose="02020603050405020304" pitchFamily="18" charset="0"/>
              <a:cs typeface="Times New Roman" panose="02020603050405020304" pitchFamily="18" charset="0"/>
            </a:endParaRPr>
          </a:p>
        </p:txBody>
      </p:sp>
      <p:sp>
        <p:nvSpPr>
          <p:cNvPr id="368" name="Google Shape;368;p40"/>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35</a:t>
            </a:fld>
            <a:endParaRPr/>
          </a:p>
        </p:txBody>
      </p:sp>
      <p:sp>
        <p:nvSpPr>
          <p:cNvPr id="381" name="Google Shape;381;p40"/>
          <p:cNvSpPr/>
          <p:nvPr/>
        </p:nvSpPr>
        <p:spPr>
          <a:xfrm>
            <a:off x="0" y="2755950"/>
            <a:ext cx="6231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sp>
        <p:nvSpPr>
          <p:cNvPr id="2" name="Rectangle 1"/>
          <p:cNvSpPr/>
          <p:nvPr/>
        </p:nvSpPr>
        <p:spPr>
          <a:xfrm>
            <a:off x="457200" y="1335247"/>
            <a:ext cx="8199120" cy="3908762"/>
          </a:xfrm>
          <a:prstGeom prst="rect">
            <a:avLst/>
          </a:prstGeom>
        </p:spPr>
        <p:txBody>
          <a:bodyPr wrap="square">
            <a:spAutoFit/>
          </a:bodyPr>
          <a:lstStyle/>
          <a:p>
            <a:pPr>
              <a:spcBef>
                <a:spcPts val="600"/>
              </a:spcBef>
              <a:spcAft>
                <a:spcPts val="600"/>
              </a:spcAft>
            </a:pPr>
            <a:r>
              <a:rPr lang="ru-RU" sz="105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Қашықтан</a:t>
            </a:r>
            <a:r>
              <a:rPr lang="ru-RU" sz="105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процедураларды</a:t>
            </a:r>
            <a:r>
              <a:rPr lang="ru-RU" sz="105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шақыру</a:t>
            </a:r>
            <a:r>
              <a:rPr lang="ru-RU" sz="105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кейде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қашықтан</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процедураларды</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шақыру</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ағылшын</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тілінен</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RPC. remote procedure call) -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бағдарламаларға</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басқа</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мекенжай</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кеңістігінде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қашықтағы</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тораптарда</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не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сол</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тораптағы</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тәуелсіз</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бөгде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жүйеде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функцияларды</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немесе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рәсімдерді</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шақыруға</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мүмкіндік</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беретін</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технологиялар</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класы</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Әдетте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RPC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технологиясын</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енгізу</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екі</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компонентті</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қамтиды</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клиент-сервер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режимінде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бөлісуге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арналған</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желілік</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протокол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объектілерді</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сериялау</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тілі</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немесе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RPC-</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ге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арналған</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құрылымдар</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Әр</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түрлі</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енгізулер</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әр</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түрлі</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архитектураға</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ие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әртүрлі</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мүмкіндіктерге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ие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кейбіреулері</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SOA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архитектурасын</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басқалары</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CORBA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немесе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DCOM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архитектурасын</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жүзеге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асырады</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Көлік</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деңгейінде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RPC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негізінен</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TCP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UDP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протоколдарын</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қолданады</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алайда</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кейбіреулері</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HTTP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негізінде</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жасалады</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бұл</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ISO/OSI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архитектурасын</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бұзады</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өйткені</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HTTP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бастапқыда</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көлік</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протоколы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емес</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spcBef>
                <a:spcPts val="600"/>
              </a:spcBef>
              <a:spcAft>
                <a:spcPts val="600"/>
              </a:spcAft>
            </a:pP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Олардың</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арасында</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RPC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ұсынатын</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көптеген</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технологиялар</a:t>
            </a:r>
            <a:r>
              <a:rPr lang="ru-RU" sz="105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бар:</a:t>
            </a:r>
          </a:p>
          <a:p>
            <a:pPr marL="171450" indent="-171450">
              <a:spcBef>
                <a:spcPts val="600"/>
              </a:spcBef>
              <a:spcAft>
                <a:spcPts val="600"/>
              </a:spcAft>
              <a:buClr>
                <a:srgbClr val="FF0000"/>
              </a:buClr>
              <a:buFont typeface="Wingdings" panose="05000000000000000000" pitchFamily="2" charset="2"/>
              <a:buChar char="v"/>
            </a:pPr>
            <a:r>
              <a:rPr lang="en-US"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DCE/RPC — SMB/CIFS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хаттамасынан</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TCP / IP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Named Pipes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қоса</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алғанда</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әртүрлі</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көлік</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хаттамаларына</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негізделген</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екілік</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хаттама</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marL="171450" indent="-171450">
              <a:spcBef>
                <a:spcPts val="600"/>
              </a:spcBef>
              <a:spcAft>
                <a:spcPts val="600"/>
              </a:spcAft>
              <a:buClr>
                <a:srgbClr val="FF0000"/>
              </a:buClr>
              <a:buFont typeface="Wingdings" panose="05000000000000000000" pitchFamily="2" charset="2"/>
              <a:buChar char="v"/>
            </a:pPr>
            <a:r>
              <a:rPr lang="en-US"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DCOM-</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объектілерге</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сілтемелерді</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жіберуге</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осындай</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сілтемелер</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арқылы</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объект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әдістерін</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шақыруға</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мүмкіндік</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беретін</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DCE/RPC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объектілі-бағытталған</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кеңейтім</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marL="171450" indent="-171450">
              <a:spcBef>
                <a:spcPts val="600"/>
              </a:spcBef>
              <a:spcAft>
                <a:spcPts val="600"/>
              </a:spcAft>
              <a:buClr>
                <a:srgbClr val="FF0000"/>
              </a:buClr>
              <a:buFont typeface="Wingdings" panose="05000000000000000000" pitchFamily="2" charset="2"/>
              <a:buChar char="v"/>
            </a:pPr>
            <a:r>
              <a:rPr lang="en-US"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ZeroC</a:t>
            </a:r>
            <a:r>
              <a:rPr lang="en-US"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ICE;JSON-RPC-HTTP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негізіндегі</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мәтіндік</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хаттама</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NET Remoting-TCP, UDP, HTTP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негізіндегі</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екілік</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протокол;</a:t>
            </a:r>
          </a:p>
          <a:p>
            <a:pPr marL="171450" indent="-171450">
              <a:spcBef>
                <a:spcPts val="600"/>
              </a:spcBef>
              <a:spcAft>
                <a:spcPts val="600"/>
              </a:spcAft>
              <a:buClr>
                <a:srgbClr val="FF0000"/>
              </a:buClr>
              <a:buFont typeface="Wingdings" panose="05000000000000000000" pitchFamily="2" charset="2"/>
              <a:buChar char="v"/>
            </a:pPr>
            <a:r>
              <a:rPr lang="en-US"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Java </a:t>
            </a:r>
            <a:r>
              <a:rPr lang="en-US"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rmi</a:t>
            </a:r>
            <a:r>
              <a:rPr lang="en-US"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-Java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платформасы</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үшін</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қашықтағы</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әдістерді</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шақыру</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marL="171450" indent="-171450">
              <a:spcBef>
                <a:spcPts val="600"/>
              </a:spcBef>
              <a:spcAft>
                <a:spcPts val="600"/>
              </a:spcAft>
              <a:buClr>
                <a:srgbClr val="FF0000"/>
              </a:buClr>
              <a:buFont typeface="Wingdings" panose="05000000000000000000" pitchFamily="2" charset="2"/>
              <a:buChar char="v"/>
            </a:pPr>
            <a:r>
              <a:rPr lang="en-US"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SOAP-HTTP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негізіндегі</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мәтіндік</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хаттама</a:t>
            </a:r>
            <a:r>
              <a:rPr lang="ru-RU"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marL="171450" indent="-171450">
              <a:spcBef>
                <a:spcPts val="600"/>
              </a:spcBef>
              <a:spcAft>
                <a:spcPts val="600"/>
              </a:spcAft>
              <a:buClr>
                <a:srgbClr val="FF0000"/>
              </a:buClr>
              <a:buFont typeface="Wingdings" panose="05000000000000000000" pitchFamily="2" charset="2"/>
              <a:buChar char="v"/>
            </a:pPr>
            <a:r>
              <a:rPr lang="en-US"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Sun RPC-TCP </a:t>
            </a:r>
            <a:r>
              <a:rPr lang="ru-RU" sz="1050" dirty="0" err="1">
                <a:solidFill>
                  <a:srgbClr val="FF6600"/>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UDP </a:t>
            </a:r>
            <a:r>
              <a:rPr lang="ru-RU" sz="1050" dirty="0" err="1">
                <a:solidFill>
                  <a:srgbClr val="FF6600"/>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 </a:t>
            </a:r>
            <a:r>
              <a:rPr lang="en-US"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XDR </a:t>
            </a:r>
            <a:r>
              <a:rPr lang="ru-RU" sz="1050" dirty="0" err="1">
                <a:solidFill>
                  <a:srgbClr val="FF6600"/>
                </a:solidFill>
                <a:latin typeface="Times New Roman" panose="02020603050405020304" pitchFamily="18" charset="0"/>
                <a:ea typeface="Calibri" panose="020F0502020204030204" pitchFamily="34" charset="0"/>
                <a:cs typeface="Times New Roman" panose="02020603050405020304" pitchFamily="18" charset="0"/>
              </a:rPr>
              <a:t>негізіндегі</a:t>
            </a:r>
            <a:r>
              <a:rPr lang="ru-RU"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rgbClr val="FF6600"/>
                </a:solidFill>
                <a:latin typeface="Times New Roman" panose="02020603050405020304" pitchFamily="18" charset="0"/>
                <a:ea typeface="Calibri" panose="020F0502020204030204" pitchFamily="34" charset="0"/>
                <a:cs typeface="Times New Roman" panose="02020603050405020304" pitchFamily="18" charset="0"/>
              </a:rPr>
              <a:t>екілік</a:t>
            </a:r>
            <a:r>
              <a:rPr lang="ru-RU"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 протокол, </a:t>
            </a:r>
            <a:r>
              <a:rPr lang="ru-RU" sz="1050" dirty="0" err="1">
                <a:solidFill>
                  <a:srgbClr val="FF6600"/>
                </a:solidFill>
                <a:latin typeface="Times New Roman" panose="02020603050405020304" pitchFamily="18" charset="0"/>
                <a:ea typeface="Calibri" panose="020F0502020204030204" pitchFamily="34" charset="0"/>
                <a:cs typeface="Times New Roman" panose="02020603050405020304" pitchFamily="18" charset="0"/>
              </a:rPr>
              <a:t>екінші</a:t>
            </a:r>
            <a:r>
              <a:rPr lang="ru-RU"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rgbClr val="FF6600"/>
                </a:solidFill>
                <a:latin typeface="Times New Roman" panose="02020603050405020304" pitchFamily="18" charset="0"/>
                <a:ea typeface="Calibri" panose="020F0502020204030204" pitchFamily="34" charset="0"/>
                <a:cs typeface="Times New Roman" panose="02020603050405020304" pitchFamily="18" charset="0"/>
              </a:rPr>
              <a:t>атауы</a:t>
            </a:r>
            <a:r>
              <a:rPr lang="ru-RU"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 — </a:t>
            </a:r>
            <a:r>
              <a:rPr lang="en-US"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ONC RPC;</a:t>
            </a:r>
            <a:endParaRPr lang="kk-KZ"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endParaRPr>
          </a:p>
          <a:p>
            <a:pPr marL="171450" indent="-171450">
              <a:spcBef>
                <a:spcPts val="600"/>
              </a:spcBef>
              <a:spcAft>
                <a:spcPts val="600"/>
              </a:spcAft>
              <a:buClr>
                <a:srgbClr val="FF0000"/>
              </a:buClr>
              <a:buFont typeface="Wingdings" panose="05000000000000000000" pitchFamily="2" charset="2"/>
              <a:buChar char="v"/>
            </a:pPr>
            <a:r>
              <a:rPr lang="en-US"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XML RPC-HTTP </a:t>
            </a:r>
            <a:r>
              <a:rPr lang="ru-RU" sz="1050" dirty="0" err="1">
                <a:solidFill>
                  <a:srgbClr val="FF6600"/>
                </a:solidFill>
                <a:latin typeface="Times New Roman" panose="02020603050405020304" pitchFamily="18" charset="0"/>
                <a:ea typeface="Calibri" panose="020F0502020204030204" pitchFamily="34" charset="0"/>
                <a:cs typeface="Times New Roman" panose="02020603050405020304" pitchFamily="18" charset="0"/>
              </a:rPr>
              <a:t>негізіндегі</a:t>
            </a:r>
            <a:r>
              <a:rPr lang="ru-RU"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rgbClr val="FF6600"/>
                </a:solidFill>
                <a:latin typeface="Times New Roman" panose="02020603050405020304" pitchFamily="18" charset="0"/>
                <a:ea typeface="Calibri" panose="020F0502020204030204" pitchFamily="34" charset="0"/>
                <a:cs typeface="Times New Roman" panose="02020603050405020304" pitchFamily="18" charset="0"/>
              </a:rPr>
              <a:t>мәтіндік</a:t>
            </a:r>
            <a:r>
              <a:rPr lang="ru-RU"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 </a:t>
            </a:r>
            <a:r>
              <a:rPr lang="ru-RU" sz="1050" dirty="0" err="1">
                <a:solidFill>
                  <a:srgbClr val="FF6600"/>
                </a:solidFill>
                <a:latin typeface="Times New Roman" panose="02020603050405020304" pitchFamily="18" charset="0"/>
                <a:ea typeface="Calibri" panose="020F0502020204030204" pitchFamily="34" charset="0"/>
                <a:cs typeface="Times New Roman" panose="02020603050405020304" pitchFamily="18" charset="0"/>
              </a:rPr>
              <a:t>хаттама</a:t>
            </a:r>
            <a:r>
              <a:rPr lang="ru-RU" sz="105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a:t>
            </a:r>
            <a:endParaRPr lang="ru-RU" sz="105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1"/>
        <p:cNvGrpSpPr/>
        <p:nvPr/>
      </p:nvGrpSpPr>
      <p:grpSpPr>
        <a:xfrm>
          <a:off x="0" y="0"/>
          <a:ext cx="0" cy="0"/>
          <a:chOff x="0" y="0"/>
          <a:chExt cx="0" cy="0"/>
        </a:xfrm>
      </p:grpSpPr>
      <p:sp>
        <p:nvSpPr>
          <p:cNvPr id="442" name="Google Shape;442;p42"/>
          <p:cNvSpPr txBox="1">
            <a:spLocks noGrp="1"/>
          </p:cNvSpPr>
          <p:nvPr>
            <p:ph type="title"/>
          </p:nvPr>
        </p:nvSpPr>
        <p:spPr>
          <a:xfrm>
            <a:off x="615696" y="217087"/>
            <a:ext cx="3171300" cy="1418400"/>
          </a:xfrm>
          <a:prstGeom prst="rect">
            <a:avLst/>
          </a:prstGeom>
        </p:spPr>
        <p:txBody>
          <a:bodyPr spcFirstLastPara="1" wrap="square" lIns="0" tIns="0" rIns="0" bIns="0" anchor="ctr" anchorCtr="0">
            <a:noAutofit/>
          </a:bodyPr>
          <a:lstStyle/>
          <a:p>
            <a:r>
              <a:rPr lang="ru-RU" sz="2800" b="1" dirty="0" err="1">
                <a:solidFill>
                  <a:srgbClr val="FF6600"/>
                </a:solidFill>
                <a:latin typeface="Times New Roman" panose="02020603050405020304" pitchFamily="18" charset="0"/>
                <a:cs typeface="Times New Roman" panose="02020603050405020304" pitchFamily="18" charset="0"/>
              </a:rPr>
              <a:t>Принциптері</a:t>
            </a:r>
            <a:endParaRPr lang="ru-RU" sz="2800" b="1" dirty="0">
              <a:solidFill>
                <a:srgbClr val="FF6600"/>
              </a:solidFill>
              <a:latin typeface="Times New Roman" panose="02020603050405020304" pitchFamily="18" charset="0"/>
              <a:cs typeface="Times New Roman" panose="02020603050405020304" pitchFamily="18" charset="0"/>
            </a:endParaRPr>
          </a:p>
        </p:txBody>
      </p:sp>
      <p:sp>
        <p:nvSpPr>
          <p:cNvPr id="443" name="Google Shape;443;p42"/>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36</a:t>
            </a:fld>
            <a:endParaRPr>
              <a:latin typeface="Times New Roman" panose="02020603050405020304" pitchFamily="18" charset="0"/>
              <a:cs typeface="Times New Roman" panose="02020603050405020304" pitchFamily="18" charset="0"/>
            </a:endParaRPr>
          </a:p>
        </p:txBody>
      </p:sp>
      <p:sp>
        <p:nvSpPr>
          <p:cNvPr id="2" name="Rectangle 1"/>
          <p:cNvSpPr/>
          <p:nvPr/>
        </p:nvSpPr>
        <p:spPr>
          <a:xfrm>
            <a:off x="615696" y="1418400"/>
            <a:ext cx="7827264" cy="2893100"/>
          </a:xfrm>
          <a:prstGeom prst="rect">
            <a:avLst/>
          </a:prstGeom>
        </p:spPr>
        <p:txBody>
          <a:bodyPr wrap="square">
            <a:spAutoFit/>
          </a:bodyPr>
          <a:lstStyle/>
          <a:p>
            <a:r>
              <a:rPr lang="ru-RU" dirty="0" err="1">
                <a:solidFill>
                  <a:schemeClr val="bg1"/>
                </a:solidFill>
                <a:latin typeface="Times New Roman" panose="02020603050405020304" pitchFamily="18" charset="0"/>
                <a:cs typeface="Times New Roman" panose="02020603050405020304" pitchFamily="18" charset="0"/>
              </a:rPr>
              <a:t>Қашықтағы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процедураларды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шақыру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идеясы-бір</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түйінде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орындалатын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бағдарлама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ішіндегі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басқару</a:t>
            </a:r>
            <a:r>
              <a:rPr lang="ru-RU" dirty="0">
                <a:solidFill>
                  <a:schemeClr val="bg1"/>
                </a:solidFill>
                <a:latin typeface="Times New Roman" panose="02020603050405020304" pitchFamily="18" charset="0"/>
                <a:cs typeface="Times New Roman" panose="02020603050405020304" pitchFamily="18" charset="0"/>
              </a:rPr>
              <a:t> мен </a:t>
            </a:r>
            <a:r>
              <a:rPr lang="ru-RU" dirty="0" err="1">
                <a:solidFill>
                  <a:schemeClr val="bg1"/>
                </a:solidFill>
                <a:latin typeface="Times New Roman" panose="02020603050405020304" pitchFamily="18" charset="0"/>
                <a:cs typeface="Times New Roman" panose="02020603050405020304" pitchFamily="18" charset="0"/>
              </a:rPr>
              <a:t>деректерді</a:t>
            </a:r>
            <a:r>
              <a:rPr lang="ru-RU" dirty="0">
                <a:solidFill>
                  <a:schemeClr val="bg1"/>
                </a:solidFill>
                <a:latin typeface="Times New Roman" panose="02020603050405020304" pitchFamily="18" charset="0"/>
                <a:cs typeface="Times New Roman" panose="02020603050405020304" pitchFamily="18" charset="0"/>
              </a:rPr>
              <a:t> беру </a:t>
            </a:r>
            <a:r>
              <a:rPr lang="ru-RU" dirty="0" err="1">
                <a:solidFill>
                  <a:schemeClr val="bg1"/>
                </a:solidFill>
                <a:latin typeface="Times New Roman" panose="02020603050405020304" pitchFamily="18" charset="0"/>
                <a:cs typeface="Times New Roman" panose="02020603050405020304" pitchFamily="18" charset="0"/>
              </a:rPr>
              <a:t>механизмін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желі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арқылы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басқару</a:t>
            </a:r>
            <a:r>
              <a:rPr lang="ru-RU" dirty="0">
                <a:solidFill>
                  <a:schemeClr val="bg1"/>
                </a:solidFill>
                <a:latin typeface="Times New Roman" panose="02020603050405020304" pitchFamily="18" charset="0"/>
                <a:cs typeface="Times New Roman" panose="02020603050405020304" pitchFamily="18" charset="0"/>
              </a:rPr>
              <a:t> мен </a:t>
            </a:r>
            <a:r>
              <a:rPr lang="ru-RU" dirty="0" err="1">
                <a:solidFill>
                  <a:schemeClr val="bg1"/>
                </a:solidFill>
                <a:latin typeface="Times New Roman" panose="02020603050405020304" pitchFamily="18" charset="0"/>
                <a:cs typeface="Times New Roman" panose="02020603050405020304" pitchFamily="18" charset="0"/>
              </a:rPr>
              <a:t>деректерді</a:t>
            </a:r>
            <a:r>
              <a:rPr lang="ru-RU" dirty="0">
                <a:solidFill>
                  <a:schemeClr val="bg1"/>
                </a:solidFill>
                <a:latin typeface="Times New Roman" panose="02020603050405020304" pitchFamily="18" charset="0"/>
                <a:cs typeface="Times New Roman" panose="02020603050405020304" pitchFamily="18" charset="0"/>
              </a:rPr>
              <a:t> беру </a:t>
            </a:r>
            <a:r>
              <a:rPr lang="ru-RU" dirty="0" err="1">
                <a:solidFill>
                  <a:schemeClr val="bg1"/>
                </a:solidFill>
                <a:latin typeface="Times New Roman" panose="02020603050405020304" pitchFamily="18" charset="0"/>
                <a:cs typeface="Times New Roman" panose="02020603050405020304" pitchFamily="18" charset="0"/>
              </a:rPr>
              <a:t>үшін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кеңейту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Қашықтан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процедураларды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шақыру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құралдары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таратылған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есептеулерді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ұйымдастыруды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жеңілдетуге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және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таратылған</a:t>
            </a:r>
            <a:r>
              <a:rPr lang="ru-RU" dirty="0">
                <a:solidFill>
                  <a:schemeClr val="bg1"/>
                </a:solidFill>
                <a:latin typeface="Times New Roman" panose="02020603050405020304" pitchFamily="18" charset="0"/>
                <a:cs typeface="Times New Roman" panose="02020603050405020304" pitchFamily="18" charset="0"/>
              </a:rPr>
              <a:t> клиент-</a:t>
            </a:r>
            <a:r>
              <a:rPr lang="ru-RU" dirty="0" err="1">
                <a:solidFill>
                  <a:schemeClr val="bg1"/>
                </a:solidFill>
                <a:latin typeface="Times New Roman" panose="02020603050405020304" pitchFamily="18" charset="0"/>
                <a:cs typeface="Times New Roman" panose="02020603050405020304" pitchFamily="18" charset="0"/>
              </a:rPr>
              <a:t>серверлік</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Ақпараттық</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жүйелерді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құруға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арналған</a:t>
            </a:r>
            <a:r>
              <a:rPr lang="ru-RU"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RPC </a:t>
            </a:r>
            <a:r>
              <a:rPr lang="ru-RU" dirty="0" err="1">
                <a:solidFill>
                  <a:schemeClr val="bg1"/>
                </a:solidFill>
                <a:latin typeface="Times New Roman" panose="02020603050405020304" pitchFamily="18" charset="0"/>
                <a:cs typeface="Times New Roman" panose="02020603050405020304" pitchFamily="18" charset="0"/>
              </a:rPr>
              <a:t>қолданудың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ең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жоғары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тиімділігіне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қашықтағы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компоненттер</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арасында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интерактивті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байланыс</a:t>
            </a:r>
            <a:r>
              <a:rPr lang="ru-RU" dirty="0">
                <a:solidFill>
                  <a:schemeClr val="bg1"/>
                </a:solidFill>
                <a:latin typeface="Times New Roman" panose="02020603050405020304" pitchFamily="18" charset="0"/>
                <a:cs typeface="Times New Roman" panose="02020603050405020304" pitchFamily="18" charset="0"/>
              </a:rPr>
              <a:t> бар, </a:t>
            </a:r>
            <a:r>
              <a:rPr lang="ru-RU" dirty="0" err="1">
                <a:solidFill>
                  <a:schemeClr val="bg1"/>
                </a:solidFill>
                <a:latin typeface="Times New Roman" panose="02020603050405020304" pitchFamily="18" charset="0"/>
                <a:cs typeface="Times New Roman" panose="02020603050405020304" pitchFamily="18" charset="0"/>
              </a:rPr>
              <a:t>жауаптардың</a:t>
            </a:r>
            <a:r>
              <a:rPr lang="ru-RU" dirty="0">
                <a:solidFill>
                  <a:schemeClr val="bg1"/>
                </a:solidFill>
                <a:latin typeface="Times New Roman" panose="02020603050405020304" pitchFamily="18" charset="0"/>
                <a:cs typeface="Times New Roman" panose="02020603050405020304" pitchFamily="18" charset="0"/>
              </a:rPr>
              <a:t> аз </a:t>
            </a:r>
            <a:r>
              <a:rPr lang="ru-RU" dirty="0" err="1">
                <a:solidFill>
                  <a:schemeClr val="bg1"/>
                </a:solidFill>
                <a:latin typeface="Times New Roman" panose="02020603050405020304" pitchFamily="18" charset="0"/>
                <a:cs typeface="Times New Roman" panose="02020603050405020304" pitchFamily="18" charset="0"/>
              </a:rPr>
              <a:t>уақыты</a:t>
            </a:r>
            <a:r>
              <a:rPr lang="ru-RU" dirty="0">
                <a:solidFill>
                  <a:schemeClr val="bg1"/>
                </a:solidFill>
                <a:latin typeface="Times New Roman" panose="02020603050405020304" pitchFamily="18" charset="0"/>
                <a:cs typeface="Times New Roman" panose="02020603050405020304" pitchFamily="18" charset="0"/>
              </a:rPr>
              <a:t> мен </a:t>
            </a:r>
            <a:r>
              <a:rPr lang="ru-RU" dirty="0" err="1">
                <a:solidFill>
                  <a:schemeClr val="bg1"/>
                </a:solidFill>
                <a:latin typeface="Times New Roman" panose="02020603050405020304" pitchFamily="18" charset="0"/>
                <a:cs typeface="Times New Roman" panose="02020603050405020304" pitchFamily="18" charset="0"/>
              </a:rPr>
              <a:t>салыстырмалы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түрде</a:t>
            </a:r>
            <a:r>
              <a:rPr lang="ru-RU" dirty="0">
                <a:solidFill>
                  <a:schemeClr val="bg1"/>
                </a:solidFill>
                <a:latin typeface="Times New Roman" panose="02020603050405020304" pitchFamily="18" charset="0"/>
                <a:cs typeface="Times New Roman" panose="02020603050405020304" pitchFamily="18" charset="0"/>
              </a:rPr>
              <a:t> аз саны бар </a:t>
            </a:r>
            <a:r>
              <a:rPr lang="ru-RU" dirty="0" err="1">
                <a:solidFill>
                  <a:schemeClr val="bg1"/>
                </a:solidFill>
                <a:latin typeface="Times New Roman" panose="02020603050405020304" pitchFamily="18" charset="0"/>
                <a:cs typeface="Times New Roman" panose="02020603050405020304" pitchFamily="18" charset="0"/>
              </a:rPr>
              <a:t>қосымшаларда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қол</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жеткізіледі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Мұндай</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қосымшалар</a:t>
            </a:r>
            <a:r>
              <a:rPr lang="ru-RU"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RPC-</a:t>
            </a:r>
            <a:r>
              <a:rPr lang="ru-RU" dirty="0" err="1">
                <a:solidFill>
                  <a:schemeClr val="bg1"/>
                </a:solidFill>
                <a:latin typeface="Times New Roman" panose="02020603050405020304" pitchFamily="18" charset="0"/>
                <a:cs typeface="Times New Roman" panose="02020603050405020304" pitchFamily="18" charset="0"/>
              </a:rPr>
              <a:t>бағдарланған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деп</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аталады</a:t>
            </a:r>
            <a:r>
              <a:rPr lang="ru-RU" dirty="0">
                <a:solidFill>
                  <a:schemeClr val="bg1"/>
                </a:solidFill>
                <a:latin typeface="Times New Roman" panose="02020603050405020304" pitchFamily="18" charset="0"/>
                <a:cs typeface="Times New Roman" panose="02020603050405020304" pitchFamily="18" charset="0"/>
              </a:rPr>
              <a:t>.</a:t>
            </a:r>
          </a:p>
          <a:p>
            <a:r>
              <a:rPr lang="ru-RU" dirty="0" err="1">
                <a:solidFill>
                  <a:schemeClr val="bg1"/>
                </a:solidFill>
                <a:latin typeface="Times New Roman" panose="02020603050405020304" pitchFamily="18" charset="0"/>
                <a:cs typeface="Times New Roman" panose="02020603050405020304" pitchFamily="18" charset="0"/>
              </a:rPr>
              <a:t>Қашықтағы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процедураларды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шақырудың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тән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белгілері</a:t>
            </a:r>
            <a:r>
              <a:rPr lang="ru-RU" dirty="0">
                <a:solidFill>
                  <a:schemeClr val="bg1"/>
                </a:solidFill>
                <a:latin typeface="Times New Roman" panose="02020603050405020304" pitchFamily="18" charset="0"/>
                <a:cs typeface="Times New Roman" panose="02020603050405020304" pitchFamily="18" charset="0"/>
              </a:rPr>
              <a:t>:</a:t>
            </a:r>
          </a:p>
          <a:p>
            <a:pPr marL="285750" indent="-285750">
              <a:buClr>
                <a:schemeClr val="bg1"/>
              </a:buClr>
              <a:buFont typeface="Wingdings" panose="05000000000000000000" pitchFamily="2" charset="2"/>
              <a:buChar char="v"/>
            </a:pPr>
            <a:r>
              <a:rPr lang="ru-RU" dirty="0">
                <a:solidFill>
                  <a:schemeClr val="bg1"/>
                </a:solidFill>
                <a:latin typeface="Times New Roman" panose="02020603050405020304" pitchFamily="18" charset="0"/>
                <a:cs typeface="Times New Roman" panose="02020603050405020304" pitchFamily="18" charset="0"/>
              </a:rPr>
              <a:t>асимметрия, </a:t>
            </a:r>
            <a:r>
              <a:rPr lang="ru-RU" dirty="0" err="1">
                <a:solidFill>
                  <a:schemeClr val="bg1"/>
                </a:solidFill>
                <a:latin typeface="Times New Roman" panose="02020603050405020304" pitchFamily="18" charset="0"/>
                <a:cs typeface="Times New Roman" panose="02020603050405020304" pitchFamily="18" charset="0"/>
              </a:rPr>
              <a:t>яғни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өзара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әрекеттесетін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тараптардың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бірі-бастамашы</a:t>
            </a:r>
            <a:r>
              <a:rPr lang="ru-RU" dirty="0">
                <a:solidFill>
                  <a:schemeClr val="bg1"/>
                </a:solidFill>
                <a:latin typeface="Times New Roman" panose="02020603050405020304" pitchFamily="18" charset="0"/>
                <a:cs typeface="Times New Roman" panose="02020603050405020304" pitchFamily="18" charset="0"/>
              </a:rPr>
              <a:t>;</a:t>
            </a:r>
          </a:p>
          <a:p>
            <a:pPr marL="285750" indent="-285750">
              <a:buClr>
                <a:schemeClr val="bg1"/>
              </a:buClr>
              <a:buFont typeface="Wingdings" panose="05000000000000000000" pitchFamily="2" charset="2"/>
              <a:buChar char="v"/>
            </a:pPr>
            <a:r>
              <a:rPr lang="ru-RU" dirty="0" err="1">
                <a:solidFill>
                  <a:schemeClr val="bg1"/>
                </a:solidFill>
                <a:latin typeface="Times New Roman" panose="02020603050405020304" pitchFamily="18" charset="0"/>
                <a:cs typeface="Times New Roman" panose="02020603050405020304" pitchFamily="18" charset="0"/>
              </a:rPr>
              <a:t>синхрондылық</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яғни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шақырушы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рәсімді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орындау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сұрау</a:t>
            </a:r>
            <a:r>
              <a:rPr lang="ru-RU" dirty="0">
                <a:solidFill>
                  <a:schemeClr val="bg1"/>
                </a:solidFill>
                <a:latin typeface="Times New Roman" panose="02020603050405020304" pitchFamily="18" charset="0"/>
                <a:cs typeface="Times New Roman" panose="02020603050405020304" pitchFamily="18" charset="0"/>
              </a:rPr>
              <a:t> салу </a:t>
            </a:r>
            <a:r>
              <a:rPr lang="ru-RU" dirty="0" err="1">
                <a:solidFill>
                  <a:schemeClr val="bg1"/>
                </a:solidFill>
                <a:latin typeface="Times New Roman" panose="02020603050405020304" pitchFamily="18" charset="0"/>
                <a:cs typeface="Times New Roman" panose="02020603050405020304" pitchFamily="18" charset="0"/>
              </a:rPr>
              <a:t>берілген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сәттен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бастап</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тоқтатыла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тұрады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және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шақырылатын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рәсімнен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қайтарылғаннан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кейін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ғана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қайта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басталады</a:t>
            </a:r>
            <a:r>
              <a:rPr lang="ru-RU" dirty="0">
                <a:solidFill>
                  <a:schemeClr val="bg1"/>
                </a:solidFill>
                <a:latin typeface="Times New Roman" panose="02020603050405020304" pitchFamily="18" charset="0"/>
                <a:cs typeface="Times New Roman" panose="02020603050405020304" pitchFamily="18" charset="0"/>
              </a:rPr>
              <a:t>.</a:t>
            </a:r>
          </a:p>
          <a:p>
            <a:r>
              <a:rPr lang="ru-RU" dirty="0" err="1">
                <a:solidFill>
                  <a:schemeClr val="bg1"/>
                </a:solidFill>
                <a:latin typeface="Times New Roman" panose="02020603050405020304" pitchFamily="18" charset="0"/>
                <a:cs typeface="Times New Roman" panose="02020603050405020304" pitchFamily="18" charset="0"/>
              </a:rPr>
              <a:t>Қашықтағы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қоңырауларды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іске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асыру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жергілікті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процедуралардың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қоңырауларын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іске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асыру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әлдеқайда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қиын</a:t>
            </a:r>
            <a:r>
              <a:rPr lang="ru-RU"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4"/>
          <p:cNvSpPr txBox="1">
            <a:spLocks noGrp="1"/>
          </p:cNvSpPr>
          <p:nvPr>
            <p:ph type="title" idx="4294967295"/>
          </p:nvPr>
        </p:nvSpPr>
        <p:spPr>
          <a:xfrm>
            <a:off x="262200" y="0"/>
            <a:ext cx="8619600" cy="467100"/>
          </a:xfrm>
          <a:prstGeom prst="rect">
            <a:avLst/>
          </a:prstGeom>
        </p:spPr>
        <p:txBody>
          <a:bodyPr spcFirstLastPara="1" wrap="square" lIns="0" tIns="0" rIns="0" bIns="0" anchor="ctr" anchorCtr="0">
            <a:noAutofit/>
          </a:bodyPr>
          <a:lstStyle/>
          <a:p>
            <a:r>
              <a:rPr lang="ru-RU" b="1" dirty="0" err="1">
                <a:solidFill>
                  <a:srgbClr val="FF6600"/>
                </a:solidFill>
                <a:latin typeface="Times New Roman" panose="02020603050405020304" pitchFamily="18" charset="0"/>
                <a:cs typeface="Times New Roman" panose="02020603050405020304" pitchFamily="18" charset="0"/>
              </a:rPr>
              <a:t>Компоненттері</a:t>
            </a:r>
            <a:endParaRPr lang="ru-RU" b="1" dirty="0">
              <a:solidFill>
                <a:srgbClr val="FF6600"/>
              </a:solidFill>
              <a:latin typeface="Times New Roman" panose="02020603050405020304" pitchFamily="18" charset="0"/>
              <a:cs typeface="Times New Roman" panose="02020603050405020304" pitchFamily="18" charset="0"/>
            </a:endParaRPr>
          </a:p>
        </p:txBody>
      </p:sp>
      <p:sp>
        <p:nvSpPr>
          <p:cNvPr id="468" name="Google Shape;468;p44"/>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37</a:t>
            </a:fld>
            <a:endParaRPr/>
          </a:p>
        </p:txBody>
      </p:sp>
      <p:sp>
        <p:nvSpPr>
          <p:cNvPr id="2" name="Rectangle 1"/>
          <p:cNvSpPr/>
          <p:nvPr/>
        </p:nvSpPr>
        <p:spPr>
          <a:xfrm>
            <a:off x="182060" y="566812"/>
            <a:ext cx="8686329" cy="4308872"/>
          </a:xfrm>
          <a:prstGeom prst="rect">
            <a:avLst/>
          </a:prstGeom>
        </p:spPr>
        <p:txBody>
          <a:bodyPr wrap="square">
            <a:spAutoFit/>
          </a:bodyPr>
          <a:lstStyle/>
          <a:p>
            <a:pPr>
              <a:spcBef>
                <a:spcPts val="600"/>
              </a:spcBef>
              <a:spcAft>
                <a:spcPts val="600"/>
              </a:spcAft>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RPC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енгізудегі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орталық</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орынды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шығыс</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кіріс</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қосылымдарын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басқаруға</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жауап</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беретін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көлік</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ішкі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жүйесі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алады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Оның</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функциясына</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тікелей</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қолдау</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көрсетпейтін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көлік</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протоколдары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үшін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хабарлама</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шекарасы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ұғымын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қолдау</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TCP)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оны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қолдамайтын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көлік</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протоколдары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үшін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кепілдендірілген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жеткізуді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қолдау</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UDP)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кіреді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spcBef>
                <a:spcPts val="600"/>
              </a:spcBef>
              <a:spcAft>
                <a:spcPts val="600"/>
              </a:spcAft>
            </a:pPr>
            <a:r>
              <a:rPr lang="ru-RU"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Ағындарды</a:t>
            </a:r>
            <a:r>
              <a:rPr lang="ru-RU" b="1"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біріктіру</a:t>
            </a:r>
            <a:r>
              <a:rPr lang="ru-RU" b="1"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компоненті</a:t>
            </a:r>
            <a:r>
              <a:rPr lang="ru-RU" b="1"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(тек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шақырылған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тарап</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үшін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желі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шақырылған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кодтың</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орындалу</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мәнмәтінін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ұсынады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spcBef>
                <a:spcPts val="600"/>
              </a:spcBef>
              <a:spcAft>
                <a:spcPts val="600"/>
              </a:spcAft>
            </a:pPr>
            <a:r>
              <a:rPr lang="ru-RU"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Маршалинг</a:t>
            </a:r>
            <a:r>
              <a:rPr lang="ru-RU" b="1"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компоненті</a:t>
            </a:r>
            <a:r>
              <a:rPr lang="ru-RU" b="1"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сериялаудың</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аналогы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қоңыраулардың</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параметрлерін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байт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ағынына</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архитектураға</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тәуелсіз</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стандартты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түрде</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орауды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қамтамасыз</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етеді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атап</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айтқанда</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сөздегі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байт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реті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Атап</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айтқанда</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оған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массивтер</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жолдар</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құрылымдар</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ұшырауы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мүмкін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олар</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параметрлер-көрсеткіштер</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көрсетіледі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spcBef>
                <a:spcPts val="600"/>
              </a:spcBef>
              <a:spcAft>
                <a:spcPts val="600"/>
              </a:spcAft>
            </a:pPr>
            <a:r>
              <a:rPr lang="ru-RU" b="1"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Жеке компонент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пакеттерді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шифрлау</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оларға</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сандық</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қол</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қою</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үшін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жауап</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бере</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алады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spcBef>
                <a:spcPts val="600"/>
              </a:spcBef>
              <a:spcAft>
                <a:spcPts val="600"/>
              </a:spcAft>
            </a:pPr>
            <a:r>
              <a:rPr lang="ru-RU"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Функциялардың</a:t>
            </a:r>
            <a:r>
              <a:rPr lang="ru-RU" b="1"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жеке</a:t>
            </a:r>
            <a:r>
              <a:rPr lang="ru-RU" b="1"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блогы</a:t>
            </a:r>
            <a:r>
              <a:rPr lang="ru-RU" b="1"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шақыруды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жүзеге</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асыратын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субъектіні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сәйкестендіретін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ақпарат</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желісі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бойынша</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беруді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қамтамасыз</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ететін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аутентификация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авторизация.</a:t>
            </a:r>
          </a:p>
          <a:p>
            <a:pPr>
              <a:spcBef>
                <a:spcPts val="600"/>
              </a:spcBef>
              <a:spcAft>
                <a:spcPts val="600"/>
              </a:spcAft>
            </a:pP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Кейбір</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RPC (. NET Remoting)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енгізулерінде</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ішкі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жүйелердің</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шекаралары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ашық</a:t>
            </a:r>
            <a:r>
              <a:rPr lang="ru-RU"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полиморфты</a:t>
            </a:r>
            <a:r>
              <a:rPr lang="ru-RU"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интерфейстер</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болып</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табылады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олардың</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барлық</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дерлік</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ішкі</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жүйелерінің</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орындалуын</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жазуға</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болады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Басқа</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енгізулерде</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Windows-</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тағы</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DCE RPC)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олай</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емес</a:t>
            </a:r>
            <a:r>
              <a:rPr 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b="1" dirty="0">
                <a:solidFill>
                  <a:srgbClr val="FF6600"/>
                </a:solidFill>
                <a:latin typeface="Times New Roman" panose="02020603050405020304" pitchFamily="18" charset="0"/>
                <a:cs typeface="Times New Roman" panose="02020603050405020304" pitchFamily="18" charset="0"/>
              </a:rPr>
              <a:t>Microsoft Component Object Model Interface</a:t>
            </a: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latin typeface="Times New Roman" panose="02020603050405020304" pitchFamily="18" charset="0"/>
                <a:cs typeface="Times New Roman" panose="02020603050405020304" pitchFamily="18" charset="0"/>
              </a:rPr>
              <a:t>38</a:t>
            </a:fld>
            <a:endParaRPr lang="en">
              <a:latin typeface="Times New Roman" panose="02020603050405020304" pitchFamily="18" charset="0"/>
              <a:cs typeface="Times New Roman" panose="02020603050405020304" pitchFamily="18" charset="0"/>
            </a:endParaRPr>
          </a:p>
        </p:txBody>
      </p:sp>
      <p:sp>
        <p:nvSpPr>
          <p:cNvPr id="4" name="Rectangle 3"/>
          <p:cNvSpPr/>
          <p:nvPr/>
        </p:nvSpPr>
        <p:spPr>
          <a:xfrm>
            <a:off x="522514" y="1418400"/>
            <a:ext cx="8128105" cy="3293209"/>
          </a:xfrm>
          <a:prstGeom prst="rect">
            <a:avLst/>
          </a:prstGeom>
        </p:spPr>
        <p:txBody>
          <a:bodyPr wrap="square">
            <a:spAutoFit/>
          </a:bodyPr>
          <a:lstStyle/>
          <a:p>
            <a:pPr algn="just"/>
            <a:r>
              <a:rPr lang="en-US" sz="1600" b="1" dirty="0">
                <a:solidFill>
                  <a:schemeClr val="bg1"/>
                </a:solidFill>
                <a:latin typeface="Times New Roman" panose="02020603050405020304" pitchFamily="18" charset="0"/>
                <a:cs typeface="Times New Roman" panose="02020603050405020304" pitchFamily="18" charset="0"/>
              </a:rPr>
              <a:t>Com-</a:t>
            </a:r>
            <a:r>
              <a:rPr lang="ru-RU" sz="1600" b="1" dirty="0">
                <a:solidFill>
                  <a:schemeClr val="bg1"/>
                </a:solidFill>
                <a:latin typeface="Times New Roman" panose="02020603050405020304" pitchFamily="18" charset="0"/>
                <a:cs typeface="Times New Roman" panose="02020603050405020304" pitchFamily="18" charset="0"/>
              </a:rPr>
              <a:t>интерфейс </a:t>
            </a:r>
            <a:r>
              <a:rPr lang="ru-RU" sz="1600" dirty="0">
                <a:solidFill>
                  <a:schemeClr val="bg1"/>
                </a:solidFill>
                <a:latin typeface="Times New Roman" panose="02020603050405020304" pitchFamily="18" charset="0"/>
                <a:cs typeface="Times New Roman" panose="02020603050405020304" pitchFamily="18" charset="0"/>
              </a:rPr>
              <a:t>(</a:t>
            </a:r>
            <a:r>
              <a:rPr lang="en-US" sz="1600" dirty="0">
                <a:solidFill>
                  <a:schemeClr val="bg1"/>
                </a:solidFill>
                <a:latin typeface="Times New Roman" panose="02020603050405020304" pitchFamily="18" charset="0"/>
                <a:cs typeface="Times New Roman" panose="02020603050405020304" pitchFamily="18" charset="0"/>
              </a:rPr>
              <a:t>com-</a:t>
            </a:r>
            <a:r>
              <a:rPr lang="ru-RU" sz="1600" dirty="0" err="1">
                <a:solidFill>
                  <a:schemeClr val="bg1"/>
                </a:solidFill>
                <a:latin typeface="Times New Roman" panose="02020603050405020304" pitchFamily="18" charset="0"/>
                <a:cs typeface="Times New Roman" panose="02020603050405020304" pitchFamily="18" charset="0"/>
              </a:rPr>
              <a:t>ағылш</a:t>
            </a:r>
            <a:r>
              <a:rPr lang="ru-RU" sz="1600" dirty="0">
                <a:solidFill>
                  <a:schemeClr val="bg1"/>
                </a:solidFill>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Component Object Model </a:t>
            </a:r>
            <a:r>
              <a:rPr lang="ru-RU" sz="1600" dirty="0" err="1">
                <a:solidFill>
                  <a:schemeClr val="bg1"/>
                </a:solidFill>
                <a:latin typeface="Times New Roman" panose="02020603050405020304" pitchFamily="18" charset="0"/>
                <a:cs typeface="Times New Roman" panose="02020603050405020304" pitchFamily="18" charset="0"/>
              </a:rPr>
              <a:t>және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ағылш</a:t>
            </a:r>
            <a:r>
              <a:rPr lang="ru-RU" sz="1600" dirty="0">
                <a:solidFill>
                  <a:schemeClr val="bg1"/>
                </a:solidFill>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interface-</a:t>
            </a:r>
            <a:r>
              <a:rPr lang="ru-RU" sz="1600" dirty="0" err="1">
                <a:solidFill>
                  <a:schemeClr val="bg1"/>
                </a:solidFill>
                <a:latin typeface="Times New Roman" panose="02020603050405020304" pitchFamily="18" charset="0"/>
                <a:cs typeface="Times New Roman" panose="02020603050405020304" pitchFamily="18" charset="0"/>
              </a:rPr>
              <a:t>өзара</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әрекеттесу</a:t>
            </a:r>
            <a:r>
              <a:rPr lang="ru-RU" sz="1600" dirty="0">
                <a:solidFill>
                  <a:schemeClr val="bg1"/>
                </a:solidFill>
                <a:latin typeface="Times New Roman" panose="02020603050405020304" pitchFamily="18" charset="0"/>
                <a:cs typeface="Times New Roman" panose="02020603050405020304" pitchFamily="18" charset="0"/>
              </a:rPr>
              <a:t>) - </a:t>
            </a:r>
            <a:r>
              <a:rPr lang="ru-RU" sz="1600" dirty="0" err="1">
                <a:solidFill>
                  <a:schemeClr val="bg1"/>
                </a:solidFill>
                <a:latin typeface="Times New Roman" panose="02020603050405020304" pitchFamily="18" charset="0"/>
                <a:cs typeface="Times New Roman" panose="02020603050405020304" pitchFamily="18" charset="0"/>
              </a:rPr>
              <a:t>абстрактілі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функциялар</a:t>
            </a:r>
            <a:r>
              <a:rPr lang="ru-RU" sz="1600" dirty="0">
                <a:solidFill>
                  <a:schemeClr val="bg1"/>
                </a:solidFill>
                <a:latin typeface="Times New Roman" panose="02020603050405020304" pitchFamily="18" charset="0"/>
                <a:cs typeface="Times New Roman" panose="02020603050405020304" pitchFamily="18" charset="0"/>
              </a:rPr>
              <a:t> мен </a:t>
            </a:r>
            <a:r>
              <a:rPr lang="ru-RU" sz="1600" dirty="0" err="1">
                <a:solidFill>
                  <a:schemeClr val="bg1"/>
                </a:solidFill>
                <a:latin typeface="Times New Roman" panose="02020603050405020304" pitchFamily="18" charset="0"/>
                <a:cs typeface="Times New Roman" panose="02020603050405020304" pitchFamily="18" charset="0"/>
              </a:rPr>
              <a:t>қасиеттер</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жиынтығы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ол</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арқылы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бағдарламалар</a:t>
            </a:r>
            <a:r>
              <a:rPr lang="ru-RU" sz="1600" dirty="0">
                <a:solidFill>
                  <a:schemeClr val="bg1"/>
                </a:solidFill>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COM-</a:t>
            </a:r>
            <a:r>
              <a:rPr lang="ru-RU" sz="1600" dirty="0" err="1">
                <a:solidFill>
                  <a:schemeClr val="bg1"/>
                </a:solidFill>
                <a:latin typeface="Times New Roman" panose="02020603050405020304" pitchFamily="18" charset="0"/>
                <a:cs typeface="Times New Roman" panose="02020603050405020304" pitchFamily="18" charset="0"/>
              </a:rPr>
              <a:t>компонентімен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өзара</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әрекеттеседі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Бұл</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жиынтықтың</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құрамы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компонентке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қарамастан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жарияланады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және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әдетте</a:t>
            </a:r>
            <a:r>
              <a:rPr lang="ru-RU" sz="1600" dirty="0">
                <a:solidFill>
                  <a:schemeClr val="bg1"/>
                </a:solidFill>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IDL </a:t>
            </a:r>
            <a:r>
              <a:rPr lang="ru-RU" sz="1600" dirty="0" err="1">
                <a:solidFill>
                  <a:schemeClr val="bg1"/>
                </a:solidFill>
                <a:latin typeface="Times New Roman" panose="02020603050405020304" pitchFamily="18" charset="0"/>
                <a:cs typeface="Times New Roman" panose="02020603050405020304" pitchFamily="18" charset="0"/>
              </a:rPr>
              <a:t>тілінде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жарияланады</a:t>
            </a:r>
            <a:r>
              <a:rPr lang="ru-RU" sz="1600" dirty="0">
                <a:solidFill>
                  <a:schemeClr val="bg1"/>
                </a:solidFill>
                <a:latin typeface="Times New Roman" panose="02020603050405020304" pitchFamily="18" charset="0"/>
                <a:cs typeface="Times New Roman" panose="02020603050405020304" pitchFamily="18" charset="0"/>
              </a:rPr>
              <a:t>. Компонент </a:t>
            </a:r>
            <a:r>
              <a:rPr lang="ru-RU" sz="1600" dirty="0" err="1">
                <a:solidFill>
                  <a:schemeClr val="bg1"/>
                </a:solidFill>
                <a:latin typeface="Times New Roman" panose="02020603050405020304" pitchFamily="18" charset="0"/>
                <a:cs typeface="Times New Roman" panose="02020603050405020304" pitchFamily="18" charset="0"/>
              </a:rPr>
              <a:t>жұмысты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жарияланған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интерфейстерге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сәйкес</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жүзеге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асырады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Әр</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түрлі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бағдарламалау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тілдерінде</a:t>
            </a:r>
            <a:r>
              <a:rPr lang="ru-RU" sz="1600" dirty="0">
                <a:solidFill>
                  <a:schemeClr val="bg1"/>
                </a:solidFill>
                <a:latin typeface="Times New Roman" panose="02020603050405020304" pitchFamily="18" charset="0"/>
                <a:cs typeface="Times New Roman" panose="02020603050405020304" pitchFamily="18" charset="0"/>
              </a:rPr>
              <a:t> интерфейс </a:t>
            </a:r>
            <a:r>
              <a:rPr lang="ru-RU" sz="1600" dirty="0" err="1">
                <a:solidFill>
                  <a:schemeClr val="bg1"/>
                </a:solidFill>
                <a:latin typeface="Times New Roman" panose="02020603050405020304" pitchFamily="18" charset="0"/>
                <a:cs typeface="Times New Roman" panose="02020603050405020304" pitchFamily="18" charset="0"/>
              </a:rPr>
              <a:t>сипаттамасын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сипаттау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үшін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әртүрлі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құралдар</a:t>
            </a:r>
            <a:r>
              <a:rPr lang="ru-RU" sz="1600" dirty="0">
                <a:solidFill>
                  <a:schemeClr val="bg1"/>
                </a:solidFill>
                <a:latin typeface="Times New Roman" panose="02020603050405020304" pitchFamily="18" charset="0"/>
                <a:cs typeface="Times New Roman" panose="02020603050405020304" pitchFamily="18" charset="0"/>
              </a:rPr>
              <a:t> бар. </a:t>
            </a:r>
            <a:r>
              <a:rPr lang="en-US" sz="1600" dirty="0">
                <a:solidFill>
                  <a:schemeClr val="bg1"/>
                </a:solidFill>
                <a:latin typeface="Times New Roman" panose="02020603050405020304" pitchFamily="18" charset="0"/>
                <a:cs typeface="Times New Roman" panose="02020603050405020304" pitchFamily="18" charset="0"/>
              </a:rPr>
              <a:t>Com </a:t>
            </a:r>
            <a:r>
              <a:rPr lang="ru-RU" sz="1600" dirty="0" err="1">
                <a:solidFill>
                  <a:schemeClr val="bg1"/>
                </a:solidFill>
                <a:latin typeface="Times New Roman" panose="02020603050405020304" pitchFamily="18" charset="0"/>
                <a:cs typeface="Times New Roman" panose="02020603050405020304" pitchFamily="18" charset="0"/>
              </a:rPr>
              <a:t>интерфейстеріне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стандарттар</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белгілі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бір</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функцияларды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орындау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үшін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қатаң</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талаптар</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қояды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сондықтан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кейде</a:t>
            </a:r>
            <a:r>
              <a:rPr lang="ru-RU" sz="1600" dirty="0">
                <a:solidFill>
                  <a:schemeClr val="bg1"/>
                </a:solidFill>
                <a:latin typeface="Times New Roman" panose="02020603050405020304" pitchFamily="18" charset="0"/>
                <a:cs typeface="Times New Roman" panose="02020603050405020304" pitchFamily="18" charset="0"/>
              </a:rPr>
              <a:t> интерфейс </a:t>
            </a:r>
            <a:r>
              <a:rPr lang="ru-RU" sz="1600" dirty="0" err="1">
                <a:solidFill>
                  <a:schemeClr val="bg1"/>
                </a:solidFill>
                <a:latin typeface="Times New Roman" panose="02020603050405020304" pitchFamily="18" charset="0"/>
                <a:cs typeface="Times New Roman" panose="02020603050405020304" pitchFamily="18" charset="0"/>
              </a:rPr>
              <a:t>компонентті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орындауға</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міндеттенетін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келісімшарт</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деп</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бейнелі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түрде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айтылады</a:t>
            </a:r>
            <a:r>
              <a:rPr lang="ru-RU" sz="1600" dirty="0">
                <a:solidFill>
                  <a:schemeClr val="bg1"/>
                </a:solidFill>
                <a:latin typeface="Times New Roman" panose="02020603050405020304" pitchFamily="18" charset="0"/>
                <a:cs typeface="Times New Roman" panose="02020603050405020304" pitchFamily="18" charset="0"/>
              </a:rPr>
              <a:t>. ХХ </a:t>
            </a:r>
            <a:r>
              <a:rPr lang="ru-RU" sz="1600" dirty="0" err="1">
                <a:solidFill>
                  <a:schemeClr val="bg1"/>
                </a:solidFill>
                <a:latin typeface="Times New Roman" panose="02020603050405020304" pitchFamily="18" charset="0"/>
                <a:cs typeface="Times New Roman" panose="02020603050405020304" pitchFamily="18" charset="0"/>
              </a:rPr>
              <a:t>ғасырдың</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аяғынан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бастап</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көптеген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бағдарламалау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орталары</a:t>
            </a:r>
            <a:r>
              <a:rPr lang="ru-RU" sz="1600" dirty="0">
                <a:solidFill>
                  <a:schemeClr val="bg1"/>
                </a:solidFill>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com </a:t>
            </a:r>
            <a:r>
              <a:rPr lang="ru-RU" sz="1600" dirty="0" err="1">
                <a:solidFill>
                  <a:schemeClr val="bg1"/>
                </a:solidFill>
                <a:latin typeface="Times New Roman" panose="02020603050405020304" pitchFamily="18" charset="0"/>
                <a:cs typeface="Times New Roman" panose="02020603050405020304" pitchFamily="18" charset="0"/>
              </a:rPr>
              <a:t>технологиясын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немесе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ұқсас</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технологияларды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қолдау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үшін</a:t>
            </a:r>
            <a:r>
              <a:rPr lang="ru-RU" sz="1600" dirty="0">
                <a:solidFill>
                  <a:schemeClr val="bg1"/>
                </a:solidFill>
                <a:latin typeface="Times New Roman" panose="02020603050405020304" pitchFamily="18" charset="0"/>
                <a:cs typeface="Times New Roman" panose="02020603050405020304" pitchFamily="18" charset="0"/>
              </a:rPr>
              <a:t> интерфейс </a:t>
            </a:r>
            <a:r>
              <a:rPr lang="ru-RU" sz="1600" dirty="0" err="1">
                <a:solidFill>
                  <a:schemeClr val="bg1"/>
                </a:solidFill>
                <a:latin typeface="Times New Roman" panose="02020603050405020304" pitchFamily="18" charset="0"/>
                <a:cs typeface="Times New Roman" panose="02020603050405020304" pitchFamily="18" charset="0"/>
              </a:rPr>
              <a:t>ұғымын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енгізе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бастады</a:t>
            </a:r>
            <a:r>
              <a:rPr lang="ru-RU" sz="1600" dirty="0">
                <a:solidFill>
                  <a:schemeClr val="bg1"/>
                </a:solidFill>
                <a:latin typeface="Times New Roman" panose="02020603050405020304" pitchFamily="18" charset="0"/>
                <a:cs typeface="Times New Roman" panose="02020603050405020304" pitchFamily="18" charset="0"/>
              </a:rPr>
              <a:t>.</a:t>
            </a:r>
          </a:p>
          <a:p>
            <a:pPr algn="just"/>
            <a:r>
              <a:rPr lang="ru-RU" sz="1600" dirty="0">
                <a:solidFill>
                  <a:schemeClr val="bg1"/>
                </a:solidFill>
                <a:latin typeface="Times New Roman" panose="02020603050405020304" pitchFamily="18" charset="0"/>
                <a:cs typeface="Times New Roman" panose="02020603050405020304" pitchFamily="18" charset="0"/>
              </a:rPr>
              <a:t>Интерфейс, </a:t>
            </a:r>
            <a:r>
              <a:rPr lang="ru-RU" sz="1600" dirty="0" err="1">
                <a:solidFill>
                  <a:schemeClr val="bg1"/>
                </a:solidFill>
                <a:latin typeface="Times New Roman" panose="02020603050405020304" pitchFamily="18" charset="0"/>
                <a:cs typeface="Times New Roman" panose="02020603050405020304" pitchFamily="18" charset="0"/>
              </a:rPr>
              <a:t>сыныптан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айырмашылығы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оларды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жүзеге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асырмай</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әдістердің</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сипаттамасын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ғана</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қамтиды</a:t>
            </a:r>
            <a:r>
              <a:rPr lang="ru-RU" sz="16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9616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7"/>
          <p:cNvSpPr txBox="1">
            <a:spLocks noGrp="1"/>
          </p:cNvSpPr>
          <p:nvPr>
            <p:ph type="title" idx="4294967295"/>
          </p:nvPr>
        </p:nvSpPr>
        <p:spPr>
          <a:xfrm>
            <a:off x="801121" y="190721"/>
            <a:ext cx="7701414" cy="467100"/>
          </a:xfrm>
          <a:prstGeom prst="rect">
            <a:avLst/>
          </a:prstGeom>
        </p:spPr>
        <p:txBody>
          <a:bodyPr spcFirstLastPara="1" wrap="square" lIns="0" tIns="0" rIns="0" bIns="0" anchor="ctr" anchorCtr="0">
            <a:noAutofit/>
          </a:bodyPr>
          <a:lstStyle/>
          <a:p>
            <a:r>
              <a:rPr lang="ru-RU" b="1" dirty="0">
                <a:solidFill>
                  <a:srgbClr val="FF6600"/>
                </a:solidFill>
                <a:latin typeface="Times New Roman" panose="02020603050405020304" pitchFamily="18" charset="0"/>
                <a:cs typeface="Times New Roman" panose="02020603050405020304" pitchFamily="18" charset="0"/>
              </a:rPr>
              <a:t>Интерфейс (</a:t>
            </a:r>
            <a:r>
              <a:rPr lang="ru-RU" b="1" dirty="0" err="1">
                <a:solidFill>
                  <a:srgbClr val="FF6600"/>
                </a:solidFill>
                <a:latin typeface="Times New Roman" panose="02020603050405020304" pitchFamily="18" charset="0"/>
                <a:cs typeface="Times New Roman" panose="02020603050405020304" pitchFamily="18" charset="0"/>
              </a:rPr>
              <a:t>объектіге</a:t>
            </a:r>
            <a:r>
              <a:rPr lang="ru-RU" b="1" dirty="0">
                <a:solidFill>
                  <a:srgbClr val="FF6600"/>
                </a:solidFill>
                <a:latin typeface="Times New Roman" panose="02020603050405020304" pitchFamily="18" charset="0"/>
                <a:cs typeface="Times New Roman" panose="02020603050405020304" pitchFamily="18" charset="0"/>
              </a:rPr>
              <a:t> </a:t>
            </a:r>
            <a:r>
              <a:rPr lang="ru-RU" b="1" dirty="0" err="1">
                <a:solidFill>
                  <a:srgbClr val="FF6600"/>
                </a:solidFill>
                <a:latin typeface="Times New Roman" panose="02020603050405020304" pitchFamily="18" charset="0"/>
                <a:cs typeface="Times New Roman" panose="02020603050405020304" pitchFamily="18" charset="0"/>
              </a:rPr>
              <a:t>бағытталған</a:t>
            </a:r>
            <a:r>
              <a:rPr lang="ru-RU" b="1" dirty="0">
                <a:solidFill>
                  <a:srgbClr val="FF6600"/>
                </a:solidFill>
                <a:latin typeface="Times New Roman" panose="02020603050405020304" pitchFamily="18" charset="0"/>
                <a:cs typeface="Times New Roman" panose="02020603050405020304" pitchFamily="18" charset="0"/>
              </a:rPr>
              <a:t> </a:t>
            </a:r>
            <a:r>
              <a:rPr lang="ru-RU" b="1" dirty="0" err="1">
                <a:solidFill>
                  <a:srgbClr val="FF6600"/>
                </a:solidFill>
                <a:latin typeface="Times New Roman" panose="02020603050405020304" pitchFamily="18" charset="0"/>
                <a:cs typeface="Times New Roman" panose="02020603050405020304" pitchFamily="18" charset="0"/>
              </a:rPr>
              <a:t>бағдарламалау</a:t>
            </a:r>
            <a:r>
              <a:rPr lang="ru-RU" b="1" dirty="0">
                <a:solidFill>
                  <a:srgbClr val="FF6600"/>
                </a:solidFill>
                <a:latin typeface="Times New Roman" panose="02020603050405020304" pitchFamily="18" charset="0"/>
                <a:cs typeface="Times New Roman" panose="02020603050405020304" pitchFamily="18" charset="0"/>
              </a:rPr>
              <a:t>)</a:t>
            </a:r>
          </a:p>
        </p:txBody>
      </p:sp>
      <p:sp>
        <p:nvSpPr>
          <p:cNvPr id="605" name="Google Shape;605;p47"/>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39</a:t>
            </a:fld>
            <a:endParaRPr>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154176" y="1202033"/>
            <a:ext cx="8679541"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just" eaLnBrk="0" fontAlgn="base" hangingPunct="0">
              <a:spcBef>
                <a:spcPct val="0"/>
              </a:spcBef>
              <a:spcAft>
                <a:spcPct val="0"/>
              </a:spcAft>
              <a:buClrTx/>
              <a:buFont typeface="Wingdings" panose="05000000000000000000" pitchFamily="2" charset="2"/>
              <a:buChar char="v"/>
            </a:pP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Интерфейс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ағылш</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interface) -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белгілі</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бір</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мінез-құлық</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жиынтығын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бөлісетін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басқаша</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байланыспайтын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объектілер</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арасындағы</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қатынасты</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анықтайтын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бағдарламалық</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синтаксистік</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құрылым</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Сыныпты</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жобалау</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кезінде</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интерфейсті</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әзірлеу</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спецификацияны</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әзірлеумен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бірдей</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интерфейсті</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қолданатын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әр</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сынып</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жүзеге</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асыруы</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керек</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көптеген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әдістер</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marL="285750" lvl="0" indent="-285750" algn="just" eaLnBrk="0" fontAlgn="base" hangingPunct="0">
              <a:spcBef>
                <a:spcPct val="0"/>
              </a:spcBef>
              <a:spcAft>
                <a:spcPct val="0"/>
              </a:spcAft>
              <a:buClrTx/>
              <a:buFont typeface="Wingdings" panose="05000000000000000000" pitchFamily="2" charset="2"/>
              <a:buChar char="v"/>
            </a:pP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Интерфейстер</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абстрактілі</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сыныптар</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хаттамалармен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қатар</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келісім-шарт</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бойынша</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бағдарламалау</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тұжырымдамасының</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негізі</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болып</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табылатын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бағдарламалық</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жүйенің</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элементтері</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арасында</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өзара</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міндеттемелер</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орнатады</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ағылш</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design by contract, </a:t>
            </a:r>
            <a:r>
              <a:rPr lang="en-US"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DbC</a:t>
            </a:r>
            <a:r>
              <a:rPr lang="en-US"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Интерфейс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сыныптар</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немесе</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компоненттер</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арасындағы</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өзара</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әрекеттесу</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шекарасын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анықтайды</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оны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жүзеге</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асыратын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Тарап</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жүзеге</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асыратын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белгілі</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бір</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абстракцияны</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анықтайды</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OOP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интерфейсі</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объектіге</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бағытталған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тілдің</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қатаң</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түрде</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рәсімделген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элементі</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болып</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табылады</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бағдарламалардың</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бастапқы</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кодында</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кеңінен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қолданылады.Интерфейстер</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объектілердің</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бірнеше</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мұрагерлігін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құруға</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сонымен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бірге</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гауһар</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тәрізді</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мұрагерлік</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мәселесін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шешуге</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мүмкіндік</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береді</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marL="285750" lvl="0" indent="-285750" algn="just" eaLnBrk="0" fontAlgn="base" hangingPunct="0">
              <a:spcBef>
                <a:spcPct val="0"/>
              </a:spcBef>
              <a:spcAft>
                <a:spcPct val="0"/>
              </a:spcAft>
              <a:buClrTx/>
              <a:buFont typeface="Wingdings" panose="05000000000000000000" pitchFamily="2" charset="2"/>
              <a:buChar char="v"/>
            </a:pPr>
            <a:r>
              <a:rPr lang="en-US"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тілінде</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ол</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virtual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кілт</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сөзін</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қолдана</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отырып</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сыныпты</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мұрагерлік</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шешіледі</a:t>
            </a:r>
            <a:r>
              <a:rPr lang="ru-RU" altLang="ru-RU"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RU" sz="18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ctrTitle" idx="4294967295"/>
          </p:nvPr>
        </p:nvSpPr>
        <p:spPr>
          <a:xfrm>
            <a:off x="2140857" y="170713"/>
            <a:ext cx="5490104" cy="525974"/>
          </a:xfrm>
          <a:prstGeom prst="rect">
            <a:avLst/>
          </a:prstGeom>
        </p:spPr>
        <p:txBody>
          <a:bodyPr spcFirstLastPara="1" wrap="square" lIns="0" tIns="0" rIns="0" bIns="0" anchor="b" anchorCtr="0">
            <a:noAutofit/>
          </a:bodyPr>
          <a:lstStyle/>
          <a:p>
            <a:pPr lvl="0">
              <a:lnSpc>
                <a:spcPct val="80000"/>
              </a:lnSpc>
            </a:pPr>
            <a:r>
              <a:rPr lang="ru-RU" b="1" dirty="0" err="1">
                <a:solidFill>
                  <a:srgbClr val="FF6600"/>
                </a:solidFill>
                <a:latin typeface="Times New Roman" panose="02020603050405020304" pitchFamily="18" charset="0"/>
                <a:cs typeface="Times New Roman" panose="02020603050405020304" pitchFamily="18" charset="0"/>
              </a:rPr>
              <a:t>Интерфейсті</a:t>
            </a:r>
            <a:r>
              <a:rPr lang="ru-RU" b="1" dirty="0">
                <a:solidFill>
                  <a:srgbClr val="FF6600"/>
                </a:solidFill>
                <a:latin typeface="Times New Roman" panose="02020603050405020304" pitchFamily="18" charset="0"/>
                <a:cs typeface="Times New Roman" panose="02020603050405020304" pitchFamily="18" charset="0"/>
              </a:rPr>
              <a:t> </a:t>
            </a:r>
            <a:r>
              <a:rPr lang="ru-RU" b="1" dirty="0" err="1">
                <a:solidFill>
                  <a:srgbClr val="FF6600"/>
                </a:solidFill>
                <a:latin typeface="Times New Roman" panose="02020603050405020304" pitchFamily="18" charset="0"/>
                <a:cs typeface="Times New Roman" panose="02020603050405020304" pitchFamily="18" charset="0"/>
              </a:rPr>
              <a:t>сәйкестендіру</a:t>
            </a:r>
            <a:r>
              <a:rPr lang="ru-RU" b="1" dirty="0">
                <a:solidFill>
                  <a:srgbClr val="FF6600"/>
                </a:solidFill>
                <a:latin typeface="Times New Roman" panose="02020603050405020304" pitchFamily="18" charset="0"/>
                <a:cs typeface="Times New Roman" panose="02020603050405020304" pitchFamily="18" charset="0"/>
              </a:rPr>
              <a:t> </a:t>
            </a:r>
            <a:r>
              <a:rPr lang="ru-RU" dirty="0">
                <a:solidFill>
                  <a:srgbClr val="FF6600"/>
                </a:solidFill>
                <a:latin typeface="Times New Roman" panose="02020603050405020304" pitchFamily="18" charset="0"/>
                <a:cs typeface="Times New Roman" panose="02020603050405020304" pitchFamily="18" charset="0"/>
              </a:rPr>
              <a:t> </a:t>
            </a:r>
            <a:endParaRPr sz="7200" dirty="0">
              <a:solidFill>
                <a:srgbClr val="FF6600"/>
              </a:solidFill>
              <a:latin typeface="Times New Roman" panose="02020603050405020304" pitchFamily="18" charset="0"/>
              <a:cs typeface="Times New Roman" panose="02020603050405020304" pitchFamily="18" charset="0"/>
            </a:endParaRPr>
          </a:p>
        </p:txBody>
      </p:sp>
      <p:sp>
        <p:nvSpPr>
          <p:cNvPr id="137" name="Google Shape;137;p18"/>
          <p:cNvSpPr txBox="1">
            <a:spLocks noGrp="1"/>
          </p:cNvSpPr>
          <p:nvPr>
            <p:ph type="subTitle" idx="4294967295"/>
          </p:nvPr>
        </p:nvSpPr>
        <p:spPr>
          <a:xfrm>
            <a:off x="413657" y="894943"/>
            <a:ext cx="7532914" cy="1348087"/>
          </a:xfrm>
          <a:prstGeom prst="rect">
            <a:avLst/>
          </a:prstGeom>
        </p:spPr>
        <p:txBody>
          <a:bodyPr spcFirstLastPara="1" wrap="square" lIns="0" tIns="0" rIns="0" bIns="0" anchor="t" anchorCtr="0">
            <a:noAutofit/>
          </a:bodyPr>
          <a:lstStyle/>
          <a:p>
            <a:pPr marL="76200" indent="0">
              <a:buNone/>
            </a:pPr>
            <a:r>
              <a:rPr lang="ru-RU" sz="1400" dirty="0" err="1">
                <a:latin typeface="Times New Roman" panose="02020603050405020304" pitchFamily="18" charset="0"/>
                <a:cs typeface="Times New Roman" panose="02020603050405020304" pitchFamily="18" charset="0"/>
              </a:rPr>
              <a:t>Интерфейстің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маңызды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функцияларының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бірі-қолданушының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бірдей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қолданбалы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әрекеттерге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үйлесімділігіне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бірдей</a:t>
            </a:r>
            <a:r>
              <a:rPr lang="ru-RU" sz="1400" dirty="0">
                <a:latin typeface="Times New Roman" panose="02020603050405020304" pitchFamily="18" charset="0"/>
                <a:cs typeface="Times New Roman" panose="02020603050405020304" pitchFamily="18" charset="0"/>
              </a:rPr>
              <a:t> реакция </a:t>
            </a:r>
            <a:r>
              <a:rPr lang="ru-RU" sz="1400" dirty="0" err="1">
                <a:latin typeface="Times New Roman" panose="02020603050405020304" pitchFamily="18" charset="0"/>
                <a:cs typeface="Times New Roman" panose="02020603050405020304" pitchFamily="18" charset="0"/>
              </a:rPr>
              <a:t>жасауы</a:t>
            </a:r>
            <a:r>
              <a:rPr lang="ru-RU" sz="1400" dirty="0">
                <a:latin typeface="Times New Roman" panose="02020603050405020304" pitchFamily="18" charset="0"/>
                <a:cs typeface="Times New Roman" panose="02020603050405020304" pitchFamily="18" charset="0"/>
              </a:rPr>
              <a:t>.</a:t>
            </a:r>
          </a:p>
          <a:p>
            <a:pPr marL="76200" indent="0">
              <a:buNone/>
            </a:pPr>
            <a:r>
              <a:rPr lang="ru-RU" sz="1400" b="1" dirty="0" err="1">
                <a:latin typeface="Times New Roman" panose="02020603050405020304" pitchFamily="18" charset="0"/>
                <a:cs typeface="Times New Roman" panose="02020603050405020304" pitchFamily="18" charset="0"/>
              </a:rPr>
              <a:t>Интерфейсті</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үйлестіру</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үш</a:t>
            </a:r>
            <a:r>
              <a:rPr lang="ru-RU" sz="1400" b="1" dirty="0">
                <a:latin typeface="Times New Roman" panose="02020603050405020304" pitchFamily="18" charset="0"/>
                <a:cs typeface="Times New Roman" panose="02020603050405020304" pitchFamily="18" charset="0"/>
              </a:rPr>
              <a:t> аспект </a:t>
            </a:r>
            <a:r>
              <a:rPr lang="ru-RU" sz="1400" b="1" dirty="0" err="1">
                <a:latin typeface="Times New Roman" panose="02020603050405020304" pitchFamily="18" charset="0"/>
                <a:cs typeface="Times New Roman" panose="02020603050405020304" pitchFamily="18" charset="0"/>
              </a:rPr>
              <a:t>бойынша</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орындалуы</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керек</a:t>
            </a:r>
            <a:r>
              <a:rPr lang="ru-RU" sz="1400" b="1" dirty="0">
                <a:latin typeface="Times New Roman" panose="02020603050405020304" pitchFamily="18" charset="0"/>
                <a:cs typeface="Times New Roman" panose="02020603050405020304" pitchFamily="18" charset="0"/>
              </a:rPr>
              <a:t>:</a:t>
            </a:r>
          </a:p>
          <a:p>
            <a:pPr lvl="0"/>
            <a:r>
              <a:rPr lang="ru-RU" sz="1400" dirty="0" err="1">
                <a:latin typeface="Times New Roman" panose="02020603050405020304" pitchFamily="18" charset="0"/>
                <a:cs typeface="Times New Roman" panose="02020603050405020304" pitchFamily="18" charset="0"/>
              </a:rPr>
              <a:t>техникалық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құралдарға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жататын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физикалық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әлі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жоқ</a:t>
            </a:r>
            <a:r>
              <a:rPr lang="ru-RU" sz="1400" dirty="0">
                <a:latin typeface="Times New Roman" panose="02020603050405020304" pitchFamily="18" charset="0"/>
                <a:cs typeface="Times New Roman" panose="02020603050405020304" pitchFamily="18" charset="0"/>
              </a:rPr>
              <a:t>);</a:t>
            </a:r>
          </a:p>
          <a:p>
            <a:pPr lvl="0"/>
            <a:r>
              <a:rPr lang="ru-RU" sz="1400" dirty="0" err="1">
                <a:latin typeface="Times New Roman" panose="02020603050405020304" pitchFamily="18" charset="0"/>
                <a:cs typeface="Times New Roman" panose="02020603050405020304" pitchFamily="18" charset="0"/>
              </a:rPr>
              <a:t>экранда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элементтердің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a:t>
            </a:r>
            <a:r>
              <a:rPr lang="ru-RU" sz="1400" dirty="0">
                <a:latin typeface="Times New Roman" panose="02020603050405020304" pitchFamily="18" charset="0"/>
                <a:cs typeface="Times New Roman" panose="02020603050405020304" pitchFamily="18" charset="0"/>
              </a:rPr>
              <a:t> болу </a:t>
            </a:r>
            <a:r>
              <a:rPr lang="ru-RU" sz="1400" dirty="0" err="1">
                <a:latin typeface="Times New Roman" panose="02020603050405020304" pitchFamily="18" charset="0"/>
                <a:cs typeface="Times New Roman" panose="02020603050405020304" pitchFamily="18" charset="0"/>
              </a:rPr>
              <a:t>реті</a:t>
            </a:r>
            <a:r>
              <a:rPr lang="ru-RU" sz="1400" dirty="0">
                <a:latin typeface="Times New Roman" panose="02020603050405020304" pitchFamily="18" charset="0"/>
                <a:cs typeface="Times New Roman" panose="02020603050405020304" pitchFamily="18" charset="0"/>
              </a:rPr>
              <a:t> мен </a:t>
            </a:r>
            <a:r>
              <a:rPr lang="ru-RU" sz="1400" dirty="0" err="1">
                <a:latin typeface="Times New Roman" panose="02020603050405020304" pitchFamily="18" charset="0"/>
                <a:cs typeface="Times New Roman" panose="02020603050405020304" pitchFamily="18" charset="0"/>
              </a:rPr>
              <a:t>ретін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байланыс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тілі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сұраулар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тізбегін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әрекет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тілі</a:t>
            </a:r>
            <a:r>
              <a:rPr lang="ru-RU" sz="1400" dirty="0">
                <a:latin typeface="Times New Roman" panose="02020603050405020304" pitchFamily="18" charset="0"/>
                <a:cs typeface="Times New Roman" panose="02020603050405020304" pitchFamily="18" charset="0"/>
              </a:rPr>
              <a:t>)</a:t>
            </a:r>
            <a:r>
              <a:rPr lang="ru-RU" sz="1400" dirty="0" err="1">
                <a:latin typeface="Times New Roman" panose="02020603050405020304" pitchFamily="18" charset="0"/>
                <a:cs typeface="Times New Roman" panose="02020603050405020304" pitchFamily="18" charset="0"/>
              </a:rPr>
              <a:t>анықтайтын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синтаксистік</a:t>
            </a:r>
            <a:r>
              <a:rPr lang="ru-RU" sz="1400" dirty="0">
                <a:latin typeface="Times New Roman" panose="02020603050405020304" pitchFamily="18" charset="0"/>
                <a:cs typeface="Times New Roman" panose="02020603050405020304" pitchFamily="18" charset="0"/>
              </a:rPr>
              <a:t>;</a:t>
            </a:r>
          </a:p>
          <a:p>
            <a:pPr lvl="0"/>
            <a:r>
              <a:rPr lang="ru-RU" sz="1400" dirty="0" err="1">
                <a:latin typeface="Times New Roman" panose="02020603050405020304" pitchFamily="18" charset="0"/>
                <a:cs typeface="Times New Roman" panose="02020603050405020304" pitchFamily="18" charset="0"/>
              </a:rPr>
              <a:t>интерфейсті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құрайтын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элементтердің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мәндеріне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байланысты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семантикалық</a:t>
            </a:r>
            <a:r>
              <a:rPr lang="ru-RU" sz="1400" dirty="0">
                <a:latin typeface="Times New Roman" panose="02020603050405020304" pitchFamily="18" charset="0"/>
                <a:cs typeface="Times New Roman" panose="02020603050405020304" pitchFamily="18" charset="0"/>
              </a:rPr>
              <a:t>.</a:t>
            </a:r>
          </a:p>
          <a:p>
            <a:pPr marL="76200" lvl="0" indent="0">
              <a:buNone/>
            </a:pPr>
            <a:r>
              <a:rPr lang="ru-RU" sz="1400" dirty="0" err="1">
                <a:latin typeface="Times New Roman" panose="02020603050405020304" pitchFamily="18" charset="0"/>
                <a:cs typeface="Times New Roman" panose="02020603050405020304" pitchFamily="18" charset="0"/>
              </a:rPr>
              <a:t>Интерфейстің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дәйектілігі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пайдаланушы</a:t>
            </a:r>
            <a:r>
              <a:rPr lang="ru-RU" sz="1400" dirty="0">
                <a:latin typeface="Times New Roman" panose="02020603050405020304" pitchFamily="18" charset="0"/>
                <a:cs typeface="Times New Roman" panose="02020603050405020304" pitchFamily="18" charset="0"/>
              </a:rPr>
              <a:t> мен </a:t>
            </a:r>
            <a:r>
              <a:rPr lang="ru-RU" sz="1400" dirty="0" err="1">
                <a:latin typeface="Times New Roman" panose="02020603050405020304" pitchFamily="18" charset="0"/>
                <a:cs typeface="Times New Roman" panose="02020603050405020304" pitchFamily="18" charset="0"/>
              </a:rPr>
              <a:t>әзірлеушінің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уақытын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үнемдейді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Пайдаланушы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үшін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оқу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уақыты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азаяды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содан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кейін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жүйені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қателер</a:t>
            </a:r>
            <a:r>
              <a:rPr lang="ru-RU" sz="1400" dirty="0">
                <a:latin typeface="Times New Roman" panose="02020603050405020304" pitchFamily="18" charset="0"/>
                <a:cs typeface="Times New Roman" panose="02020603050405020304" pitchFamily="18" charset="0"/>
              </a:rPr>
              <a:t> саны </a:t>
            </a:r>
            <a:r>
              <a:rPr lang="ru-RU" sz="1400" dirty="0" err="1">
                <a:latin typeface="Times New Roman" panose="02020603050405020304" pitchFamily="18" charset="0"/>
                <a:cs typeface="Times New Roman" panose="02020603050405020304" pitchFamily="18" charset="0"/>
              </a:rPr>
              <a:t>азаяды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жайлылық</a:t>
            </a:r>
            <a:r>
              <a:rPr lang="ru-RU" sz="1400" dirty="0">
                <a:latin typeface="Times New Roman" panose="02020603050405020304" pitchFamily="18" charset="0"/>
                <a:cs typeface="Times New Roman" panose="02020603050405020304" pitchFamily="18" charset="0"/>
              </a:rPr>
              <a:t> пен </a:t>
            </a:r>
            <a:r>
              <a:rPr lang="ru-RU" sz="1400" dirty="0" err="1">
                <a:latin typeface="Times New Roman" panose="02020603050405020304" pitchFamily="18" charset="0"/>
                <a:cs typeface="Times New Roman" panose="02020603050405020304" pitchFamily="18" charset="0"/>
              </a:rPr>
              <a:t>сенімділік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сезімі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болады</a:t>
            </a:r>
            <a:r>
              <a:rPr lang="ru-RU" sz="1400" dirty="0">
                <a:latin typeface="Times New Roman" panose="02020603050405020304" pitchFamily="18" charset="0"/>
                <a:cs typeface="Times New Roman" panose="02020603050405020304" pitchFamily="18" charset="0"/>
              </a:rPr>
              <a:t>.</a:t>
            </a:r>
          </a:p>
          <a:p>
            <a:pPr marL="76200" lvl="0" indent="0">
              <a:buNone/>
            </a:pPr>
            <a:r>
              <a:rPr lang="ru-RU" sz="1400" dirty="0" err="1">
                <a:latin typeface="Times New Roman" panose="02020603050405020304" pitchFamily="18" charset="0"/>
                <a:cs typeface="Times New Roman" panose="02020603050405020304" pitchFamily="18" charset="0"/>
              </a:rPr>
              <a:t>Әзірлеушіге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келісілген</a:t>
            </a:r>
            <a:r>
              <a:rPr lang="ru-RU" sz="1400" dirty="0">
                <a:latin typeface="Times New Roman" panose="02020603050405020304" pitchFamily="18" charset="0"/>
                <a:cs typeface="Times New Roman" panose="02020603050405020304" pitchFamily="18" charset="0"/>
              </a:rPr>
              <a:t> интерфейс </a:t>
            </a:r>
            <a:r>
              <a:rPr lang="ru-RU" sz="1400" dirty="0" err="1">
                <a:latin typeface="Times New Roman" panose="02020603050405020304" pitchFamily="18" charset="0"/>
                <a:cs typeface="Times New Roman" panose="02020603050405020304" pitchFamily="18" charset="0"/>
              </a:rPr>
              <a:t>интерфейстің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жалпы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блоктарын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бөлуге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жеке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элементтерді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олармен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өзара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әрекеттесу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ережелерін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стандарттауға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жаңа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жүйенің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жобалау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уақытын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қысқартуға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мүмкіндік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береді</a:t>
            </a:r>
            <a:r>
              <a:rPr lang="ru-RU" sz="1400" dirty="0">
                <a:latin typeface="Times New Roman" panose="02020603050405020304" pitchFamily="18" charset="0"/>
                <a:cs typeface="Times New Roman" panose="02020603050405020304" pitchFamily="18" charset="0"/>
              </a:rPr>
              <a:t>.</a:t>
            </a:r>
          </a:p>
        </p:txBody>
      </p:sp>
      <p:sp>
        <p:nvSpPr>
          <p:cNvPr id="150" name="Google Shape;150;p18"/>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4</a:t>
            </a:fld>
            <a:endParaRP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514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564"/>
        <p:cNvGrpSpPr/>
        <p:nvPr/>
      </p:nvGrpSpPr>
      <p:grpSpPr>
        <a:xfrm>
          <a:off x="0" y="0"/>
          <a:ext cx="0" cy="0"/>
          <a:chOff x="0" y="0"/>
          <a:chExt cx="0" cy="0"/>
        </a:xfrm>
      </p:grpSpPr>
      <p:sp>
        <p:nvSpPr>
          <p:cNvPr id="1566" name="Google Shape;1566;p52"/>
          <p:cNvSpPr txBox="1"/>
          <p:nvPr/>
        </p:nvSpPr>
        <p:spPr>
          <a:xfrm>
            <a:off x="1407558" y="258008"/>
            <a:ext cx="6931800" cy="267300"/>
          </a:xfrm>
          <a:prstGeom prst="rect">
            <a:avLst/>
          </a:prstGeom>
          <a:noFill/>
          <a:ln>
            <a:noFill/>
          </a:ln>
        </p:spPr>
        <p:txBody>
          <a:bodyPr spcFirstLastPara="1" wrap="square" lIns="0" tIns="0" rIns="0" bIns="0" anchor="t" anchorCtr="0">
            <a:noAutofit/>
          </a:bodyPr>
          <a:lstStyle/>
          <a:p>
            <a:pPr algn="ctr"/>
            <a:r>
              <a:rPr lang="ru-RU" sz="1800" b="1" dirty="0" err="1">
                <a:latin typeface="Times New Roman" panose="02020603050405020304" pitchFamily="18" charset="0"/>
                <a:cs typeface="Times New Roman" panose="02020603050405020304" pitchFamily="18" charset="0"/>
              </a:rPr>
              <a:t>Интерфейстерді</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сипаттау</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және</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пайдалану</a:t>
            </a:r>
            <a:endParaRPr lang="ru-RU" sz="1800" b="1" dirty="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226476" y="788632"/>
            <a:ext cx="876512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algn="just">
              <a:buClrTx/>
            </a:pPr>
            <a:r>
              <a:rPr lang="en-US"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OOP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интерфейсінің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сипаттамасы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егер</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сіз</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белгілі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бір</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тілдердің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синтаксисінің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егжей-тегжейлерінен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алшақтасаңыз</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екі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бөліктен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тұрады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интерфейстің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b="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атауы</a:t>
            </a:r>
            <a:r>
              <a:rPr lang="ru-RU" altLang="ru-RU" sz="12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мен</a:t>
            </a:r>
            <a:r>
              <a:rPr lang="ru-RU" altLang="ru-RU" sz="12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b="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әдістері</a:t>
            </a:r>
            <a:r>
              <a:rPr lang="ru-RU" altLang="ru-RU" sz="12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RU"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lvl="0" indent="-171450" algn="just">
              <a:buClrTx/>
              <a:buFont typeface="Wingdings" panose="05000000000000000000" pitchFamily="2" charset="2"/>
              <a:buChar char="Ø"/>
            </a:pPr>
            <a:r>
              <a:rPr lang="ru-RU" altLang="ru-RU" sz="12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 </a:t>
            </a:r>
            <a:r>
              <a:rPr lang="ru-RU" altLang="ru-RU" sz="1200" b="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атауы</a:t>
            </a:r>
            <a:r>
              <a:rPr lang="ru-RU" altLang="ru-RU" sz="12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қолданылатын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бағдарламалау</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тілінің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басқа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идентификаторларымен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бірдей</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ережелерге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негізделген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Әр</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түрлі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тілдер</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мен даму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орталарында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кодты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жобалау</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туралы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әртүрлі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келісімдер</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бар,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оларға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сәйкес</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интерфейс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атаулары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интерфейс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атауын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бағдарламаның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басқа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элементтерінің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атауларынан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ажыратуға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көмектесетін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кейбір</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ережелерге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сәйкес</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құрылуы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мүмкін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Мысалы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com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технологиясында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оны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қолдайтын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барлық</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тілдерде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Келісім</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қолданылады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содан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кейін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интерфейс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атауы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I&lt;Name&gt;" </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шаблоны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бойынша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жасалады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яғни</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бас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әріппен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жазылған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мағыналы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есімнен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тұрады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оның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алдында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латын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әрпі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IUnknown</a:t>
            </a:r>
            <a:r>
              <a:rPr lang="en-US"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IDispatch</a:t>
            </a:r>
            <a:r>
              <a:rPr lang="en-US"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IStringList</a:t>
            </a:r>
            <a:r>
              <a:rPr lang="en-US"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т.б</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p>
          <a:p>
            <a:pPr marL="171450" lvl="0" indent="-171450" algn="just">
              <a:buClrTx/>
              <a:buFont typeface="Wingdings" panose="05000000000000000000" pitchFamily="2" charset="2"/>
              <a:buChar char="Ø"/>
            </a:pPr>
            <a:r>
              <a:rPr lang="ru-RU" altLang="ru-RU" sz="12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 </a:t>
            </a:r>
            <a:r>
              <a:rPr lang="ru-RU" altLang="ru-RU" sz="1200" b="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әдістері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Интерфейс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сипаттамасында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оған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кіретін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әдістердің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атаулары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қолтаңбалары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яғни</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процедуралар</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немесе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сынып</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функциялары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анықталады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buClrTx/>
            </a:pPr>
            <a:r>
              <a:rPr lang="ru-RU" altLang="ru-RU" sz="1200" b="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Интерфейстерді</a:t>
            </a:r>
            <a:r>
              <a:rPr lang="ru-RU" altLang="ru-RU" sz="12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b="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екі</a:t>
            </a:r>
            <a:r>
              <a:rPr lang="ru-RU" altLang="ru-RU" sz="12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b="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жолмен</a:t>
            </a:r>
            <a:r>
              <a:rPr lang="ru-RU" altLang="ru-RU" sz="12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b="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қолдануға</a:t>
            </a:r>
            <a:r>
              <a:rPr lang="ru-RU" altLang="ru-RU" sz="12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b="1"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болады</a:t>
            </a:r>
            <a:r>
              <a:rPr lang="ru-RU" altLang="ru-RU" sz="12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p>
          <a:p>
            <a:pPr marL="171450" lvl="0" indent="-171450" algn="just">
              <a:buClrTx/>
              <a:buFont typeface="Arial" panose="020B0604020202020204" pitchFamily="34" charset="0"/>
              <a:buChar char="•"/>
            </a:pP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Сынып</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жүзеге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асыра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алады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іске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асыру</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дегеніміз-сынып</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сипаттамасында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бұл</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интерфейс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іске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асырылатын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ретінде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көрсетіледі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ал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сынып</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кодында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сипатталған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барлық</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әдістер</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міндетті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түрде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осы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интерфейстің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сипаттамасындағы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қолтаңбаларға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сәйкес</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анықталады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Яғни</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егер</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сынып</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қолданса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онда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осы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сыныптың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кез-келген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данасы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бар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сипатталған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барлық</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әдістер</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шақырылуы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мүмкін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Бір</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класс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бір</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уақытта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бірнеше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интерфейстерді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орындай</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алады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p>
          <a:p>
            <a:pPr marL="171450" lvl="0" indent="-171450" algn="just">
              <a:buClrTx/>
              <a:buFont typeface="Arial" panose="020B0604020202020204" pitchFamily="34" charset="0"/>
              <a:buChar char="•"/>
            </a:pP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Айнымалылар</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әдістердің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параметрлерін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"интерфейс"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түрі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бар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деп</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жариялауға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болады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жүзеге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асыратын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кез-келген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сыныптың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данасы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осындай</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айнымалыға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немесе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параметрге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жазылуы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мүмкін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Егер</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интерфейс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функцияның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қайтарылатын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мәнінің</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түрі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ретінде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жарияланса</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бұл</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функция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берілген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іске</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асыратын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класс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нысанын</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қайтарады</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дегенді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2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білдіреді</a:t>
            </a:r>
            <a:r>
              <a:rPr lang="ru-RU" altLang="ru-RU" sz="12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5784"/>
            <a:ext cx="3404331" cy="1418400"/>
          </a:xfrm>
        </p:spPr>
        <p:txBody>
          <a:bodyPr/>
          <a:lstStyle/>
          <a:p>
            <a:r>
              <a:rPr lang="ru-RU" b="1" dirty="0" err="1">
                <a:solidFill>
                  <a:srgbClr val="FF6600"/>
                </a:solidFill>
                <a:latin typeface="Times New Roman" panose="02020603050405020304" pitchFamily="18" charset="0"/>
                <a:cs typeface="Times New Roman" panose="02020603050405020304" pitchFamily="18" charset="0"/>
              </a:rPr>
              <a:t>Интерфейстер</a:t>
            </a:r>
            <a:r>
              <a:rPr lang="ru-RU" b="1" dirty="0">
                <a:solidFill>
                  <a:srgbClr val="FF6600"/>
                </a:solidFill>
                <a:latin typeface="Times New Roman" panose="02020603050405020304" pitchFamily="18" charset="0"/>
                <a:cs typeface="Times New Roman" panose="02020603050405020304" pitchFamily="18" charset="0"/>
              </a:rPr>
              <a:t> </a:t>
            </a:r>
            <a:r>
              <a:rPr lang="ru-RU" b="1" dirty="0" err="1">
                <a:solidFill>
                  <a:srgbClr val="FF6600"/>
                </a:solidFill>
                <a:latin typeface="Times New Roman" panose="02020603050405020304" pitchFamily="18" charset="0"/>
                <a:cs typeface="Times New Roman" panose="02020603050405020304" pitchFamily="18" charset="0"/>
              </a:rPr>
              <a:t>және</a:t>
            </a:r>
            <a:r>
              <a:rPr lang="ru-RU" b="1" dirty="0">
                <a:solidFill>
                  <a:srgbClr val="FF6600"/>
                </a:solidFill>
                <a:latin typeface="Times New Roman" panose="02020603050405020304" pitchFamily="18" charset="0"/>
                <a:cs typeface="Times New Roman" panose="02020603050405020304" pitchFamily="18" charset="0"/>
              </a:rPr>
              <a:t> </a:t>
            </a:r>
            <a:r>
              <a:rPr lang="ru-RU" b="1" dirty="0" err="1">
                <a:solidFill>
                  <a:srgbClr val="FF6600"/>
                </a:solidFill>
                <a:latin typeface="Times New Roman" panose="02020603050405020304" pitchFamily="18" charset="0"/>
                <a:cs typeface="Times New Roman" panose="02020603050405020304" pitchFamily="18" charset="0"/>
              </a:rPr>
              <a:t>абстрактілі</a:t>
            </a:r>
            <a:r>
              <a:rPr lang="ru-RU" b="1" dirty="0">
                <a:solidFill>
                  <a:srgbClr val="FF6600"/>
                </a:solidFill>
                <a:latin typeface="Times New Roman" panose="02020603050405020304" pitchFamily="18" charset="0"/>
                <a:cs typeface="Times New Roman" panose="02020603050405020304" pitchFamily="18" charset="0"/>
              </a:rPr>
              <a:t> </a:t>
            </a:r>
            <a:r>
              <a:rPr lang="ru-RU" b="1" dirty="0" err="1">
                <a:solidFill>
                  <a:srgbClr val="FF6600"/>
                </a:solidFill>
                <a:latin typeface="Times New Roman" panose="02020603050405020304" pitchFamily="18" charset="0"/>
                <a:cs typeface="Times New Roman" panose="02020603050405020304" pitchFamily="18" charset="0"/>
              </a:rPr>
              <a:t>сыныптар</a:t>
            </a:r>
            <a:endParaRPr lang="ru-RU" b="1" dirty="0">
              <a:solidFill>
                <a:srgbClr val="FF66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latin typeface="Times New Roman" panose="02020603050405020304" pitchFamily="18" charset="0"/>
                <a:cs typeface="Times New Roman" panose="02020603050405020304" pitchFamily="18" charset="0"/>
              </a:rPr>
              <a:t>41</a:t>
            </a:fld>
            <a:endParaRPr lang="en">
              <a:latin typeface="Times New Roman" panose="02020603050405020304" pitchFamily="18" charset="0"/>
              <a:cs typeface="Times New Roman" panose="02020603050405020304" pitchFamily="18" charset="0"/>
            </a:endParaRPr>
          </a:p>
        </p:txBody>
      </p:sp>
      <p:sp>
        <p:nvSpPr>
          <p:cNvPr id="4" name="Rectangle 3"/>
          <p:cNvSpPr/>
          <p:nvPr/>
        </p:nvSpPr>
        <p:spPr>
          <a:xfrm>
            <a:off x="457201" y="1537997"/>
            <a:ext cx="8360228" cy="2677656"/>
          </a:xfrm>
          <a:prstGeom prst="rect">
            <a:avLst/>
          </a:prstGeom>
        </p:spPr>
        <p:txBody>
          <a:bodyPr wrap="square">
            <a:spAutoFit/>
          </a:bodyPr>
          <a:lstStyle/>
          <a:p>
            <a:r>
              <a:rPr lang="ru-RU" dirty="0" err="1">
                <a:solidFill>
                  <a:schemeClr val="bg1"/>
                </a:solidFill>
                <a:latin typeface="Times New Roman" panose="02020603050405020304" pitchFamily="18" charset="0"/>
                <a:cs typeface="Times New Roman" panose="02020603050405020304" pitchFamily="18" charset="0"/>
              </a:rPr>
              <a:t>Ресми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тұрғыдан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алғанда</a:t>
            </a:r>
            <a:r>
              <a:rPr lang="ru-RU" dirty="0">
                <a:solidFill>
                  <a:schemeClr val="bg1"/>
                </a:solidFill>
                <a:latin typeface="Times New Roman" panose="02020603050405020304" pitchFamily="18" charset="0"/>
                <a:cs typeface="Times New Roman" panose="02020603050405020304" pitchFamily="18" charset="0"/>
              </a:rPr>
              <a:t>, интерфейс тек таза </a:t>
            </a:r>
            <a:r>
              <a:rPr lang="ru-RU" dirty="0" err="1">
                <a:solidFill>
                  <a:schemeClr val="bg1"/>
                </a:solidFill>
                <a:latin typeface="Times New Roman" panose="02020603050405020304" pitchFamily="18" charset="0"/>
                <a:cs typeface="Times New Roman" panose="02020603050405020304" pitchFamily="18" charset="0"/>
              </a:rPr>
              <a:t>абстрактілі</a:t>
            </a:r>
            <a:r>
              <a:rPr lang="ru-RU" dirty="0">
                <a:solidFill>
                  <a:schemeClr val="bg1"/>
                </a:solidFill>
                <a:latin typeface="Times New Roman" panose="02020603050405020304" pitchFamily="18" charset="0"/>
                <a:cs typeface="Times New Roman" panose="02020603050405020304" pitchFamily="18" charset="0"/>
              </a:rPr>
              <a:t> класс, </a:t>
            </a:r>
            <a:r>
              <a:rPr lang="ru-RU" dirty="0" err="1">
                <a:solidFill>
                  <a:schemeClr val="bg1"/>
                </a:solidFill>
                <a:latin typeface="Times New Roman" panose="02020603050405020304" pitchFamily="18" charset="0"/>
                <a:cs typeface="Times New Roman" panose="02020603050405020304" pitchFamily="18" charset="0"/>
              </a:rPr>
              <a:t>яғни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абстрактілі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әдістерден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басқа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ештеңе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Анықталмайтын</a:t>
            </a:r>
            <a:r>
              <a:rPr lang="ru-RU" dirty="0">
                <a:solidFill>
                  <a:schemeClr val="bg1"/>
                </a:solidFill>
                <a:latin typeface="Times New Roman" panose="02020603050405020304" pitchFamily="18" charset="0"/>
                <a:cs typeface="Times New Roman" panose="02020603050405020304" pitchFamily="18" charset="0"/>
              </a:rPr>
              <a:t> класс </a:t>
            </a:r>
            <a:r>
              <a:rPr lang="ru-RU" dirty="0" err="1">
                <a:solidFill>
                  <a:schemeClr val="bg1"/>
                </a:solidFill>
                <a:latin typeface="Times New Roman" panose="02020603050405020304" pitchFamily="18" charset="0"/>
                <a:cs typeface="Times New Roman" panose="02020603050405020304" pitchFamily="18" charset="0"/>
              </a:rPr>
              <a:t>екенін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байқауға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болады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Егер</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бағдарламалау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тілі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бірнеше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мұрагерлікті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және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дерексіз</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әдістерді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қолдаса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мысалы</a:t>
            </a:r>
            <a:r>
              <a:rPr lang="ru-RU" dirty="0">
                <a:solidFill>
                  <a:schemeClr val="bg1"/>
                </a:solidFill>
                <a:latin typeface="Times New Roman" panose="02020603050405020304" pitchFamily="18" charset="0"/>
                <a:cs typeface="Times New Roman" panose="02020603050405020304" pitchFamily="18" charset="0"/>
              </a:rPr>
              <a:t>, </a:t>
            </a:r>
            <a:r>
              <a:rPr lang="kk-KZ" dirty="0" err="1">
                <a:solidFill>
                  <a:schemeClr val="bg1"/>
                </a:solidFill>
                <a:latin typeface="Times New Roman" panose="02020603050405020304" pitchFamily="18" charset="0"/>
                <a:cs typeface="Times New Roman" panose="02020603050405020304" pitchFamily="18" charset="0"/>
              </a:rPr>
              <a:t>С</a:t>
            </a:r>
            <a:r>
              <a:rPr lang="en-US"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онда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тілдің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синтаксисіне</a:t>
            </a:r>
            <a:r>
              <a:rPr lang="ru-RU" dirty="0">
                <a:solidFill>
                  <a:schemeClr val="bg1"/>
                </a:solidFill>
                <a:latin typeface="Times New Roman" panose="02020603050405020304" pitchFamily="18" charset="0"/>
                <a:cs typeface="Times New Roman" panose="02020603050405020304" pitchFamily="18" charset="0"/>
              </a:rPr>
              <a:t> "интерфейс" </a:t>
            </a:r>
            <a:r>
              <a:rPr lang="ru-RU" dirty="0" err="1">
                <a:solidFill>
                  <a:schemeClr val="bg1"/>
                </a:solidFill>
                <a:latin typeface="Times New Roman" panose="02020603050405020304" pitchFamily="18" charset="0"/>
                <a:cs typeface="Times New Roman" panose="02020603050405020304" pitchFamily="18" charset="0"/>
              </a:rPr>
              <a:t>деген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жеке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ұғымды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енгізу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қажеттілігі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туындамайды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Бұл</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нысандар</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дерексіз</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сыныптардың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көмегімен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сипатталады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және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абстрактілі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әдістерді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қолдану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үшін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сыныптарға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мұра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болады</a:t>
            </a:r>
            <a:r>
              <a:rPr lang="ru-RU" dirty="0">
                <a:solidFill>
                  <a:schemeClr val="bg1"/>
                </a:solidFill>
                <a:latin typeface="Times New Roman" panose="02020603050405020304" pitchFamily="18" charset="0"/>
                <a:cs typeface="Times New Roman" panose="02020603050405020304" pitchFamily="18" charset="0"/>
              </a:rPr>
              <a:t>.</a:t>
            </a:r>
          </a:p>
          <a:p>
            <a:r>
              <a:rPr lang="ru-RU" dirty="0" err="1">
                <a:solidFill>
                  <a:schemeClr val="bg1"/>
                </a:solidFill>
                <a:latin typeface="Times New Roman" panose="02020603050405020304" pitchFamily="18" charset="0"/>
                <a:cs typeface="Times New Roman" panose="02020603050405020304" pitchFamily="18" charset="0"/>
              </a:rPr>
              <a:t>Орындау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деңгейінде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бірнеше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мұрагерліктің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классикалық</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схемасы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қосымша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қолайсыздықтар</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туғызады</a:t>
            </a:r>
            <a:r>
              <a:rPr lang="ru-RU" dirty="0">
                <a:solidFill>
                  <a:schemeClr val="bg1"/>
                </a:solidFill>
                <a:latin typeface="Times New Roman" panose="02020603050405020304" pitchFamily="18" charset="0"/>
                <a:cs typeface="Times New Roman" panose="02020603050405020304" pitchFamily="18" charset="0"/>
              </a:rPr>
              <a:t>:</a:t>
            </a:r>
          </a:p>
          <a:p>
            <a:pPr marL="285750" indent="-285750">
              <a:buClr>
                <a:schemeClr val="bg1"/>
              </a:buClr>
              <a:buFont typeface="Wingdings" panose="05000000000000000000" pitchFamily="2" charset="2"/>
              <a:buChar char="v"/>
            </a:pPr>
            <a:r>
              <a:rPr lang="ru-RU" dirty="0" err="1">
                <a:solidFill>
                  <a:schemeClr val="bg1"/>
                </a:solidFill>
                <a:latin typeface="Times New Roman" panose="02020603050405020304" pitchFamily="18" charset="0"/>
                <a:cs typeface="Times New Roman" panose="02020603050405020304" pitchFamily="18" charset="0"/>
              </a:rPr>
              <a:t>егер</a:t>
            </a:r>
            <a:r>
              <a:rPr lang="ru-RU" dirty="0">
                <a:solidFill>
                  <a:schemeClr val="bg1"/>
                </a:solidFill>
                <a:latin typeface="Times New Roman" panose="02020603050405020304" pitchFamily="18" charset="0"/>
                <a:cs typeface="Times New Roman" panose="02020603050405020304" pitchFamily="18" charset="0"/>
              </a:rPr>
              <a:t> объект </a:t>
            </a:r>
            <a:r>
              <a:rPr lang="en-US" dirty="0">
                <a:solidFill>
                  <a:schemeClr val="bg1"/>
                </a:solidFill>
                <a:latin typeface="Times New Roman" panose="02020603050405020304" pitchFamily="18" charset="0"/>
                <a:cs typeface="Times New Roman" panose="02020603050405020304" pitchFamily="18" charset="0"/>
              </a:rPr>
              <a:t>n </a:t>
            </a:r>
            <a:r>
              <a:rPr lang="ru-RU" dirty="0" err="1">
                <a:solidFill>
                  <a:schemeClr val="bg1"/>
                </a:solidFill>
                <a:latin typeface="Times New Roman" panose="02020603050405020304" pitchFamily="18" charset="0"/>
                <a:cs typeface="Times New Roman" panose="02020603050405020304" pitchFamily="18" charset="0"/>
              </a:rPr>
              <a:t>сыныптарын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қатар</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мұра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ете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алатын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болса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онда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оған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қол</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жеткізудің</a:t>
            </a:r>
            <a:r>
              <a:rPr lang="ru-RU"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N </a:t>
            </a:r>
            <a:r>
              <a:rPr lang="ru-RU" dirty="0" err="1">
                <a:solidFill>
                  <a:schemeClr val="bg1"/>
                </a:solidFill>
                <a:latin typeface="Times New Roman" panose="02020603050405020304" pitchFamily="18" charset="0"/>
                <a:cs typeface="Times New Roman" panose="02020603050405020304" pitchFamily="18" charset="0"/>
              </a:rPr>
              <a:t>тәуелсіз</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тәсілдері</a:t>
            </a:r>
            <a:r>
              <a:rPr lang="ru-RU" dirty="0">
                <a:solidFill>
                  <a:schemeClr val="bg1"/>
                </a:solidFill>
                <a:latin typeface="Times New Roman" panose="02020603050405020304" pitchFamily="18" charset="0"/>
                <a:cs typeface="Times New Roman" panose="02020603050405020304" pitchFamily="18" charset="0"/>
              </a:rPr>
              <a:t> бар, </a:t>
            </a:r>
            <a:r>
              <a:rPr lang="ru-RU" dirty="0" err="1">
                <a:solidFill>
                  <a:schemeClr val="bg1"/>
                </a:solidFill>
                <a:latin typeface="Times New Roman" panose="02020603050405020304" pitchFamily="18" charset="0"/>
                <a:cs typeface="Times New Roman" panose="02020603050405020304" pitchFamily="18" charset="0"/>
              </a:rPr>
              <a:t>яғни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оған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қосымша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көрсеткіштер</a:t>
            </a:r>
            <a:r>
              <a:rPr lang="ru-RU"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n — 1) </a:t>
            </a:r>
            <a:r>
              <a:rPr lang="ru-RU" dirty="0" err="1">
                <a:solidFill>
                  <a:schemeClr val="bg1"/>
                </a:solidFill>
                <a:latin typeface="Times New Roman" panose="02020603050405020304" pitchFamily="18" charset="0"/>
                <a:cs typeface="Times New Roman" panose="02020603050405020304" pitchFamily="18" charset="0"/>
              </a:rPr>
              <a:t>болуы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керек</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жадты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автоматты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басқару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тұрғысынан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бұл</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объектінің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ортасына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сілтемелер</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пайда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болатындығын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білдіреді</a:t>
            </a:r>
            <a:r>
              <a:rPr lang="ru-RU" dirty="0">
                <a:solidFill>
                  <a:schemeClr val="bg1"/>
                </a:solidFill>
                <a:latin typeface="Times New Roman" panose="02020603050405020304" pitchFamily="18" charset="0"/>
                <a:cs typeface="Times New Roman" panose="02020603050405020304" pitchFamily="18" charset="0"/>
              </a:rPr>
              <a:t>;</a:t>
            </a:r>
          </a:p>
          <a:p>
            <a:pPr marL="285750" indent="-285750">
              <a:buClr>
                <a:schemeClr val="bg1"/>
              </a:buClr>
              <a:buFont typeface="Wingdings" panose="05000000000000000000" pitchFamily="2" charset="2"/>
              <a:buChar char="v"/>
            </a:pPr>
            <a:r>
              <a:rPr lang="ru-RU" dirty="0" err="1">
                <a:solidFill>
                  <a:schemeClr val="bg1"/>
                </a:solidFill>
                <a:latin typeface="Times New Roman" panose="02020603050405020304" pitchFamily="18" charset="0"/>
                <a:cs typeface="Times New Roman" panose="02020603050405020304" pitchFamily="18" charset="0"/>
              </a:rPr>
              <a:t>виртуалды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қоңырауларды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қолдау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объектіде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оның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виртуалды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кестесіне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сілтеме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сақталатынын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және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бірнеше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мұрагерлік</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жағдайында</a:t>
            </a:r>
            <a:r>
              <a:rPr lang="ru-RU"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N </a:t>
            </a:r>
            <a:r>
              <a:rPr lang="ru-RU" dirty="0" err="1">
                <a:solidFill>
                  <a:schemeClr val="bg1"/>
                </a:solidFill>
                <a:latin typeface="Times New Roman" panose="02020603050405020304" pitchFamily="18" charset="0"/>
                <a:cs typeface="Times New Roman" panose="02020603050405020304" pitchFamily="18" charset="0"/>
              </a:rPr>
              <a:t>сілтемелер</a:t>
            </a:r>
            <a:r>
              <a:rPr lang="ru-RU" dirty="0">
                <a:solidFill>
                  <a:schemeClr val="bg1"/>
                </a:solidFill>
                <a:latin typeface="Times New Roman" panose="02020603050405020304" pitchFamily="18" charset="0"/>
                <a:cs typeface="Times New Roman" panose="02020603050405020304" pitchFamily="18" charset="0"/>
              </a:rPr>
              <a:t> бар </a:t>
            </a:r>
            <a:r>
              <a:rPr lang="ru-RU" dirty="0" err="1">
                <a:solidFill>
                  <a:schemeClr val="bg1"/>
                </a:solidFill>
                <a:latin typeface="Times New Roman" panose="02020603050405020304" pitchFamily="18" charset="0"/>
                <a:cs typeface="Times New Roman" panose="02020603050405020304" pitchFamily="18" charset="0"/>
              </a:rPr>
              <a:t>екенін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білдіреді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бірнеше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мұрагерлікті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белсенді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пайдалану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әр</a:t>
            </a:r>
            <a:r>
              <a:rPr lang="ru-RU" dirty="0">
                <a:solidFill>
                  <a:schemeClr val="bg1"/>
                </a:solidFill>
                <a:latin typeface="Times New Roman" panose="02020603050405020304" pitchFamily="18" charset="0"/>
                <a:cs typeface="Times New Roman" panose="02020603050405020304" pitchFamily="18" charset="0"/>
              </a:rPr>
              <a:t> объект (дана) </a:t>
            </a:r>
            <a:r>
              <a:rPr lang="ru-RU" dirty="0" err="1">
                <a:solidFill>
                  <a:schemeClr val="bg1"/>
                </a:solidFill>
                <a:latin typeface="Times New Roman" panose="02020603050405020304" pitchFamily="18" charset="0"/>
                <a:cs typeface="Times New Roman" panose="02020603050405020304" pitchFamily="18" charset="0"/>
              </a:rPr>
              <a:t>алатын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жад</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көлемін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едәуір</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арттырады</a:t>
            </a:r>
            <a:r>
              <a:rPr lang="ru-RU" dirty="0">
                <a:solidFill>
                  <a:schemeClr val="bg1"/>
                </a:solidFill>
                <a:latin typeface="Times New Roman" panose="02020603050405020304" pitchFamily="18" charset="0"/>
                <a:cs typeface="Times New Roman" panose="02020603050405020304" pitchFamily="18" charset="0"/>
              </a:rPr>
              <a:t>.</a:t>
            </a:r>
          </a:p>
        </p:txBody>
      </p:sp>
      <p:grpSp>
        <p:nvGrpSpPr>
          <p:cNvPr id="5" name="Google Shape;1165;p50"/>
          <p:cNvGrpSpPr/>
          <p:nvPr/>
        </p:nvGrpSpPr>
        <p:grpSpPr>
          <a:xfrm>
            <a:off x="5198035" y="770747"/>
            <a:ext cx="361521" cy="445816"/>
            <a:chOff x="1582665" y="1011072"/>
            <a:chExt cx="584040" cy="720220"/>
          </a:xfrm>
        </p:grpSpPr>
        <p:sp>
          <p:nvSpPr>
            <p:cNvPr id="6" name="Google Shape;1166;p50"/>
            <p:cNvSpPr/>
            <p:nvPr/>
          </p:nvSpPr>
          <p:spPr>
            <a:xfrm>
              <a:off x="1638485" y="1571653"/>
              <a:ext cx="449564" cy="159640"/>
            </a:xfrm>
            <a:custGeom>
              <a:avLst/>
              <a:gdLst/>
              <a:ahLst/>
              <a:cxnLst/>
              <a:rect l="l" t="t" r="r" b="b"/>
              <a:pathLst>
                <a:path w="767" h="273" extrusionOk="0">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167;p50"/>
            <p:cNvSpPr/>
            <p:nvPr/>
          </p:nvSpPr>
          <p:spPr>
            <a:xfrm>
              <a:off x="1590507" y="1435245"/>
              <a:ext cx="515072" cy="136407"/>
            </a:xfrm>
            <a:custGeom>
              <a:avLst/>
              <a:gdLst/>
              <a:ahLst/>
              <a:cxnLst/>
              <a:rect l="l" t="t" r="r" b="b"/>
              <a:pathLst>
                <a:path w="879" h="233" extrusionOk="0">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168;p50"/>
            <p:cNvSpPr/>
            <p:nvPr/>
          </p:nvSpPr>
          <p:spPr>
            <a:xfrm>
              <a:off x="1582665" y="1299068"/>
              <a:ext cx="576890" cy="136177"/>
            </a:xfrm>
            <a:custGeom>
              <a:avLst/>
              <a:gdLst/>
              <a:ahLst/>
              <a:cxnLst/>
              <a:rect l="l" t="t" r="r" b="b"/>
              <a:pathLst>
                <a:path w="984" h="233" extrusionOk="0">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169;p50"/>
            <p:cNvSpPr/>
            <p:nvPr/>
          </p:nvSpPr>
          <p:spPr>
            <a:xfrm>
              <a:off x="1665934" y="1011072"/>
              <a:ext cx="484393" cy="151589"/>
            </a:xfrm>
            <a:custGeom>
              <a:avLst/>
              <a:gdLst/>
              <a:ahLst/>
              <a:cxnLst/>
              <a:rect l="l" t="t" r="r" b="b"/>
              <a:pathLst>
                <a:path w="826" h="259" extrusionOk="0">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170;p50"/>
            <p:cNvSpPr/>
            <p:nvPr/>
          </p:nvSpPr>
          <p:spPr>
            <a:xfrm>
              <a:off x="1639639" y="1162661"/>
              <a:ext cx="527066" cy="136407"/>
            </a:xfrm>
            <a:custGeom>
              <a:avLst/>
              <a:gdLst/>
              <a:ahLst/>
              <a:cxnLst/>
              <a:rect l="l" t="t" r="r" b="b"/>
              <a:pathLst>
                <a:path w="899" h="233" extrusionOk="0">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 name="Google Shape;1171;p50"/>
          <p:cNvGrpSpPr/>
          <p:nvPr/>
        </p:nvGrpSpPr>
        <p:grpSpPr>
          <a:xfrm>
            <a:off x="5799419" y="770768"/>
            <a:ext cx="379481" cy="445796"/>
            <a:chOff x="2554206" y="1011105"/>
            <a:chExt cx="613055" cy="720187"/>
          </a:xfrm>
        </p:grpSpPr>
        <p:sp>
          <p:nvSpPr>
            <p:cNvPr id="12" name="Google Shape;1172;p50"/>
            <p:cNvSpPr/>
            <p:nvPr/>
          </p:nvSpPr>
          <p:spPr>
            <a:xfrm flipH="1">
              <a:off x="2721847" y="1011105"/>
              <a:ext cx="445414" cy="388012"/>
            </a:xfrm>
            <a:custGeom>
              <a:avLst/>
              <a:gdLst/>
              <a:ahLst/>
              <a:cxnLst/>
              <a:rect l="l" t="t" r="r" b="b"/>
              <a:pathLst>
                <a:path w="885" h="771" extrusionOk="0">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1173;p50"/>
            <p:cNvSpPr/>
            <p:nvPr/>
          </p:nvSpPr>
          <p:spPr>
            <a:xfrm flipH="1">
              <a:off x="2554206" y="1072424"/>
              <a:ext cx="329184" cy="568718"/>
            </a:xfrm>
            <a:custGeom>
              <a:avLst/>
              <a:gdLst/>
              <a:ahLst/>
              <a:cxnLst/>
              <a:rect l="l" t="t" r="r" b="b"/>
              <a:pathLst>
                <a:path w="654" h="1130" extrusionOk="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174;p50"/>
            <p:cNvSpPr/>
            <p:nvPr/>
          </p:nvSpPr>
          <p:spPr>
            <a:xfrm flipH="1">
              <a:off x="2750903" y="1372925"/>
              <a:ext cx="354381" cy="358367"/>
            </a:xfrm>
            <a:custGeom>
              <a:avLst/>
              <a:gdLst/>
              <a:ahLst/>
              <a:cxnLst/>
              <a:rect l="l" t="t" r="r" b="b"/>
              <a:pathLst>
                <a:path w="704" h="712" extrusionOk="0">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 name="Google Shape;1193;p50"/>
          <p:cNvGrpSpPr/>
          <p:nvPr/>
        </p:nvGrpSpPr>
        <p:grpSpPr>
          <a:xfrm>
            <a:off x="6418763" y="770934"/>
            <a:ext cx="369868" cy="445629"/>
            <a:chOff x="3554761" y="1011374"/>
            <a:chExt cx="597525" cy="719918"/>
          </a:xfrm>
        </p:grpSpPr>
        <p:sp>
          <p:nvSpPr>
            <p:cNvPr id="16" name="Google Shape;1194;p50"/>
            <p:cNvSpPr/>
            <p:nvPr/>
          </p:nvSpPr>
          <p:spPr>
            <a:xfrm>
              <a:off x="3615879" y="1376596"/>
              <a:ext cx="441685" cy="354696"/>
            </a:xfrm>
            <a:custGeom>
              <a:avLst/>
              <a:gdLst/>
              <a:ahLst/>
              <a:cxnLst/>
              <a:rect l="l" t="t" r="r" b="b"/>
              <a:pathLst>
                <a:path w="797" h="638" extrusionOk="0">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195;p50"/>
            <p:cNvSpPr/>
            <p:nvPr/>
          </p:nvSpPr>
          <p:spPr>
            <a:xfrm>
              <a:off x="3554761" y="1164199"/>
              <a:ext cx="288366" cy="430478"/>
            </a:xfrm>
            <a:custGeom>
              <a:avLst/>
              <a:gdLst/>
              <a:ahLst/>
              <a:cxnLst/>
              <a:rect l="l" t="t" r="r" b="b"/>
              <a:pathLst>
                <a:path w="520" h="774" extrusionOk="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196;p50"/>
            <p:cNvSpPr/>
            <p:nvPr/>
          </p:nvSpPr>
          <p:spPr>
            <a:xfrm>
              <a:off x="3860350" y="1126940"/>
              <a:ext cx="291937" cy="427110"/>
            </a:xfrm>
            <a:custGeom>
              <a:avLst/>
              <a:gdLst/>
              <a:ahLst/>
              <a:cxnLst/>
              <a:rect l="l" t="t" r="r" b="b"/>
              <a:pathLst>
                <a:path w="527" h="768" extrusionOk="0">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197;p50"/>
            <p:cNvSpPr/>
            <p:nvPr/>
          </p:nvSpPr>
          <p:spPr>
            <a:xfrm>
              <a:off x="3644023" y="1011374"/>
              <a:ext cx="449665" cy="347961"/>
            </a:xfrm>
            <a:custGeom>
              <a:avLst/>
              <a:gdLst/>
              <a:ahLst/>
              <a:cxnLst/>
              <a:rect l="l" t="t" r="r" b="b"/>
              <a:pathLst>
                <a:path w="811" h="626" extrusionOk="0">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 name="Google Shape;1198;p50"/>
          <p:cNvGrpSpPr/>
          <p:nvPr/>
        </p:nvGrpSpPr>
        <p:grpSpPr>
          <a:xfrm>
            <a:off x="7028493" y="770722"/>
            <a:ext cx="370755" cy="445841"/>
            <a:chOff x="4539787" y="1011032"/>
            <a:chExt cx="598958" cy="720261"/>
          </a:xfrm>
        </p:grpSpPr>
        <p:sp>
          <p:nvSpPr>
            <p:cNvPr id="21" name="Google Shape;1199;p50"/>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200;p50"/>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201;p50"/>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202;p50"/>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203;p50"/>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6" name="Google Shape;1204;p50"/>
          <p:cNvGrpSpPr/>
          <p:nvPr/>
        </p:nvGrpSpPr>
        <p:grpSpPr>
          <a:xfrm>
            <a:off x="7639111" y="770830"/>
            <a:ext cx="366917" cy="445733"/>
            <a:chOff x="5526246" y="1011207"/>
            <a:chExt cx="592758" cy="720086"/>
          </a:xfrm>
        </p:grpSpPr>
        <p:sp>
          <p:nvSpPr>
            <p:cNvPr id="27" name="Google Shape;1205;p50"/>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206;p50"/>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1207;p50"/>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208;p50"/>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209;p50"/>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2" name="Google Shape;1210;p50"/>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3" name="Google Shape;1211;p50"/>
          <p:cNvGrpSpPr/>
          <p:nvPr/>
        </p:nvGrpSpPr>
        <p:grpSpPr>
          <a:xfrm>
            <a:off x="4593879" y="770824"/>
            <a:ext cx="364294" cy="445740"/>
            <a:chOff x="606645" y="1011196"/>
            <a:chExt cx="588520" cy="720096"/>
          </a:xfrm>
        </p:grpSpPr>
        <p:sp>
          <p:nvSpPr>
            <p:cNvPr id="34" name="Google Shape;1212;p50"/>
            <p:cNvSpPr/>
            <p:nvPr/>
          </p:nvSpPr>
          <p:spPr>
            <a:xfrm>
              <a:off x="659316" y="1517469"/>
              <a:ext cx="456722" cy="213824"/>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1213;p50"/>
            <p:cNvSpPr/>
            <p:nvPr/>
          </p:nvSpPr>
          <p:spPr>
            <a:xfrm>
              <a:off x="606645" y="1354464"/>
              <a:ext cx="561583" cy="154615"/>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6" name="Google Shape;1214;p50"/>
            <p:cNvSpPr/>
            <p:nvPr/>
          </p:nvSpPr>
          <p:spPr>
            <a:xfrm>
              <a:off x="661721" y="1191460"/>
              <a:ext cx="533444" cy="154135"/>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7" name="Google Shape;1215;p50"/>
            <p:cNvSpPr/>
            <p:nvPr/>
          </p:nvSpPr>
          <p:spPr>
            <a:xfrm>
              <a:off x="683367" y="1011196"/>
              <a:ext cx="497368" cy="171394"/>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213024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latin typeface="Times New Roman" panose="02020603050405020304" pitchFamily="18" charset="0"/>
                <a:cs typeface="Times New Roman" panose="02020603050405020304" pitchFamily="18" charset="0"/>
              </a:rPr>
              <a:t>42</a:t>
            </a:fld>
            <a:endParaRPr lang="en">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53541" y="950977"/>
            <a:ext cx="8112557" cy="3647152"/>
          </a:xfrm>
          <a:prstGeom prst="rect">
            <a:avLst/>
          </a:prstGeom>
        </p:spPr>
        <p:txBody>
          <a:bodyPr wrap="square">
            <a:spAutoFit/>
          </a:bodyPr>
          <a:lstStyle/>
          <a:p>
            <a:r>
              <a:rPr lang="ru-RU" sz="1050" dirty="0" err="1">
                <a:solidFill>
                  <a:schemeClr val="tx1"/>
                </a:solidFill>
                <a:latin typeface="Times New Roman" panose="02020603050405020304" pitchFamily="18" charset="0"/>
                <a:cs typeface="Times New Roman" panose="02020603050405020304" pitchFamily="18" charset="0"/>
              </a:rPr>
              <a:t>Әдетте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бағдарламалау</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тілдері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интерфейсті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бірнеше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ата</a:t>
            </a:r>
            <a:r>
              <a:rPr lang="ru-RU" sz="1050" dirty="0">
                <a:solidFill>
                  <a:schemeClr val="tx1"/>
                </a:solidFill>
                <a:latin typeface="Times New Roman" panose="02020603050405020304" pitchFamily="18" charset="0"/>
                <a:cs typeface="Times New Roman" panose="02020603050405020304" pitchFamily="18" charset="0"/>
              </a:rPr>
              <a:t>-баба </a:t>
            </a:r>
            <a:r>
              <a:rPr lang="ru-RU" sz="1050" dirty="0" err="1">
                <a:solidFill>
                  <a:schemeClr val="tx1"/>
                </a:solidFill>
                <a:latin typeface="Times New Roman" panose="02020603050405020304" pitchFamily="18" charset="0"/>
                <a:cs typeface="Times New Roman" panose="02020603050405020304" pitchFamily="18" charset="0"/>
              </a:rPr>
              <a:t>интерфейстерінен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мұра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етуге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мүмкіндік</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береді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Ата</a:t>
            </a:r>
            <a:r>
              <a:rPr lang="ru-RU" sz="1050" dirty="0">
                <a:solidFill>
                  <a:schemeClr val="tx1"/>
                </a:solidFill>
                <a:latin typeface="Times New Roman" panose="02020603050405020304" pitchFamily="18" charset="0"/>
                <a:cs typeface="Times New Roman" panose="02020603050405020304" pitchFamily="18" charset="0"/>
              </a:rPr>
              <a:t>-баба </a:t>
            </a:r>
            <a:r>
              <a:rPr lang="ru-RU" sz="1050" dirty="0" err="1">
                <a:solidFill>
                  <a:schemeClr val="tx1"/>
                </a:solidFill>
                <a:latin typeface="Times New Roman" panose="02020603050405020304" pitchFamily="18" charset="0"/>
                <a:cs typeface="Times New Roman" panose="02020603050405020304" pitchFamily="18" charset="0"/>
              </a:rPr>
              <a:t>интерфейстерінде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жарияланған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барлық</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әдістер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ұрпақ</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интерфейсі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декларациясының</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бөлігі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болады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Сыныпты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мұрагерліктен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айырмашылығы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интерфейстердің</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бірнеше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мұрагерлігін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жүзеге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асыру</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әлдеқайда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оңай</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және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айтарлықтай</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қиындықтар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туғызбайды.Алайда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интерфейстердің</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бірнеше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мұрагерлігінде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және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бірнеше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интерфейстерді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класспен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жүзеге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асыруда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қақтығыс</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әлі</a:t>
            </a:r>
            <a:r>
              <a:rPr lang="ru-RU" sz="1050" dirty="0">
                <a:solidFill>
                  <a:schemeClr val="tx1"/>
                </a:solidFill>
                <a:latin typeface="Times New Roman" panose="02020603050405020304" pitchFamily="18" charset="0"/>
                <a:cs typeface="Times New Roman" panose="02020603050405020304" pitchFamily="18" charset="0"/>
              </a:rPr>
              <a:t> де </a:t>
            </a:r>
            <a:r>
              <a:rPr lang="ru-RU" sz="1050" dirty="0" err="1">
                <a:solidFill>
                  <a:schemeClr val="tx1"/>
                </a:solidFill>
                <a:latin typeface="Times New Roman" panose="02020603050405020304" pitchFamily="18" charset="0"/>
                <a:cs typeface="Times New Roman" panose="02020603050405020304" pitchFamily="18" charset="0"/>
              </a:rPr>
              <a:t>мүмкін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Бұл</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жаңа</a:t>
            </a:r>
            <a:r>
              <a:rPr lang="ru-RU" sz="1050" dirty="0">
                <a:solidFill>
                  <a:schemeClr val="tx1"/>
                </a:solidFill>
                <a:latin typeface="Times New Roman" panose="02020603050405020304" pitchFamily="18" charset="0"/>
                <a:cs typeface="Times New Roman" panose="02020603050405020304" pitchFamily="18" charset="0"/>
              </a:rPr>
              <a:t> интерфейс </a:t>
            </a:r>
            <a:r>
              <a:rPr lang="ru-RU" sz="1050" dirty="0" err="1">
                <a:solidFill>
                  <a:schemeClr val="tx1"/>
                </a:solidFill>
                <a:latin typeface="Times New Roman" panose="02020603050405020304" pitchFamily="18" charset="0"/>
                <a:cs typeface="Times New Roman" panose="02020603050405020304" pitchFamily="18" charset="0"/>
              </a:rPr>
              <a:t>мұра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еткен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немесе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сынып</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жүзеге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асыратын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екі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немесе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одан</a:t>
            </a:r>
            <a:r>
              <a:rPr lang="ru-RU" sz="1050" dirty="0">
                <a:solidFill>
                  <a:schemeClr val="tx1"/>
                </a:solidFill>
                <a:latin typeface="Times New Roman" panose="02020603050405020304" pitchFamily="18" charset="0"/>
                <a:cs typeface="Times New Roman" panose="02020603050405020304" pitchFamily="18" charset="0"/>
              </a:rPr>
              <a:t> да </a:t>
            </a:r>
            <a:r>
              <a:rPr lang="ru-RU" sz="1050" dirty="0" err="1">
                <a:solidFill>
                  <a:schemeClr val="tx1"/>
                </a:solidFill>
                <a:latin typeface="Times New Roman" panose="02020603050405020304" pitchFamily="18" charset="0"/>
                <a:cs typeface="Times New Roman" panose="02020603050405020304" pitchFamily="18" charset="0"/>
              </a:rPr>
              <a:t>көп</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интерфейстерде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бірдей</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қолтаңбалары</a:t>
            </a:r>
            <a:r>
              <a:rPr lang="ru-RU" sz="1050" dirty="0">
                <a:solidFill>
                  <a:schemeClr val="tx1"/>
                </a:solidFill>
                <a:latin typeface="Times New Roman" panose="02020603050405020304" pitchFamily="18" charset="0"/>
                <a:cs typeface="Times New Roman" panose="02020603050405020304" pitchFamily="18" charset="0"/>
              </a:rPr>
              <a:t> бар </a:t>
            </a:r>
            <a:r>
              <a:rPr lang="ru-RU" sz="1050" dirty="0" err="1">
                <a:solidFill>
                  <a:schemeClr val="tx1"/>
                </a:solidFill>
                <a:latin typeface="Times New Roman" panose="02020603050405020304" pitchFamily="18" charset="0"/>
                <a:cs typeface="Times New Roman" panose="02020603050405020304" pitchFamily="18" charset="0"/>
              </a:rPr>
              <a:t>әдістер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болған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кезде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пайда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болады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Бағдарламалау</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тілдерін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жасаушылар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мұндай</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жағдайлар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үшін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қайшылықтарды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шешудің</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белгілі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тәсілдерін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таңдауға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мәжбүр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Мұнда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бірнеше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нұсқа</a:t>
            </a:r>
            <a:r>
              <a:rPr lang="ru-RU" sz="1050" dirty="0">
                <a:solidFill>
                  <a:schemeClr val="tx1"/>
                </a:solidFill>
                <a:latin typeface="Times New Roman" panose="02020603050405020304" pitchFamily="18" charset="0"/>
                <a:cs typeface="Times New Roman" panose="02020603050405020304" pitchFamily="18" charset="0"/>
              </a:rPr>
              <a:t> бар: </a:t>
            </a:r>
            <a:r>
              <a:rPr lang="ru-RU" sz="1050" dirty="0" err="1">
                <a:solidFill>
                  <a:schemeClr val="tx1"/>
                </a:solidFill>
                <a:latin typeface="Times New Roman" panose="02020603050405020304" pitchFamily="18" charset="0"/>
                <a:cs typeface="Times New Roman" panose="02020603050405020304" pitchFamily="18" charset="0"/>
              </a:rPr>
              <a:t>іске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асыруға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тыйым</a:t>
            </a:r>
            <a:r>
              <a:rPr lang="ru-RU" sz="1050" dirty="0">
                <a:solidFill>
                  <a:schemeClr val="tx1"/>
                </a:solidFill>
                <a:latin typeface="Times New Roman" panose="02020603050405020304" pitchFamily="18" charset="0"/>
                <a:cs typeface="Times New Roman" panose="02020603050405020304" pitchFamily="18" charset="0"/>
              </a:rPr>
              <a:t> салу, </a:t>
            </a:r>
            <a:r>
              <a:rPr lang="ru-RU" sz="1050" dirty="0" err="1">
                <a:solidFill>
                  <a:schemeClr val="tx1"/>
                </a:solidFill>
                <a:latin typeface="Times New Roman" panose="02020603050405020304" pitchFamily="18" charset="0"/>
                <a:cs typeface="Times New Roman" panose="02020603050405020304" pitchFamily="18" charset="0"/>
              </a:rPr>
              <a:t>нақты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нәрсені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нақты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көрсету</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және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негізгі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интерфейсті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немесе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сыныпты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іске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асыру</a:t>
            </a:r>
            <a:r>
              <a:rPr lang="ru-RU" sz="1050" dirty="0">
                <a:solidFill>
                  <a:schemeClr val="tx1"/>
                </a:solidFill>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endParaRPr lang="ru-RU" sz="1050" dirty="0">
              <a:solidFill>
                <a:schemeClr val="tx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ru-RU" sz="1050" b="1" dirty="0" err="1">
                <a:solidFill>
                  <a:srgbClr val="FF6600"/>
                </a:solidFill>
                <a:latin typeface="Times New Roman" panose="02020603050405020304" pitchFamily="18" charset="0"/>
                <a:cs typeface="Times New Roman" panose="02020603050405020304" pitchFamily="18" charset="0"/>
              </a:rPr>
              <a:t>Тыйым</a:t>
            </a:r>
            <a:r>
              <a:rPr lang="ru-RU" sz="1050" b="1" dirty="0">
                <a:solidFill>
                  <a:srgbClr val="FF6600"/>
                </a:solidFill>
                <a:latin typeface="Times New Roman" panose="02020603050405020304" pitchFamily="18" charset="0"/>
                <a:cs typeface="Times New Roman" panose="02020603050405020304" pitchFamily="18" charset="0"/>
              </a:rPr>
              <a:t> салу</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сыныпта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бірдей</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қолтаңбасы</a:t>
            </a:r>
            <a:r>
              <a:rPr lang="ru-RU" sz="1050" dirty="0">
                <a:solidFill>
                  <a:schemeClr val="tx1"/>
                </a:solidFill>
                <a:latin typeface="Times New Roman" panose="02020603050405020304" pitchFamily="18" charset="0"/>
                <a:cs typeface="Times New Roman" panose="02020603050405020304" pitchFamily="18" charset="0"/>
              </a:rPr>
              <a:t> бар </a:t>
            </a:r>
            <a:r>
              <a:rPr lang="ru-RU" sz="1050" dirty="0" err="1">
                <a:solidFill>
                  <a:schemeClr val="tx1"/>
                </a:solidFill>
                <a:latin typeface="Times New Roman" panose="02020603050405020304" pitchFamily="18" charset="0"/>
                <a:cs typeface="Times New Roman" panose="02020603050405020304" pitchFamily="18" charset="0"/>
              </a:rPr>
              <a:t>әдістері</a:t>
            </a:r>
            <a:r>
              <a:rPr lang="ru-RU" sz="1050" dirty="0">
                <a:solidFill>
                  <a:schemeClr val="tx1"/>
                </a:solidFill>
                <a:latin typeface="Times New Roman" panose="02020603050405020304" pitchFamily="18" charset="0"/>
                <a:cs typeface="Times New Roman" panose="02020603050405020304" pitchFamily="18" charset="0"/>
              </a:rPr>
              <a:t> бар </a:t>
            </a:r>
            <a:r>
              <a:rPr lang="ru-RU" sz="1050" dirty="0" err="1">
                <a:solidFill>
                  <a:schemeClr val="tx1"/>
                </a:solidFill>
                <a:latin typeface="Times New Roman" panose="02020603050405020304" pitchFamily="18" charset="0"/>
                <a:cs typeface="Times New Roman" panose="02020603050405020304" pitchFamily="18" charset="0"/>
              </a:rPr>
              <a:t>бірнеше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интерфейстерді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қолдануға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тыйым</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салынады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Егер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қандай</a:t>
            </a:r>
            <a:r>
              <a:rPr lang="ru-RU" sz="1050" dirty="0">
                <a:solidFill>
                  <a:schemeClr val="tx1"/>
                </a:solidFill>
                <a:latin typeface="Times New Roman" panose="02020603050405020304" pitchFamily="18" charset="0"/>
                <a:cs typeface="Times New Roman" panose="02020603050405020304" pitchFamily="18" charset="0"/>
              </a:rPr>
              <a:t>-да </a:t>
            </a:r>
            <a:r>
              <a:rPr lang="ru-RU" sz="1050" dirty="0" err="1">
                <a:solidFill>
                  <a:schemeClr val="tx1"/>
                </a:solidFill>
                <a:latin typeface="Times New Roman" panose="02020603050405020304" pitchFamily="18" charset="0"/>
                <a:cs typeface="Times New Roman" panose="02020603050405020304" pitchFamily="18" charset="0"/>
              </a:rPr>
              <a:t>бір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сыныпқа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сәйкес</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келмейтін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интерфейстердің</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тіркесімі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қажет</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болса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бағдарламашы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мәселені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шешудің</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басқа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жолын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таңдауы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керек</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мысалы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әрқайсысы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қажетті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интерфейстердің</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бірін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жүзеге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асыратын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бірнеше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сыныпты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бөліп</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алып</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олардың</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даналарын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бірге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қолдануы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керек</a:t>
            </a:r>
            <a:r>
              <a:rPr lang="ru-RU" sz="1050" dirty="0">
                <a:solidFill>
                  <a:schemeClr val="tx1"/>
                </a:solidFill>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ru-RU" sz="1050" b="1" dirty="0" err="1">
                <a:solidFill>
                  <a:srgbClr val="FF6600"/>
                </a:solidFill>
                <a:latin typeface="Times New Roman" panose="02020603050405020304" pitchFamily="18" charset="0"/>
                <a:cs typeface="Times New Roman" panose="02020603050405020304" pitchFamily="18" charset="0"/>
              </a:rPr>
              <a:t>Анық</a:t>
            </a:r>
            <a:r>
              <a:rPr lang="ru-RU" sz="1050" b="1" dirty="0">
                <a:solidFill>
                  <a:srgbClr val="FF6600"/>
                </a:solidFill>
                <a:latin typeface="Times New Roman" panose="02020603050405020304" pitchFamily="18" charset="0"/>
                <a:cs typeface="Times New Roman" panose="02020603050405020304" pitchFamily="18" charset="0"/>
              </a:rPr>
              <a:t> </a:t>
            </a:r>
            <a:r>
              <a:rPr lang="ru-RU" sz="1050" b="1" dirty="0" err="1">
                <a:solidFill>
                  <a:srgbClr val="FF6600"/>
                </a:solidFill>
                <a:latin typeface="Times New Roman" panose="02020603050405020304" pitchFamily="18" charset="0"/>
                <a:cs typeface="Times New Roman" panose="02020603050405020304" pitchFamily="18" charset="0"/>
              </a:rPr>
              <a:t>түсініксіздікті</a:t>
            </a:r>
            <a:r>
              <a:rPr lang="ru-RU" sz="1050" b="1" dirty="0">
                <a:solidFill>
                  <a:srgbClr val="FF6600"/>
                </a:solidFill>
                <a:latin typeface="Times New Roman" panose="02020603050405020304" pitchFamily="18" charset="0"/>
                <a:cs typeface="Times New Roman" panose="02020603050405020304" pitchFamily="18" charset="0"/>
              </a:rPr>
              <a:t> </a:t>
            </a:r>
            <a:r>
              <a:rPr lang="ru-RU" sz="1050" b="1" dirty="0" err="1">
                <a:solidFill>
                  <a:srgbClr val="FF6600"/>
                </a:solidFill>
                <a:latin typeface="Times New Roman" panose="02020603050405020304" pitchFamily="18" charset="0"/>
                <a:cs typeface="Times New Roman" panose="02020603050405020304" pitchFamily="18" charset="0"/>
              </a:rPr>
              <a:t>шешу</a:t>
            </a:r>
            <a:r>
              <a:rPr lang="ru-RU" sz="1050" dirty="0">
                <a:solidFill>
                  <a:schemeClr val="tx1"/>
                </a:solidFill>
                <a:latin typeface="Times New Roman" panose="02020603050405020304" pitchFamily="18" charset="0"/>
                <a:cs typeface="Times New Roman" panose="02020603050405020304" pitchFamily="18" charset="0"/>
              </a:rPr>
              <a:t>. Компилятор </a:t>
            </a:r>
            <a:r>
              <a:rPr lang="ru-RU" sz="1050" dirty="0" err="1">
                <a:solidFill>
                  <a:schemeClr val="tx1"/>
                </a:solidFill>
                <a:latin typeface="Times New Roman" panose="02020603050405020304" pitchFamily="18" charset="0"/>
                <a:cs typeface="Times New Roman" panose="02020603050405020304" pitchFamily="18" charset="0"/>
              </a:rPr>
              <a:t>соқтығысуды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анықтаған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жағдайда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бағдарламашыдан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интерфейстердің</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қандай</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әдісін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қолданатынын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және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шақыратынын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нақты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көрсету</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қажет</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Яғни</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сол</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атаудағы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әдістер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бөлек</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жүзеге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асырылады</a:t>
            </a:r>
            <a:r>
              <a:rPr lang="ru-RU" sz="1050" dirty="0">
                <a:solidFill>
                  <a:schemeClr val="tx1"/>
                </a:solidFill>
                <a:latin typeface="Times New Roman" panose="02020603050405020304" pitchFamily="18" charset="0"/>
                <a:cs typeface="Times New Roman" panose="02020603050405020304" pitchFamily="18" charset="0"/>
              </a:rPr>
              <a:t>, ал </a:t>
            </a:r>
            <a:r>
              <a:rPr lang="ru-RU" sz="1050" dirty="0" err="1">
                <a:solidFill>
                  <a:schemeClr val="tx1"/>
                </a:solidFill>
                <a:latin typeface="Times New Roman" panose="02020603050405020304" pitchFamily="18" charset="0"/>
                <a:cs typeface="Times New Roman" panose="02020603050405020304" pitchFamily="18" charset="0"/>
              </a:rPr>
              <a:t>қоңырау</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шалған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кезде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олардың</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қайсысы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шақырылғандығы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көрсетіледі</a:t>
            </a:r>
            <a:r>
              <a:rPr lang="ru-RU" sz="1050" dirty="0">
                <a:solidFill>
                  <a:schemeClr val="tx1"/>
                </a:solidFill>
                <a:latin typeface="Times New Roman" panose="02020603050405020304" pitchFamily="18" charset="0"/>
                <a:cs typeface="Times New Roman" panose="02020603050405020304" pitchFamily="18" charset="0"/>
              </a:rPr>
              <a:t>. "Интерфейс" </a:t>
            </a:r>
            <a:r>
              <a:rPr lang="ru-RU" sz="1050" dirty="0" err="1">
                <a:solidFill>
                  <a:schemeClr val="tx1"/>
                </a:solidFill>
                <a:latin typeface="Times New Roman" panose="02020603050405020304" pitchFamily="18" charset="0"/>
                <a:cs typeface="Times New Roman" panose="02020603050405020304" pitchFamily="18" charset="0"/>
              </a:rPr>
              <a:t>типті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айнымалы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арқылы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бірдей</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әдістерді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шақырған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кезде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Егер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айнымалы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түрі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ретінде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қолданылатын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интерфейсте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берілген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атаумен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ғана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әдіс</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болса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түсініксіздік</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пайда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болмайды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Бұл</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шешімнің</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нұсқасы-атауларға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сәйкес</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келетін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мұрагерлік</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немесе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іске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асырылатын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әдістер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үшін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нақты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атау</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соның</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арқасында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іске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асыратын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сыныпта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бірдей</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атау</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жоқ</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бірақ</a:t>
            </a:r>
            <a:r>
              <a:rPr lang="ru-RU" sz="1050" dirty="0">
                <a:solidFill>
                  <a:schemeClr val="tx1"/>
                </a:solidFill>
                <a:latin typeface="Times New Roman" panose="02020603050405020304" pitchFamily="18" charset="0"/>
                <a:cs typeface="Times New Roman" panose="02020603050405020304" pitchFamily="18" charset="0"/>
              </a:rPr>
              <a:t> интерфейс </a:t>
            </a:r>
            <a:r>
              <a:rPr lang="ru-RU" sz="1050" dirty="0" err="1">
                <a:solidFill>
                  <a:schemeClr val="tx1"/>
                </a:solidFill>
                <a:latin typeface="Times New Roman" panose="02020603050405020304" pitchFamily="18" charset="0"/>
                <a:cs typeface="Times New Roman" panose="02020603050405020304" pitchFamily="18" charset="0"/>
              </a:rPr>
              <a:t>арқылы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байланысқан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кезде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қажетті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іске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асыру</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әрқашан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шақырылады</a:t>
            </a:r>
            <a:r>
              <a:rPr lang="ru-RU" sz="1050" dirty="0">
                <a:solidFill>
                  <a:schemeClr val="tx1"/>
                </a:solidFill>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ru-RU" sz="1050" b="1" dirty="0" err="1">
                <a:solidFill>
                  <a:srgbClr val="FF6600"/>
                </a:solidFill>
                <a:latin typeface="Times New Roman" panose="02020603050405020304" pitchFamily="18" charset="0"/>
                <a:cs typeface="Times New Roman" panose="02020603050405020304" pitchFamily="18" charset="0"/>
              </a:rPr>
              <a:t>Аттас</a:t>
            </a:r>
            <a:r>
              <a:rPr lang="ru-RU" sz="1050" b="1" dirty="0">
                <a:solidFill>
                  <a:srgbClr val="FF6600"/>
                </a:solidFill>
                <a:latin typeface="Times New Roman" panose="02020603050405020304" pitchFamily="18" charset="0"/>
                <a:cs typeface="Times New Roman" panose="02020603050405020304" pitchFamily="18" charset="0"/>
              </a:rPr>
              <a:t> </a:t>
            </a:r>
            <a:r>
              <a:rPr lang="ru-RU" sz="1050" b="1" dirty="0" err="1">
                <a:solidFill>
                  <a:srgbClr val="FF6600"/>
                </a:solidFill>
                <a:latin typeface="Times New Roman" panose="02020603050405020304" pitchFamily="18" charset="0"/>
                <a:cs typeface="Times New Roman" panose="02020603050405020304" pitchFamily="18" charset="0"/>
              </a:rPr>
              <a:t>әдістерді</a:t>
            </a:r>
            <a:r>
              <a:rPr lang="ru-RU" sz="1050" b="1" dirty="0">
                <a:solidFill>
                  <a:srgbClr val="FF6600"/>
                </a:solidFill>
                <a:latin typeface="Times New Roman" panose="02020603050405020304" pitchFamily="18" charset="0"/>
                <a:cs typeface="Times New Roman" panose="02020603050405020304" pitchFamily="18" charset="0"/>
              </a:rPr>
              <a:t> </a:t>
            </a:r>
            <a:r>
              <a:rPr lang="ru-RU" sz="1050" b="1" dirty="0" err="1">
                <a:solidFill>
                  <a:srgbClr val="FF6600"/>
                </a:solidFill>
                <a:latin typeface="Times New Roman" panose="02020603050405020304" pitchFamily="18" charset="0"/>
                <a:cs typeface="Times New Roman" panose="02020603050405020304" pitchFamily="18" charset="0"/>
              </a:rPr>
              <a:t>жалпы</a:t>
            </a:r>
            <a:r>
              <a:rPr lang="ru-RU" sz="1050" b="1" dirty="0">
                <a:solidFill>
                  <a:srgbClr val="FF6600"/>
                </a:solidFill>
                <a:latin typeface="Times New Roman" panose="02020603050405020304" pitchFamily="18" charset="0"/>
                <a:cs typeface="Times New Roman" panose="02020603050405020304" pitchFamily="18" charset="0"/>
              </a:rPr>
              <a:t> </a:t>
            </a:r>
            <a:r>
              <a:rPr lang="ru-RU" sz="1050" b="1" dirty="0" err="1">
                <a:solidFill>
                  <a:srgbClr val="FF6600"/>
                </a:solidFill>
                <a:latin typeface="Times New Roman" panose="02020603050405020304" pitchFamily="18" charset="0"/>
                <a:cs typeface="Times New Roman" panose="02020603050405020304" pitchFamily="18" charset="0"/>
              </a:rPr>
              <a:t>іске</a:t>
            </a:r>
            <a:r>
              <a:rPr lang="ru-RU" sz="1050" b="1" dirty="0">
                <a:solidFill>
                  <a:srgbClr val="FF6600"/>
                </a:solidFill>
                <a:latin typeface="Times New Roman" panose="02020603050405020304" pitchFamily="18" charset="0"/>
                <a:cs typeface="Times New Roman" panose="02020603050405020304" pitchFamily="18" charset="0"/>
              </a:rPr>
              <a:t> </a:t>
            </a:r>
            <a:r>
              <a:rPr lang="ru-RU" sz="1050" b="1" dirty="0" err="1">
                <a:solidFill>
                  <a:srgbClr val="FF6600"/>
                </a:solidFill>
                <a:latin typeface="Times New Roman" panose="02020603050405020304" pitchFamily="18" charset="0"/>
                <a:cs typeface="Times New Roman" panose="02020603050405020304" pitchFamily="18" charset="0"/>
              </a:rPr>
              <a:t>асыру</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Егер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бірдей</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қолтаңбамен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бірнеше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әдістер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мұра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болса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немесе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жүзеге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асырылса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онда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олар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Мұрагер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интерфейсінде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біріктіріледі</a:t>
            </a:r>
            <a:r>
              <a:rPr lang="ru-RU" sz="1050" dirty="0">
                <a:solidFill>
                  <a:schemeClr val="tx1"/>
                </a:solidFill>
                <a:latin typeface="Times New Roman" panose="02020603050405020304" pitchFamily="18" charset="0"/>
                <a:cs typeface="Times New Roman" panose="02020603050405020304" pitchFamily="18" charset="0"/>
              </a:rPr>
              <a:t>, ал </a:t>
            </a:r>
            <a:r>
              <a:rPr lang="ru-RU" sz="1050" dirty="0" err="1">
                <a:solidFill>
                  <a:schemeClr val="tx1"/>
                </a:solidFill>
                <a:latin typeface="Times New Roman" panose="02020603050405020304" pitchFamily="18" charset="0"/>
                <a:cs typeface="Times New Roman" panose="02020603050405020304" pitchFamily="18" charset="0"/>
              </a:rPr>
              <a:t>сатушы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сыныпта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олар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жалпы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іске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асырылады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Бұл</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түрлі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интерфейстердің</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бірдей</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аттас</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әдістері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болжанған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функционалдылықта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бірдей</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болған</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кезде</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жақсы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жұмыс</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істейді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бірақ</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егер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бұл</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әдістердің</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мінез-құлқы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түрлі</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болса</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жағымсыз</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әсерлер</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тудыруы</a:t>
            </a:r>
            <a:r>
              <a:rPr lang="ru-RU" sz="1050" dirty="0">
                <a:solidFill>
                  <a:schemeClr val="tx1"/>
                </a:solidFill>
                <a:latin typeface="Times New Roman" panose="02020603050405020304" pitchFamily="18" charset="0"/>
                <a:cs typeface="Times New Roman" panose="02020603050405020304" pitchFamily="18" charset="0"/>
              </a:rPr>
              <a:t> </a:t>
            </a:r>
            <a:r>
              <a:rPr lang="ru-RU" sz="1050" dirty="0" err="1">
                <a:solidFill>
                  <a:schemeClr val="tx1"/>
                </a:solidFill>
                <a:latin typeface="Times New Roman" panose="02020603050405020304" pitchFamily="18" charset="0"/>
                <a:cs typeface="Times New Roman" panose="02020603050405020304" pitchFamily="18" charset="0"/>
              </a:rPr>
              <a:t>мүмкін</a:t>
            </a:r>
            <a:r>
              <a:rPr lang="ru-RU" sz="1050" dirty="0">
                <a:solidFill>
                  <a:schemeClr val="tx1"/>
                </a:solidFill>
                <a:latin typeface="Times New Roman" panose="02020603050405020304" pitchFamily="18" charset="0"/>
                <a:cs typeface="Times New Roman" panose="02020603050405020304" pitchFamily="18" charset="0"/>
              </a:rPr>
              <a:t>.</a:t>
            </a:r>
          </a:p>
        </p:txBody>
      </p:sp>
      <p:sp>
        <p:nvSpPr>
          <p:cNvPr id="4" name="Прямоугольник 3"/>
          <p:cNvSpPr/>
          <p:nvPr/>
        </p:nvSpPr>
        <p:spPr>
          <a:xfrm>
            <a:off x="845779" y="185988"/>
            <a:ext cx="3370985" cy="707886"/>
          </a:xfrm>
          <a:prstGeom prst="rect">
            <a:avLst/>
          </a:prstGeom>
        </p:spPr>
        <p:txBody>
          <a:bodyPr wrap="square">
            <a:spAutoFit/>
          </a:bodyPr>
          <a:lstStyle/>
          <a:p>
            <a:r>
              <a:rPr lang="ru-RU" sz="2000" b="1" dirty="0" err="1">
                <a:solidFill>
                  <a:srgbClr val="FF6600"/>
                </a:solidFill>
                <a:latin typeface="Times New Roman" panose="02020603050405020304" pitchFamily="18" charset="0"/>
                <a:cs typeface="Times New Roman" panose="02020603050405020304" pitchFamily="18" charset="0"/>
              </a:rPr>
              <a:t>Бірнеше</a:t>
            </a:r>
            <a:r>
              <a:rPr lang="ru-RU" sz="2000" b="1" dirty="0">
                <a:solidFill>
                  <a:srgbClr val="FF6600"/>
                </a:solidFill>
                <a:latin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cs typeface="Times New Roman" panose="02020603050405020304" pitchFamily="18" charset="0"/>
              </a:rPr>
              <a:t>мұрагерлік</a:t>
            </a:r>
            <a:r>
              <a:rPr lang="ru-RU" sz="2000" b="1" dirty="0">
                <a:solidFill>
                  <a:srgbClr val="FF6600"/>
                </a:solidFill>
                <a:latin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cs typeface="Times New Roman" panose="02020603050405020304" pitchFamily="18" charset="0"/>
              </a:rPr>
              <a:t>және</a:t>
            </a:r>
            <a:r>
              <a:rPr lang="ru-RU" sz="2000" b="1" dirty="0">
                <a:solidFill>
                  <a:srgbClr val="FF6600"/>
                </a:solidFill>
                <a:latin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cs typeface="Times New Roman" panose="02020603050405020304" pitchFamily="18" charset="0"/>
              </a:rPr>
              <a:t>интерфейстерді</a:t>
            </a:r>
            <a:r>
              <a:rPr lang="ru-RU" sz="2000" b="1" dirty="0">
                <a:solidFill>
                  <a:srgbClr val="FF6600"/>
                </a:solidFill>
                <a:latin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cs typeface="Times New Roman" panose="02020603050405020304" pitchFamily="18" charset="0"/>
              </a:rPr>
              <a:t>енгізу</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157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latin typeface="Times New Roman" panose="02020603050405020304" pitchFamily="18" charset="0"/>
                <a:cs typeface="Times New Roman" panose="02020603050405020304" pitchFamily="18" charset="0"/>
              </a:rPr>
              <a:t>43</a:t>
            </a:fld>
            <a:endParaRPr lang="en">
              <a:latin typeface="Times New Roman" panose="02020603050405020304" pitchFamily="18" charset="0"/>
              <a:cs typeface="Times New Roman" panose="02020603050405020304" pitchFamily="18" charset="0"/>
            </a:endParaRPr>
          </a:p>
        </p:txBody>
      </p:sp>
      <p:sp>
        <p:nvSpPr>
          <p:cNvPr id="3" name="Rectangle 2"/>
          <p:cNvSpPr/>
          <p:nvPr/>
        </p:nvSpPr>
        <p:spPr>
          <a:xfrm>
            <a:off x="225598" y="725551"/>
            <a:ext cx="8614228" cy="3754874"/>
          </a:xfrm>
          <a:prstGeom prst="rect">
            <a:avLst/>
          </a:prstGeom>
        </p:spPr>
        <p:txBody>
          <a:bodyPr wrap="square">
            <a:spAutoFit/>
          </a:bodyPr>
          <a:lstStyle/>
          <a:p>
            <a:pPr>
              <a:spcBef>
                <a:spcPts val="600"/>
              </a:spcBef>
              <a:spcAft>
                <a:spcPts val="600"/>
              </a:spcAft>
            </a:pP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Интерфейстердің</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орындалуы</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көбінесе</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тілдің</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бастапқы</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мүмкіндіктерімен</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интерфейстердің</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оған</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енгізілген</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мақсатымен</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анықталады</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Delphi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жүйелерінің</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Java, Object Pascal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тілдерінде</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интерфейстерді</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қолдану</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ерекшеліктері</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өте</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айқын</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өйткені</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олар</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үш</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түрлі</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жағдайды</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көрсетеді</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интерфейстер</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тұжырымдамасын</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қолдануға</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тілдің</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бастапқы</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бағыты</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оларды</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үйлесімділік</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үшін</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қолдану</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оларды</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сыныптармен</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эмуляциялау</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spcBef>
                <a:spcPts val="600"/>
              </a:spcBef>
              <a:spcAft>
                <a:spcPts val="600"/>
              </a:spcAft>
              <a:buFont typeface="Arial" panose="020B0604020202020204" pitchFamily="34" charset="0"/>
              <a:buChar char="•"/>
            </a:pPr>
            <a:r>
              <a:rPr lang="en-US"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Java-</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да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интерфейстер</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бастапқыда</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оның</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ажырамас</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бөлігі</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болып</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табылатын</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тілге</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енеді</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a:t>
            </a:r>
          </a:p>
          <a:p>
            <a:pPr marL="285750" indent="-285750">
              <a:spcBef>
                <a:spcPts val="600"/>
              </a:spcBef>
              <a:spcAft>
                <a:spcPts val="600"/>
              </a:spcAft>
              <a:buFont typeface="Arial" panose="020B0604020202020204" pitchFamily="34" charset="0"/>
              <a:buChar char="•"/>
            </a:pPr>
            <a:r>
              <a:rPr lang="en-US"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Object Pascal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тілінің</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Объектілік</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ішкі</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жүйесінде</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ешқандай</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интерфейстер</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болған</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жоқ</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олардың</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қолдауы</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Delphi 2-</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де </a:t>
            </a:r>
            <a:r>
              <a:rPr lang="en-US"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com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компоненттерін</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жазуды</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қолдануды</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қамтамасыз</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ету</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үшін</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енгізілді</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Тиісінше</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Delphi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интерфейсінің</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механизмі</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ең</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алдымен</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COM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технологиясын</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қолдануға</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бағытталған</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a:t>
            </a:r>
          </a:p>
          <a:p>
            <a:pPr marL="285750" indent="-285750">
              <a:spcBef>
                <a:spcPts val="600"/>
              </a:spcBef>
              <a:spcAft>
                <a:spcPts val="600"/>
              </a:spcAft>
              <a:buFont typeface="Arial" panose="020B0604020202020204" pitchFamily="34" charset="0"/>
              <a:buChar char="•"/>
            </a:pPr>
            <a:r>
              <a:rPr lang="en-US"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C++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тілінде</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интерфейстер</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мүлдем</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жоқ</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Интерфейстерге</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ұқсас</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Механизм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тарихи</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тұрғыдан</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алдыңғы</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осы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тілдің</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өте</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қуатты</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Объектілік</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ішкі</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жүйесінің</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басқа</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құралдарымен</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жүзеге</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асырылады</a:t>
            </a:r>
            <a:r>
              <a:rPr lang="ru-RU"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209280" y="245968"/>
            <a:ext cx="6320972" cy="400110"/>
          </a:xfrm>
          <a:prstGeom prst="rect">
            <a:avLst/>
          </a:prstGeom>
        </p:spPr>
        <p:txBody>
          <a:bodyPr wrap="square">
            <a:spAutoFit/>
          </a:bodyPr>
          <a:lstStyle/>
          <a:p>
            <a:pPr algn="ctr"/>
            <a:r>
              <a:rPr lang="ru-RU" sz="2000"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Нақты</a:t>
            </a:r>
            <a:r>
              <a:rPr lang="ru-RU" sz="2000" b="1"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тілдер</a:t>
            </a:r>
            <a:r>
              <a:rPr lang="ru-RU" sz="2000" b="1"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sz="2000"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жүйелердегі</a:t>
            </a:r>
            <a:r>
              <a:rPr lang="ru-RU" sz="2000" b="1"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err="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интерфейстер</a:t>
            </a:r>
            <a:endParaRPr lang="ru-RU" sz="2000" dirty="0">
              <a:solidFill>
                <a:srgbClr val="FF6600"/>
              </a:solidFill>
              <a:latin typeface="Times New Roman" panose="02020603050405020304" pitchFamily="18" charset="0"/>
              <a:cs typeface="Times New Roman" panose="02020603050405020304" pitchFamily="18" charset="0"/>
            </a:endParaRPr>
          </a:p>
        </p:txBody>
      </p:sp>
      <p:grpSp>
        <p:nvGrpSpPr>
          <p:cNvPr id="5" name="Google Shape;1282;p50"/>
          <p:cNvGrpSpPr/>
          <p:nvPr/>
        </p:nvGrpSpPr>
        <p:grpSpPr>
          <a:xfrm>
            <a:off x="3705199" y="4480425"/>
            <a:ext cx="445833" cy="445792"/>
            <a:chOff x="5926265" y="4424051"/>
            <a:chExt cx="720246" cy="720181"/>
          </a:xfrm>
        </p:grpSpPr>
        <p:sp>
          <p:nvSpPr>
            <p:cNvPr id="6" name="Google Shape;1283;p50"/>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284;p50"/>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285;p50"/>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286;p50"/>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 name="Google Shape;1300;p50"/>
          <p:cNvGrpSpPr/>
          <p:nvPr/>
        </p:nvGrpSpPr>
        <p:grpSpPr>
          <a:xfrm>
            <a:off x="3064260" y="4501353"/>
            <a:ext cx="445549" cy="403935"/>
            <a:chOff x="4852681" y="4457861"/>
            <a:chExt cx="719788" cy="652561"/>
          </a:xfrm>
        </p:grpSpPr>
        <p:sp>
          <p:nvSpPr>
            <p:cNvPr id="11" name="Google Shape;1301;p50"/>
            <p:cNvSpPr/>
            <p:nvPr/>
          </p:nvSpPr>
          <p:spPr>
            <a:xfrm>
              <a:off x="5209000" y="4739226"/>
              <a:ext cx="363469" cy="371197"/>
            </a:xfrm>
            <a:custGeom>
              <a:avLst/>
              <a:gdLst/>
              <a:ahLst/>
              <a:cxnLst/>
              <a:rect l="l" t="t" r="r" b="b"/>
              <a:pathLst>
                <a:path w="629" h="641" extrusionOk="0">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 name="Google Shape;1302;p50"/>
            <p:cNvSpPr/>
            <p:nvPr/>
          </p:nvSpPr>
          <p:spPr>
            <a:xfrm>
              <a:off x="4852681" y="4739226"/>
              <a:ext cx="363265" cy="371197"/>
            </a:xfrm>
            <a:custGeom>
              <a:avLst/>
              <a:gdLst/>
              <a:ahLst/>
              <a:cxnLst/>
              <a:rect l="l" t="t" r="r" b="b"/>
              <a:pathLst>
                <a:path w="629" h="641" extrusionOk="0">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 name="Google Shape;1303;p50"/>
            <p:cNvSpPr/>
            <p:nvPr/>
          </p:nvSpPr>
          <p:spPr>
            <a:xfrm>
              <a:off x="5044529" y="4457861"/>
              <a:ext cx="336092" cy="363011"/>
            </a:xfrm>
            <a:custGeom>
              <a:avLst/>
              <a:gdLst/>
              <a:ahLst/>
              <a:cxnLst/>
              <a:rect l="l" t="t" r="r" b="b"/>
              <a:pathLst>
                <a:path w="582" h="627" extrusionOk="0">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4" name="Google Shape;1304;p50"/>
          <p:cNvGrpSpPr/>
          <p:nvPr/>
        </p:nvGrpSpPr>
        <p:grpSpPr>
          <a:xfrm>
            <a:off x="4346421" y="4491790"/>
            <a:ext cx="445818" cy="423063"/>
            <a:chOff x="7000306" y="4442411"/>
            <a:chExt cx="720224" cy="683463"/>
          </a:xfrm>
        </p:grpSpPr>
        <p:sp>
          <p:nvSpPr>
            <p:cNvPr id="15" name="Google Shape;1305;p50"/>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6" name="Google Shape;1306;p50"/>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7" name="Google Shape;1307;p50"/>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 name="Google Shape;1308;p50"/>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9" name="Google Shape;1309;p50"/>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20" name="Google Shape;1310;p50"/>
          <p:cNvGrpSpPr/>
          <p:nvPr/>
        </p:nvGrpSpPr>
        <p:grpSpPr>
          <a:xfrm>
            <a:off x="4987629" y="4489587"/>
            <a:ext cx="445779" cy="427468"/>
            <a:chOff x="8074325" y="4438852"/>
            <a:chExt cx="720160" cy="690579"/>
          </a:xfrm>
        </p:grpSpPr>
        <p:sp>
          <p:nvSpPr>
            <p:cNvPr id="21" name="Google Shape;1311;p50"/>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2" name="Google Shape;1312;p50"/>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3" name="Google Shape;1313;p50"/>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4" name="Google Shape;1314;p50"/>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5" name="Google Shape;1315;p50"/>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6" name="Google Shape;1316;p50"/>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27" name="Google Shape;1317;p50"/>
          <p:cNvGrpSpPr/>
          <p:nvPr/>
        </p:nvGrpSpPr>
        <p:grpSpPr>
          <a:xfrm>
            <a:off x="6269974" y="4503536"/>
            <a:ext cx="445629" cy="399565"/>
            <a:chOff x="9878975" y="4425243"/>
            <a:chExt cx="719918" cy="645502"/>
          </a:xfrm>
        </p:grpSpPr>
        <p:sp>
          <p:nvSpPr>
            <p:cNvPr id="28" name="Google Shape;1318;p50"/>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1319;p50"/>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320;p50"/>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1" name="Google Shape;1321;p50"/>
          <p:cNvGrpSpPr/>
          <p:nvPr/>
        </p:nvGrpSpPr>
        <p:grpSpPr>
          <a:xfrm>
            <a:off x="6910991" y="4492337"/>
            <a:ext cx="445785" cy="421964"/>
            <a:chOff x="10914544" y="4407150"/>
            <a:chExt cx="720170" cy="681687"/>
          </a:xfrm>
        </p:grpSpPr>
        <p:sp>
          <p:nvSpPr>
            <p:cNvPr id="32" name="Google Shape;1322;p50"/>
            <p:cNvSpPr/>
            <p:nvPr/>
          </p:nvSpPr>
          <p:spPr>
            <a:xfrm>
              <a:off x="10914544" y="4407150"/>
              <a:ext cx="349099" cy="392923"/>
            </a:xfrm>
            <a:custGeom>
              <a:avLst/>
              <a:gdLst/>
              <a:ahLst/>
              <a:cxnLst/>
              <a:rect l="l" t="t" r="r" b="b"/>
              <a:pathLst>
                <a:path w="632" h="712" extrusionOk="0">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323;p50"/>
            <p:cNvSpPr/>
            <p:nvPr/>
          </p:nvSpPr>
          <p:spPr>
            <a:xfrm>
              <a:off x="10933187" y="4759296"/>
              <a:ext cx="393264" cy="329541"/>
            </a:xfrm>
            <a:custGeom>
              <a:avLst/>
              <a:gdLst/>
              <a:ahLst/>
              <a:cxnLst/>
              <a:rect l="l" t="t" r="r" b="b"/>
              <a:pathLst>
                <a:path w="712" h="597" extrusionOk="0">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324;p50"/>
            <p:cNvSpPr/>
            <p:nvPr/>
          </p:nvSpPr>
          <p:spPr>
            <a:xfrm>
              <a:off x="11285615" y="4696357"/>
              <a:ext cx="330458" cy="392479"/>
            </a:xfrm>
            <a:custGeom>
              <a:avLst/>
              <a:gdLst/>
              <a:ahLst/>
              <a:cxnLst/>
              <a:rect l="l" t="t" r="r" b="b"/>
              <a:pathLst>
                <a:path w="598" h="711" extrusionOk="0">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1325;p50"/>
            <p:cNvSpPr/>
            <p:nvPr/>
          </p:nvSpPr>
          <p:spPr>
            <a:xfrm>
              <a:off x="11222808" y="4407150"/>
              <a:ext cx="411906" cy="329541"/>
            </a:xfrm>
            <a:custGeom>
              <a:avLst/>
              <a:gdLst/>
              <a:ahLst/>
              <a:cxnLst/>
              <a:rect l="l" t="t" r="r" b="b"/>
              <a:pathLst>
                <a:path w="746" h="597" extrusionOk="0">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6" name="Google Shape;1326;p50"/>
          <p:cNvGrpSpPr/>
          <p:nvPr/>
        </p:nvGrpSpPr>
        <p:grpSpPr>
          <a:xfrm>
            <a:off x="5628781" y="4500451"/>
            <a:ext cx="445805" cy="405735"/>
            <a:chOff x="8843122" y="4420259"/>
            <a:chExt cx="720202" cy="655469"/>
          </a:xfrm>
        </p:grpSpPr>
        <p:sp>
          <p:nvSpPr>
            <p:cNvPr id="37" name="Google Shape;1327;p50"/>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1328;p50"/>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9" name="Google Shape;1329;p50"/>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330;p50"/>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1" name="Google Shape;1331;p50"/>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2" name="Google Shape;1332;p50"/>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952066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6600"/>
                </a:solidFill>
                <a:latin typeface="Times New Roman" panose="02020603050405020304" pitchFamily="18" charset="0"/>
                <a:cs typeface="Times New Roman" panose="02020603050405020304" pitchFamily="18" charset="0"/>
              </a:rPr>
              <a:t>UML </a:t>
            </a:r>
            <a:r>
              <a:rPr lang="ru-RU" sz="2800" b="1" dirty="0" err="1">
                <a:solidFill>
                  <a:srgbClr val="FF6600"/>
                </a:solidFill>
                <a:latin typeface="Times New Roman" panose="02020603050405020304" pitchFamily="18" charset="0"/>
                <a:cs typeface="Times New Roman" panose="02020603050405020304" pitchFamily="18" charset="0"/>
              </a:rPr>
              <a:t>интерфейстері</a:t>
            </a:r>
            <a:endParaRPr lang="af-ZA" sz="2800" b="1" dirty="0">
              <a:solidFill>
                <a:srgbClr val="FF66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latin typeface="Times New Roman" panose="02020603050405020304" pitchFamily="18" charset="0"/>
                <a:cs typeface="Times New Roman" panose="02020603050405020304" pitchFamily="18" charset="0"/>
              </a:rPr>
              <a:t>44</a:t>
            </a:fld>
            <a:endParaRPr lang="en">
              <a:latin typeface="Times New Roman" panose="02020603050405020304" pitchFamily="18" charset="0"/>
              <a:cs typeface="Times New Roman" panose="02020603050405020304" pitchFamily="18" charset="0"/>
            </a:endParaRPr>
          </a:p>
        </p:txBody>
      </p:sp>
      <p:sp>
        <p:nvSpPr>
          <p:cNvPr id="4" name="Rectangle 3"/>
          <p:cNvSpPr/>
          <p:nvPr/>
        </p:nvSpPr>
        <p:spPr>
          <a:xfrm>
            <a:off x="391886" y="1471273"/>
            <a:ext cx="5341258" cy="2308324"/>
          </a:xfrm>
          <a:prstGeom prst="rect">
            <a:avLst/>
          </a:prstGeom>
        </p:spPr>
        <p:txBody>
          <a:bodyPr wrap="square">
            <a:spAutoFit/>
          </a:bodyPr>
          <a:lstStyle/>
          <a:p>
            <a:pPr algn="just"/>
            <a:r>
              <a:rPr lang="en-US" sz="1600" dirty="0">
                <a:solidFill>
                  <a:schemeClr val="bg1"/>
                </a:solidFill>
                <a:latin typeface="Times New Roman" panose="02020603050405020304" pitchFamily="18" charset="0"/>
                <a:cs typeface="Times New Roman" panose="02020603050405020304" pitchFamily="18" charset="0"/>
              </a:rPr>
              <a:t>UML </a:t>
            </a:r>
            <a:r>
              <a:rPr lang="ru-RU" sz="1600" dirty="0" err="1">
                <a:solidFill>
                  <a:schemeClr val="bg1"/>
                </a:solidFill>
                <a:latin typeface="Times New Roman" panose="02020603050405020304" pitchFamily="18" charset="0"/>
                <a:cs typeface="Times New Roman" panose="02020603050405020304" pitchFamily="18" charset="0"/>
              </a:rPr>
              <a:t>интерфейстері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жүйенің</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құрамдас</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бөліктері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арасындағы</a:t>
            </a:r>
            <a:r>
              <a:rPr lang="ru-RU" sz="1600" dirty="0">
                <a:solidFill>
                  <a:schemeClr val="bg1"/>
                </a:solidFill>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UML </a:t>
            </a:r>
            <a:r>
              <a:rPr lang="ru-RU" sz="1600" dirty="0" err="1">
                <a:solidFill>
                  <a:schemeClr val="bg1"/>
                </a:solidFill>
                <a:latin typeface="Times New Roman" panose="02020603050405020304" pitchFamily="18" charset="0"/>
                <a:cs typeface="Times New Roman" panose="02020603050405020304" pitchFamily="18" charset="0"/>
              </a:rPr>
              <a:t>түйіспелерін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визуализациялау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нақтылау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жобалау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және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құжаттау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үшін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қолданылады</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Түрлері</a:t>
            </a:r>
            <a:r>
              <a:rPr lang="ru-RU" sz="1600" dirty="0">
                <a:solidFill>
                  <a:schemeClr val="bg1"/>
                </a:solidFill>
                <a:latin typeface="Times New Roman" panose="02020603050405020304" pitchFamily="18" charset="0"/>
                <a:cs typeface="Times New Roman" panose="02020603050405020304" pitchFamily="18" charset="0"/>
              </a:rPr>
              <a:t> мен </a:t>
            </a:r>
            <a:r>
              <a:rPr lang="en-US" sz="1600" dirty="0">
                <a:solidFill>
                  <a:schemeClr val="bg1"/>
                </a:solidFill>
                <a:latin typeface="Times New Roman" panose="02020603050405020304" pitchFamily="18" charset="0"/>
                <a:cs typeface="Times New Roman" panose="02020603050405020304" pitchFamily="18" charset="0"/>
              </a:rPr>
              <a:t>UML </a:t>
            </a:r>
            <a:r>
              <a:rPr lang="ru-RU" sz="1600" dirty="0" err="1">
                <a:solidFill>
                  <a:schemeClr val="bg1"/>
                </a:solidFill>
                <a:latin typeface="Times New Roman" panose="02020603050405020304" pitchFamily="18" charset="0"/>
                <a:cs typeface="Times New Roman" panose="02020603050405020304" pitchFamily="18" charset="0"/>
              </a:rPr>
              <a:t>рөлдері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нақты</a:t>
            </a:r>
            <a:r>
              <a:rPr lang="ru-RU" sz="1600" dirty="0">
                <a:solidFill>
                  <a:schemeClr val="bg1"/>
                </a:solidFill>
                <a:latin typeface="Times New Roman" panose="02020603050405020304" pitchFamily="18" charset="0"/>
                <a:cs typeface="Times New Roman" panose="02020603050405020304" pitchFamily="18" charset="0"/>
              </a:rPr>
              <a:t> контексте </a:t>
            </a:r>
            <a:r>
              <a:rPr lang="ru-RU" sz="1600" dirty="0" err="1">
                <a:solidFill>
                  <a:schemeClr val="bg1"/>
                </a:solidFill>
                <a:latin typeface="Times New Roman" panose="02020603050405020304" pitchFamily="18" charset="0"/>
                <a:cs typeface="Times New Roman" panose="02020603050405020304" pitchFamily="18" charset="0"/>
              </a:rPr>
              <a:t>абстракцияның</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интерфейске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статикалық</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және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динамикалық</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сәйкестігін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модельдеу</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механизмін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ұсынады</a:t>
            </a:r>
            <a:r>
              <a:rPr lang="ru-RU" sz="1600" dirty="0">
                <a:solidFill>
                  <a:schemeClr val="bg1"/>
                </a:solidFill>
                <a:latin typeface="Times New Roman" panose="02020603050405020304" pitchFamily="18" charset="0"/>
                <a:cs typeface="Times New Roman" panose="02020603050405020304" pitchFamily="18" charset="0"/>
              </a:rPr>
              <a:t>.</a:t>
            </a:r>
            <a:r>
              <a:rPr lang="en-US" sz="1600" dirty="0">
                <a:solidFill>
                  <a:schemeClr val="bg1"/>
                </a:solidFill>
                <a:latin typeface="Times New Roman" panose="02020603050405020304" pitchFamily="18" charset="0"/>
                <a:cs typeface="Times New Roman" panose="02020603050405020304" pitchFamily="18" charset="0"/>
              </a:rPr>
              <a:t>UML-</a:t>
            </a:r>
            <a:r>
              <a:rPr lang="ru-RU" sz="1600" dirty="0">
                <a:solidFill>
                  <a:schemeClr val="bg1"/>
                </a:solidFill>
                <a:latin typeface="Times New Roman" panose="02020603050405020304" pitchFamily="18" charset="0"/>
                <a:cs typeface="Times New Roman" panose="02020603050405020304" pitchFamily="18" charset="0"/>
              </a:rPr>
              <a:t>де </a:t>
            </a:r>
            <a:r>
              <a:rPr lang="ru-RU" sz="1600" dirty="0" err="1">
                <a:solidFill>
                  <a:schemeClr val="bg1"/>
                </a:solidFill>
                <a:latin typeface="Times New Roman" panose="02020603050405020304" pitchFamily="18" charset="0"/>
                <a:cs typeface="Times New Roman" panose="02020603050405020304" pitchFamily="18" charset="0"/>
              </a:rPr>
              <a:t>интерфейстер</a:t>
            </a:r>
            <a:r>
              <a:rPr lang="ru-RU" sz="1600" dirty="0">
                <a:solidFill>
                  <a:schemeClr val="bg1"/>
                </a:solidFill>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interface" </a:t>
            </a:r>
            <a:r>
              <a:rPr lang="ru-RU" sz="1600" dirty="0" err="1">
                <a:solidFill>
                  <a:schemeClr val="bg1"/>
                </a:solidFill>
                <a:latin typeface="Times New Roman" panose="02020603050405020304" pitchFamily="18" charset="0"/>
                <a:cs typeface="Times New Roman" panose="02020603050405020304" pitchFamily="18" charset="0"/>
              </a:rPr>
              <a:t>стереотипі</a:t>
            </a:r>
            <a:r>
              <a:rPr lang="ru-RU" sz="1600" dirty="0">
                <a:solidFill>
                  <a:schemeClr val="bg1"/>
                </a:solidFill>
                <a:latin typeface="Times New Roman" panose="02020603050405020304" pitchFamily="18" charset="0"/>
                <a:cs typeface="Times New Roman" panose="02020603050405020304" pitchFamily="18" charset="0"/>
              </a:rPr>
              <a:t> бар </a:t>
            </a:r>
            <a:r>
              <a:rPr lang="ru-RU" sz="1600" dirty="0" err="1">
                <a:solidFill>
                  <a:schemeClr val="bg1"/>
                </a:solidFill>
                <a:latin typeface="Times New Roman" panose="02020603050405020304" pitchFamily="18" charset="0"/>
                <a:cs typeface="Times New Roman" panose="02020603050405020304" pitchFamily="18" charset="0"/>
              </a:rPr>
              <a:t>сыныптар</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ретінде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немесе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шеңберлер</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түрінде</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бейнеленген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бұл</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жағдайда</a:t>
            </a:r>
            <a:r>
              <a:rPr lang="ru-RU" sz="1600" dirty="0">
                <a:solidFill>
                  <a:schemeClr val="bg1"/>
                </a:solidFill>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UML </a:t>
            </a:r>
            <a:r>
              <a:rPr lang="ru-RU" sz="1600" dirty="0" err="1">
                <a:solidFill>
                  <a:schemeClr val="bg1"/>
                </a:solidFill>
                <a:latin typeface="Times New Roman" panose="02020603050405020304" pitchFamily="18" charset="0"/>
                <a:cs typeface="Times New Roman" panose="02020603050405020304" pitchFamily="18" charset="0"/>
              </a:rPr>
              <a:t>интерфейсіндегі</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операциялар</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көрсетілмейді</a:t>
            </a:r>
            <a:r>
              <a:rPr lang="ru-RU" sz="1600" dirty="0">
                <a:solidFill>
                  <a:schemeClr val="bg1"/>
                </a:solidFill>
                <a:latin typeface="Times New Roman" panose="02020603050405020304" pitchFamily="18" charset="0"/>
                <a:cs typeface="Times New Roman" panose="02020603050405020304" pitchFamily="18" charset="0"/>
              </a:rPr>
              <a:t>).</a:t>
            </a:r>
          </a:p>
        </p:txBody>
      </p:sp>
      <p:pic>
        <p:nvPicPr>
          <p:cNvPr id="7170" name="Picture 2" descr="https://upload.wikimedia.org/wikipedia/ru/9/9b/%D0%98%D0%BD%D1%82%D0%B5%D1%80%D1%84%D0%B5%D0%B9%D1%81_%D0%B8_%D1%80%D0%B5%D0%B0%D0%BB%D0%B8%D0%B7%D1%83%D1%8E%D1%89%D0%B8%D0%B9_%D0%B5%D0%B3%D0%BE_%D0%BA%D0%BB%D0%B0%D1%81%D1%81_%D0%B2_Togeth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172" y="840241"/>
            <a:ext cx="1484086" cy="29088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88972" y="3894286"/>
            <a:ext cx="4572000" cy="523220"/>
          </a:xfrm>
          <a:prstGeom prst="rect">
            <a:avLst/>
          </a:prstGeom>
        </p:spPr>
        <p:txBody>
          <a:bodyPr>
            <a:spAutoFit/>
          </a:bodyPr>
          <a:lstStyle/>
          <a:p>
            <a:pPr algn="ctr"/>
            <a:r>
              <a:rPr lang="en-US" dirty="0">
                <a:solidFill>
                  <a:schemeClr val="bg1"/>
                </a:solidFill>
                <a:latin typeface="Times New Roman" panose="02020603050405020304" pitchFamily="18" charset="0"/>
                <a:cs typeface="Times New Roman" panose="02020603050405020304" pitchFamily="18" charset="0"/>
              </a:rPr>
              <a:t>UML-</a:t>
            </a:r>
            <a:r>
              <a:rPr lang="ru-RU" dirty="0">
                <a:solidFill>
                  <a:schemeClr val="bg1"/>
                </a:solidFill>
                <a:latin typeface="Times New Roman" panose="02020603050405020304" pitchFamily="18" charset="0"/>
                <a:cs typeface="Times New Roman" panose="02020603050405020304" pitchFamily="18" charset="0"/>
              </a:rPr>
              <a:t>де интерфейс пен </a:t>
            </a:r>
            <a:r>
              <a:rPr lang="ru-RU" dirty="0" err="1">
                <a:solidFill>
                  <a:schemeClr val="bg1"/>
                </a:solidFill>
                <a:latin typeface="Times New Roman" panose="02020603050405020304" pitchFamily="18" charset="0"/>
                <a:cs typeface="Times New Roman" panose="02020603050405020304" pitchFamily="18" charset="0"/>
              </a:rPr>
              <a:t>оның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класын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жүзеге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асыратын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кескін</a:t>
            </a:r>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94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18"/>
          <p:cNvSpPr txBox="1">
            <a:spLocks noGrp="1"/>
          </p:cNvSpPr>
          <p:nvPr>
            <p:ph type="subTitle" idx="4294967295"/>
          </p:nvPr>
        </p:nvSpPr>
        <p:spPr>
          <a:xfrm>
            <a:off x="394705" y="513116"/>
            <a:ext cx="8157238" cy="4170717"/>
          </a:xfrm>
          <a:prstGeom prst="rect">
            <a:avLst/>
          </a:prstGeom>
        </p:spPr>
        <p:txBody>
          <a:bodyPr spcFirstLastPara="1" wrap="square" lIns="0" tIns="0" rIns="0" bIns="0" anchor="t" anchorCtr="0">
            <a:noAutofit/>
          </a:bodyPr>
          <a:lstStyle/>
          <a:p>
            <a:pPr marL="0" indent="0" algn="just"/>
            <a:r>
              <a:rPr lang="ru-RU" sz="1400" dirty="0" err="1">
                <a:latin typeface="Times New Roman" panose="02020603050405020304" pitchFamily="18" charset="0"/>
                <a:cs typeface="Times New Roman" panose="02020603050405020304" pitchFamily="18" charset="0"/>
              </a:rPr>
              <a:t>Бұрын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таралған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командалық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интерфейстің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бірқатар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кемшіліктері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командалардың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көптігі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қосымшалар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үшін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Стандарттың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болмауы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бұл</a:t>
            </a:r>
            <a:r>
              <a:rPr lang="ru-RU" sz="1400" dirty="0">
                <a:latin typeface="Times New Roman" panose="02020603050405020304" pitchFamily="18" charset="0"/>
                <a:cs typeface="Times New Roman" panose="02020603050405020304" pitchFamily="18" charset="0"/>
              </a:rPr>
              <a:t> оны </a:t>
            </a:r>
            <a:r>
              <a:rPr lang="ru-RU" sz="1400" dirty="0" err="1">
                <a:latin typeface="Times New Roman" panose="02020603050405020304" pitchFamily="18" charset="0"/>
                <a:cs typeface="Times New Roman" panose="02020603050405020304" pitchFamily="18" charset="0"/>
              </a:rPr>
              <a:t>қолдану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аясын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шектеді</a:t>
            </a:r>
            <a:r>
              <a:rPr lang="ru-RU" sz="1400" dirty="0">
                <a:latin typeface="Times New Roman" panose="02020603050405020304" pitchFamily="18" charset="0"/>
                <a:cs typeface="Times New Roman" panose="02020603050405020304" pitchFamily="18" charset="0"/>
              </a:rPr>
              <a:t>. Осы </a:t>
            </a:r>
            <a:r>
              <a:rPr lang="ru-RU" sz="1400" dirty="0" err="1">
                <a:latin typeface="Times New Roman" panose="02020603050405020304" pitchFamily="18" charset="0"/>
                <a:cs typeface="Times New Roman" panose="02020603050405020304" pitchFamily="18" charset="0"/>
              </a:rPr>
              <a:t>кемшіліктерді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жою</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үшін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командалық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интерфейсті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жеңілдету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әрекеттері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жасалды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мысалы</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NC </a:t>
            </a:r>
            <a:r>
              <a:rPr lang="ru-RU" sz="1400" dirty="0" err="1">
                <a:latin typeface="Times New Roman" panose="02020603050405020304" pitchFamily="18" charset="0"/>
                <a:cs typeface="Times New Roman" panose="02020603050405020304" pitchFamily="18" charset="0"/>
              </a:rPr>
              <a:t>қабығын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Алайда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мәселенің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нақты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шешімі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операциялық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жүйені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құру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Қазіргі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уақытта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барлық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жалпы</a:t>
            </a:r>
            <a:r>
              <a:rPr lang="ru-RU" sz="1400" dirty="0">
                <a:latin typeface="Times New Roman" panose="02020603050405020304" pitchFamily="18" charset="0"/>
                <a:cs typeface="Times New Roman" panose="02020603050405020304" pitchFamily="18" charset="0"/>
              </a:rPr>
              <a:t> ОЖ </a:t>
            </a:r>
            <a:r>
              <a:rPr lang="ru-RU" sz="1400" dirty="0" err="1">
                <a:latin typeface="Times New Roman" panose="02020603050405020304" pitchFamily="18" charset="0"/>
                <a:cs typeface="Times New Roman" panose="02020603050405020304" pitchFamily="18" charset="0"/>
              </a:rPr>
              <a:t>олардың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жұмысы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үшін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графикалық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интерфейсті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қолданады</a:t>
            </a:r>
            <a:r>
              <a:rPr lang="ru-RU" sz="1400" dirty="0">
                <a:latin typeface="Times New Roman" panose="02020603050405020304" pitchFamily="18" charset="0"/>
                <a:cs typeface="Times New Roman" panose="02020603050405020304" pitchFamily="18" charset="0"/>
              </a:rPr>
              <a:t>. </a:t>
            </a:r>
          </a:p>
          <a:p>
            <a:pPr marL="0" indent="0" algn="just"/>
            <a:r>
              <a:rPr lang="ru-RU" sz="1400" dirty="0" err="1">
                <a:latin typeface="Times New Roman" panose="02020603050405020304" pitchFamily="18" charset="0"/>
                <a:cs typeface="Times New Roman" panose="02020603050405020304" pitchFamily="18" charset="0"/>
              </a:rPr>
              <a:t>Мысал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ретінде</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Apple Macintosh </a:t>
            </a:r>
            <a:r>
              <a:rPr lang="ru-RU" sz="1400" dirty="0" err="1">
                <a:latin typeface="Times New Roman" panose="02020603050405020304" pitchFamily="18" charset="0"/>
                <a:cs typeface="Times New Roman" panose="02020603050405020304" pitchFamily="18" charset="0"/>
              </a:rPr>
              <a:t>компьютерлеріне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арналған</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Xerox </a:t>
            </a:r>
            <a:r>
              <a:rPr lang="ru-RU" sz="1400" dirty="0" err="1">
                <a:latin typeface="Times New Roman" panose="02020603050405020304" pitchFamily="18" charset="0"/>
                <a:cs typeface="Times New Roman" panose="02020603050405020304" pitchFamily="18" charset="0"/>
              </a:rPr>
              <a:t>зерттеу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орталығында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жасалған</a:t>
            </a:r>
            <a:r>
              <a:rPr lang="ru-RU" sz="1400" dirty="0">
                <a:latin typeface="Times New Roman" panose="02020603050405020304" pitchFamily="18" charset="0"/>
                <a:cs typeface="Times New Roman" panose="02020603050405020304" pitchFamily="18" charset="0"/>
              </a:rPr>
              <a:t> интерфейс. </a:t>
            </a:r>
            <a:r>
              <a:rPr lang="ru-RU" sz="1400" dirty="0" err="1">
                <a:latin typeface="Times New Roman" panose="02020603050405020304" pitchFamily="18" charset="0"/>
                <a:cs typeface="Times New Roman" panose="02020603050405020304" pitchFamily="18" charset="0"/>
              </a:rPr>
              <a:t>Біраз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уақыттан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кейін</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W1MP </a:t>
            </a:r>
            <a:r>
              <a:rPr lang="ru-RU" sz="1400" dirty="0" err="1">
                <a:latin typeface="Times New Roman" panose="02020603050405020304" pitchFamily="18" charset="0"/>
                <a:cs typeface="Times New Roman" panose="02020603050405020304" pitchFamily="18" charset="0"/>
              </a:rPr>
              <a:t>технологиясын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жүзеге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асыратын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IBM CUA (Common User Access) </a:t>
            </a:r>
            <a:r>
              <a:rPr lang="ru-RU" sz="1400" dirty="0" err="1">
                <a:latin typeface="Times New Roman" panose="02020603050405020304" pitchFamily="18" charset="0"/>
                <a:cs typeface="Times New Roman" panose="02020603050405020304" pitchFamily="18" charset="0"/>
              </a:rPr>
              <a:t>стандартын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қанағаттандыратын</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Microsoft Windows </a:t>
            </a:r>
            <a:r>
              <a:rPr lang="ru-RU" sz="1400" dirty="0" err="1">
                <a:latin typeface="Times New Roman" panose="02020603050405020304" pitchFamily="18" charset="0"/>
                <a:cs typeface="Times New Roman" panose="02020603050405020304" pitchFamily="18" charset="0"/>
              </a:rPr>
              <a:t>графикалық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қабығы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жасалды</a:t>
            </a:r>
            <a:r>
              <a:rPr lang="ru-RU" sz="1400" dirty="0">
                <a:latin typeface="Times New Roman" panose="02020603050405020304" pitchFamily="18" charset="0"/>
                <a:cs typeface="Times New Roman" panose="02020603050405020304" pitchFamily="18" charset="0"/>
              </a:rPr>
              <a:t>.</a:t>
            </a:r>
          </a:p>
          <a:p>
            <a:pPr marL="0" indent="0" algn="just"/>
            <a:r>
              <a:rPr lang="ru-RU" sz="1400" dirty="0" err="1">
                <a:latin typeface="Times New Roman" panose="02020603050405020304" pitchFamily="18" charset="0"/>
                <a:cs typeface="Times New Roman" panose="02020603050405020304" pitchFamily="18" charset="0"/>
              </a:rPr>
              <a:t>Жаңалық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тінтуірді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мәзірден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командаларды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таңдау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терезелерді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ұсыну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кескін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бағдарламаларын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пиктограммалар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түрінде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болды</a:t>
            </a:r>
            <a:r>
              <a:rPr lang="ru-RU" sz="1400" dirty="0">
                <a:latin typeface="Times New Roman" panose="02020603050405020304" pitchFamily="18" charset="0"/>
                <a:cs typeface="Times New Roman" panose="02020603050405020304" pitchFamily="18" charset="0"/>
              </a:rPr>
              <a:t>.</a:t>
            </a:r>
          </a:p>
          <a:p>
            <a:pPr marL="0" indent="0" algn="just"/>
            <a:r>
              <a:rPr lang="ru-RU" sz="1400" dirty="0" err="1">
                <a:latin typeface="Times New Roman" panose="02020603050405020304" pitchFamily="18" charset="0"/>
                <a:cs typeface="Times New Roman" panose="02020603050405020304" pitchFamily="18" charset="0"/>
              </a:rPr>
              <a:t>Интерфейстің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ыңғайлылығы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мүмкіндіктердің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көптігі</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Windows-</a:t>
            </a:r>
            <a:r>
              <a:rPr lang="ru-RU" sz="1400" dirty="0">
                <a:latin typeface="Times New Roman" panose="02020603050405020304" pitchFamily="18" charset="0"/>
                <a:cs typeface="Times New Roman" panose="02020603050405020304" pitchFamily="18" charset="0"/>
              </a:rPr>
              <a:t>ты </a:t>
            </a:r>
            <a:r>
              <a:rPr lang="ru-RU" sz="1400" dirty="0" err="1">
                <a:latin typeface="Times New Roman" panose="02020603050405020304" pitchFamily="18" charset="0"/>
                <a:cs typeface="Times New Roman" panose="02020603050405020304" pitchFamily="18" charset="0"/>
              </a:rPr>
              <a:t>жұмыс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станцияларында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күнделікті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жұмыс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істеу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үшін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оңтайлы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жүйеге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айналдырады</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Windows </a:t>
            </a:r>
            <a:r>
              <a:rPr lang="ru-RU" sz="1400" dirty="0" err="1">
                <a:latin typeface="Times New Roman" panose="02020603050405020304" pitchFamily="18" charset="0"/>
                <a:cs typeface="Times New Roman" panose="02020603050405020304" pitchFamily="18" charset="0"/>
              </a:rPr>
              <a:t>жүйесінде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жазылған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қосымшалар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бірдей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интерфейсті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қолданады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сондықтан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біркелкілігі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кез-келген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қосымшамен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жұмыс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істеуді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үйрену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процесін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азайтады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бұл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жұмыс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станциясының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тиімділігін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арттырады</a:t>
            </a:r>
            <a:r>
              <a:rPr lang="ru-RU" sz="1400" dirty="0">
                <a:latin typeface="Times New Roman" panose="02020603050405020304" pitchFamily="18" charset="0"/>
                <a:cs typeface="Times New Roman" panose="02020603050405020304" pitchFamily="18" charset="0"/>
              </a:rPr>
              <a:t>. </a:t>
            </a:r>
          </a:p>
          <a:p>
            <a:pPr marL="0" indent="0" algn="just"/>
            <a:r>
              <a:rPr lang="en-US" sz="1400" dirty="0">
                <a:latin typeface="Times New Roman" panose="02020603050405020304" pitchFamily="18" charset="0"/>
                <a:cs typeface="Times New Roman" panose="02020603050405020304" pitchFamily="18" charset="0"/>
              </a:rPr>
              <a:t>Windows </a:t>
            </a:r>
            <a:r>
              <a:rPr lang="ru-RU" sz="1400" dirty="0">
                <a:latin typeface="Times New Roman" panose="02020603050405020304" pitchFamily="18" charset="0"/>
                <a:cs typeface="Times New Roman" panose="02020603050405020304" pitchFamily="18" charset="0"/>
              </a:rPr>
              <a:t>ОЖ </a:t>
            </a:r>
            <a:r>
              <a:rPr lang="ru-RU" sz="1400" dirty="0" err="1">
                <a:latin typeface="Times New Roman" panose="02020603050405020304" pitchFamily="18" charset="0"/>
                <a:cs typeface="Times New Roman" panose="02020603050405020304" pitchFamily="18" charset="0"/>
              </a:rPr>
              <a:t>нарығына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шығу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пайдаланушының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жұмысын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жеңілдетті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өйткені</a:t>
            </a:r>
            <a:r>
              <a:rPr lang="ru-RU" sz="1400" dirty="0">
                <a:latin typeface="Times New Roman" panose="02020603050405020304" pitchFamily="18" charset="0"/>
                <a:cs typeface="Times New Roman" panose="02020603050405020304" pitchFamily="18" charset="0"/>
              </a:rPr>
              <a:t> интерфейс </a:t>
            </a:r>
            <a:r>
              <a:rPr lang="ru-RU" sz="1400" dirty="0" err="1">
                <a:latin typeface="Times New Roman" panose="02020603050405020304" pitchFamily="18" charset="0"/>
                <a:cs typeface="Times New Roman" panose="02020603050405020304" pitchFamily="18" charset="0"/>
              </a:rPr>
              <a:t>одан</a:t>
            </a:r>
            <a:r>
              <a:rPr lang="ru-RU" sz="1400" dirty="0">
                <a:latin typeface="Times New Roman" panose="02020603050405020304" pitchFamily="18" charset="0"/>
                <a:cs typeface="Times New Roman" panose="02020603050405020304" pitchFamily="18" charset="0"/>
              </a:rPr>
              <a:t> да </a:t>
            </a:r>
            <a:r>
              <a:rPr lang="ru-RU" sz="1400" dirty="0" err="1">
                <a:latin typeface="Times New Roman" panose="02020603050405020304" pitchFamily="18" charset="0"/>
                <a:cs typeface="Times New Roman" panose="02020603050405020304" pitchFamily="18" charset="0"/>
              </a:rPr>
              <a:t>қарапайым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құжатталған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ішінде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байланыс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мүмкіндіктері</a:t>
            </a:r>
            <a:r>
              <a:rPr lang="ru-RU" sz="1400" dirty="0">
                <a:latin typeface="Times New Roman" panose="02020603050405020304" pitchFamily="18" charset="0"/>
                <a:cs typeface="Times New Roman" panose="02020603050405020304" pitchFamily="18" charset="0"/>
              </a:rPr>
              <a:t> де бар.</a:t>
            </a:r>
          </a:p>
        </p:txBody>
      </p:sp>
      <p:sp>
        <p:nvSpPr>
          <p:cNvPr id="150" name="Google Shape;150;p18"/>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45</a:t>
            </a:fld>
            <a:endParaRPr/>
          </a:p>
        </p:txBody>
      </p:sp>
      <p:sp>
        <p:nvSpPr>
          <p:cNvPr id="2" name="Rectangle 1"/>
          <p:cNvSpPr/>
          <p:nvPr/>
        </p:nvSpPr>
        <p:spPr>
          <a:xfrm>
            <a:off x="3787605" y="139119"/>
            <a:ext cx="1205779" cy="307777"/>
          </a:xfrm>
          <a:prstGeom prst="rect">
            <a:avLst/>
          </a:prstGeom>
        </p:spPr>
        <p:txBody>
          <a:bodyPr wrap="none">
            <a:spAutoFit/>
          </a:bodyPr>
          <a:lstStyle/>
          <a:p>
            <a:r>
              <a:rPr lang="kk-KZ" b="1" dirty="0">
                <a:solidFill>
                  <a:schemeClr val="bg1"/>
                </a:solidFill>
                <a:latin typeface="Times New Roman" panose="02020603050405020304" pitchFamily="18" charset="0"/>
                <a:cs typeface="Times New Roman" panose="02020603050405020304" pitchFamily="18" charset="0"/>
              </a:rPr>
              <a:t>Қорытынды</a:t>
            </a:r>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214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2546" y="86689"/>
            <a:ext cx="5342482" cy="627000"/>
          </a:xfrm>
        </p:spPr>
        <p:txBody>
          <a:bodyPr/>
          <a:lstStyle/>
          <a:p>
            <a:r>
              <a:rPr lang="kk-KZ" dirty="0">
                <a:latin typeface="Times New Roman" panose="02020603050405020304" pitchFamily="18" charset="0"/>
                <a:cs typeface="Times New Roman" panose="02020603050405020304" pitchFamily="18" charset="0"/>
              </a:rPr>
              <a:t>Пайдаланылған әдебиеттер</a:t>
            </a:r>
            <a:endParaRPr lang="ru-RU"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a:xfrm>
            <a:off x="87086" y="713689"/>
            <a:ext cx="8895979" cy="3404993"/>
          </a:xfrm>
        </p:spPr>
        <p:txBody>
          <a:bodyPr/>
          <a:lstStyle/>
          <a:p>
            <a:pPr lvl="0">
              <a:buFont typeface="+mj-lt"/>
              <a:buAutoNum type="arabicPeriod"/>
            </a:pPr>
            <a:r>
              <a:rPr lang="ru-RU" sz="1050" u="sng" dirty="0">
                <a:latin typeface="Times New Roman" panose="02020603050405020304" pitchFamily="18" charset="0"/>
                <a:cs typeface="Times New Roman" panose="02020603050405020304" pitchFamily="18" charset="0"/>
              </a:rPr>
              <a:t>https://ozlib.com/890154/informatika/informatsionnye_tehnologii_konechnogo_polzovatelya</a:t>
            </a:r>
            <a:endParaRPr lang="ru-RU" sz="1050" dirty="0">
              <a:latin typeface="Times New Roman" panose="02020603050405020304" pitchFamily="18" charset="0"/>
              <a:cs typeface="Times New Roman" panose="02020603050405020304" pitchFamily="18" charset="0"/>
            </a:endParaRPr>
          </a:p>
          <a:p>
            <a:pPr lvl="0">
              <a:buFont typeface="+mj-lt"/>
              <a:buAutoNum type="arabicPeriod"/>
            </a:pPr>
            <a:r>
              <a:rPr lang="ru-RU" sz="1050" u="sng" dirty="0">
                <a:latin typeface="Times New Roman" panose="02020603050405020304" pitchFamily="18" charset="0"/>
                <a:cs typeface="Times New Roman" panose="02020603050405020304" pitchFamily="18" charset="0"/>
              </a:rPr>
              <a:t>https://ozlib.com/803698/ekonomika/standart_polzovatelskogo_interfeysa_dialogovyh_informatsionnyh_tehnologiy_avtomatizirovannogo_raboch#923</a:t>
            </a:r>
            <a:endParaRPr lang="ru-RU" sz="1050" dirty="0">
              <a:latin typeface="Times New Roman" panose="02020603050405020304" pitchFamily="18" charset="0"/>
              <a:cs typeface="Times New Roman" panose="02020603050405020304" pitchFamily="18" charset="0"/>
            </a:endParaRPr>
          </a:p>
          <a:p>
            <a:pPr lvl="0">
              <a:buFont typeface="+mj-lt"/>
              <a:buAutoNum type="arabicPeriod"/>
            </a:pPr>
            <a:r>
              <a:rPr lang="ru-RU" sz="1050" dirty="0">
                <a:latin typeface="Times New Roman" panose="02020603050405020304" pitchFamily="18" charset="0"/>
                <a:cs typeface="Times New Roman" panose="02020603050405020304" pitchFamily="18" charset="0"/>
              </a:rPr>
              <a:t> </a:t>
            </a:r>
            <a:r>
              <a:rPr lang="ru-RU" sz="1050" u="sng" dirty="0">
                <a:latin typeface="Times New Roman" panose="02020603050405020304" pitchFamily="18" charset="0"/>
                <a:cs typeface="Times New Roman" panose="02020603050405020304" pitchFamily="18" charset="0"/>
              </a:rPr>
              <a:t>http://daxnow.narod.ru/index/0-8</a:t>
            </a:r>
            <a:endParaRPr lang="ru-RU" sz="1050" dirty="0">
              <a:latin typeface="Times New Roman" panose="02020603050405020304" pitchFamily="18" charset="0"/>
              <a:cs typeface="Times New Roman" panose="02020603050405020304" pitchFamily="18" charset="0"/>
            </a:endParaRPr>
          </a:p>
          <a:p>
            <a:pPr lvl="0">
              <a:buFont typeface="+mj-lt"/>
              <a:buAutoNum type="arabicPeriod"/>
            </a:pPr>
            <a:r>
              <a:rPr lang="ru-RU" sz="1050" u="sng" dirty="0">
                <a:latin typeface="Times New Roman" panose="02020603050405020304" pitchFamily="18" charset="0"/>
                <a:cs typeface="Times New Roman" panose="02020603050405020304" pitchFamily="18" charset="0"/>
              </a:rPr>
              <a:t>https://ru.wikipedia.org/wiki/%D0%92%D1%81%D0%B5%D0%BC%D0%B8%D1%80%D0%BD%D0%B0%D1%8F_%D0%BF%D0%B0%D1%83%D1%82%D0%B8%D0%BD%D0%B0</a:t>
            </a:r>
            <a:endParaRPr lang="ru-RU" sz="1050" dirty="0">
              <a:latin typeface="Times New Roman" panose="02020603050405020304" pitchFamily="18" charset="0"/>
              <a:cs typeface="Times New Roman" panose="02020603050405020304" pitchFamily="18" charset="0"/>
            </a:endParaRPr>
          </a:p>
          <a:p>
            <a:pPr lvl="0">
              <a:buFont typeface="+mj-lt"/>
              <a:buAutoNum type="arabicPeriod"/>
            </a:pPr>
            <a:r>
              <a:rPr lang="ru-RU" sz="1050" u="sng" dirty="0">
                <a:latin typeface="Times New Roman" panose="02020603050405020304" pitchFamily="18" charset="0"/>
                <a:cs typeface="Times New Roman" panose="02020603050405020304" pitchFamily="18" charset="0"/>
              </a:rPr>
              <a:t>https://ru.wikipedia.org/wiki/%D0%93%D1%80%D0%B0%D1%84%D0%B8%D1%87%D0%B5%D1%81%D0%BA%D0%B8%D0%B9_%D0%B8%D0%BD%D1%82%D0%B5%D1%80%D1%84%D0%B5%D0%B9%D1%81_%D0%BF%D0%BE%D0%BB%D1%8C%D0%B7%D0%BE%D0%B2%D0%B0%D1%82%D0%B5%D0%BB%D1%8F</a:t>
            </a:r>
            <a:endParaRPr lang="ru-RU" sz="1050" dirty="0">
              <a:latin typeface="Times New Roman" panose="02020603050405020304" pitchFamily="18" charset="0"/>
              <a:cs typeface="Times New Roman" panose="02020603050405020304" pitchFamily="18" charset="0"/>
            </a:endParaRPr>
          </a:p>
          <a:p>
            <a:pPr lvl="0">
              <a:buFont typeface="+mj-lt"/>
              <a:buAutoNum type="arabicPeriod"/>
            </a:pPr>
            <a:r>
              <a:rPr lang="ru-RU" sz="1050" u="sng" dirty="0">
                <a:latin typeface="Times New Roman" panose="02020603050405020304" pitchFamily="18" charset="0"/>
                <a:cs typeface="Times New Roman" panose="02020603050405020304" pitchFamily="18" charset="0"/>
              </a:rPr>
              <a:t>https://ru.wikipedia.org/wiki/%D0%98%D0%BD%D1%82%D0%B5%D1%80%D1%84%D0%B5%D0%B9%D1%81</a:t>
            </a:r>
            <a:endParaRPr lang="ru-RU" sz="1050" dirty="0">
              <a:latin typeface="Times New Roman" panose="02020603050405020304" pitchFamily="18" charset="0"/>
              <a:cs typeface="Times New Roman" panose="02020603050405020304" pitchFamily="18" charset="0"/>
            </a:endParaRPr>
          </a:p>
          <a:p>
            <a:pPr lvl="0">
              <a:buFont typeface="+mj-lt"/>
              <a:buAutoNum type="arabicPeriod"/>
            </a:pPr>
            <a:r>
              <a:rPr lang="kk-KZ" sz="1050" u="sng" dirty="0">
                <a:latin typeface="Times New Roman" panose="02020603050405020304" pitchFamily="18" charset="0"/>
                <a:cs typeface="Times New Roman" panose="02020603050405020304" pitchFamily="18" charset="0"/>
              </a:rPr>
              <a:t>https://ru.wikipedia.org/wiki/%D0%98%D0%BD%D1%82%D0%B5%D1%80%D1%84%D0%B5%D0%B9%D1%81_%D0%BA%D0%BE%D0%BC%D0%B0%D0%BD%D0%B4%D0%BD%D0%BE%D0%B9_%D1%81%D1%82%D1%80%D0%BE%D0%BA%D0%B8</a:t>
            </a:r>
            <a:endParaRPr lang="ru-RU" sz="1050" dirty="0">
              <a:latin typeface="Times New Roman" panose="02020603050405020304" pitchFamily="18" charset="0"/>
              <a:cs typeface="Times New Roman" panose="02020603050405020304" pitchFamily="18" charset="0"/>
            </a:endParaRPr>
          </a:p>
          <a:p>
            <a:pPr lvl="0">
              <a:buFont typeface="+mj-lt"/>
              <a:buAutoNum type="arabicPeriod"/>
            </a:pPr>
            <a:r>
              <a:rPr lang="kk-KZ" sz="1050" dirty="0">
                <a:latin typeface="Times New Roman" panose="02020603050405020304" pitchFamily="18" charset="0"/>
                <a:cs typeface="Times New Roman" panose="02020603050405020304" pitchFamily="18" charset="0"/>
              </a:rPr>
              <a:t>https://ru.wikipedia.org/wiki/%D0%96%D0%B5%D1%81%D1%82%D0%BE%D0%B2%D1%8B%D0%B9_%D0%B8%D0%BD%D1%82%D0%B5%D1%80%D1%84%D0%B5%D0%B9%D1%81</a:t>
            </a:r>
            <a:endParaRPr lang="ru-RU" sz="1050" dirty="0">
              <a:latin typeface="Times New Roman" panose="02020603050405020304" pitchFamily="18" charset="0"/>
              <a:cs typeface="Times New Roman" panose="02020603050405020304" pitchFamily="18" charset="0"/>
            </a:endParaRPr>
          </a:p>
          <a:p>
            <a:pPr lvl="0">
              <a:buFont typeface="+mj-lt"/>
              <a:buAutoNum type="arabicPeriod"/>
            </a:pPr>
            <a:r>
              <a:rPr lang="ru-RU" sz="1050" u="sng" dirty="0">
                <a:latin typeface="Times New Roman" panose="02020603050405020304" pitchFamily="18" charset="0"/>
                <a:cs typeface="Times New Roman" panose="02020603050405020304" pitchFamily="18" charset="0"/>
              </a:rPr>
              <a:t>https://thelib.info/tehnologii/67895-tema-3-bazovye-polzovatelskie-tehnologii-internet/</a:t>
            </a:r>
            <a:endParaRPr lang="ru-RU" sz="1050" dirty="0">
              <a:latin typeface="Times New Roman" panose="02020603050405020304" pitchFamily="18" charset="0"/>
              <a:cs typeface="Times New Roman" panose="02020603050405020304" pitchFamily="18" charset="0"/>
            </a:endParaRPr>
          </a:p>
          <a:p>
            <a:pPr lvl="0">
              <a:buFont typeface="+mj-lt"/>
              <a:buAutoNum type="arabicPeriod"/>
            </a:pPr>
            <a:r>
              <a:rPr lang="ru-RU" sz="1050" u="sng" dirty="0">
                <a:latin typeface="Times New Roman" panose="02020603050405020304" pitchFamily="18" charset="0"/>
                <a:cs typeface="Times New Roman" panose="02020603050405020304" pitchFamily="18" charset="0"/>
              </a:rPr>
              <a:t>https://ru.wikipedia.org/wiki/%D0%98%D0%BD%D1%82%D0%B5%D1%80%D1%84%D0%B5%D0%B9%D1%81_(%D0%BE%D0%B1%D1%8A%D0%B5%D0%BA%D1%82%D0%BD%D0%BE-%D0%BE%D1%80%D0%B8%D0%B5%D0%BD%D1%82%D0%B8%D1%80%D0%BE%D0%B2%D0%B0%D0%BD%D0%BD%D0%BE%D0%B5_%D0%BF%D1%80%D0%BE%D0%B3%D1%80%D0%B0%D0%BC%D0%BC%D0%B8%D1%80%D0%BE%D0%B2%D0%B0%D0%BD%D0%B8%D0%B5)</a:t>
            </a:r>
            <a:endParaRPr lang="ru-RU" sz="105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4286605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k-KZ" dirty="0"/>
              <a:t>Сұрақтар:</a:t>
            </a:r>
            <a:endParaRPr lang="ru-RU" dirty="0"/>
          </a:p>
        </p:txBody>
      </p:sp>
      <p:sp>
        <p:nvSpPr>
          <p:cNvPr id="3" name="Text Placeholder 2"/>
          <p:cNvSpPr>
            <a:spLocks noGrp="1"/>
          </p:cNvSpPr>
          <p:nvPr>
            <p:ph type="body" idx="1"/>
          </p:nvPr>
        </p:nvSpPr>
        <p:spPr>
          <a:xfrm>
            <a:off x="913175" y="1593750"/>
            <a:ext cx="7212516" cy="2783700"/>
          </a:xfrm>
        </p:spPr>
        <p:txBody>
          <a:bodyPr/>
          <a:lstStyle/>
          <a:p>
            <a:r>
              <a:rPr lang="ru-RU" dirty="0"/>
              <a:t>Интерфейс дегеніміз не?</a:t>
            </a:r>
          </a:p>
          <a:p>
            <a:r>
              <a:rPr lang="ru-RU" dirty="0"/>
              <a:t>Қимыл интерфейсіне мысал келтіріңіз</a:t>
            </a:r>
          </a:p>
          <a:p>
            <a:r>
              <a:rPr lang="ru-RU" dirty="0"/>
              <a:t>SILK интерфейсін қалай түсінесіз</a:t>
            </a:r>
            <a:r>
              <a:rPr lang="kk-KZ" dirty="0"/>
              <a:t>?</a:t>
            </a:r>
            <a:endParaRPr lang="ru-RU" dirty="0"/>
          </a:p>
          <a:p>
            <a:r>
              <a:rPr lang="ru-RU" dirty="0"/>
              <a:t>Пайдаланушы интерфейсінің неше түрі бар?</a:t>
            </a:r>
          </a:p>
          <a:p>
            <a:r>
              <a:rPr lang="ru-RU" dirty="0"/>
              <a:t>Ең қуатты және танымал халықаралық іздеу жүйелері</a:t>
            </a:r>
          </a:p>
          <a:p>
            <a:r>
              <a:rPr lang="ru-RU" dirty="0"/>
              <a:t>FTP бағдарламасы дегеніміз не?</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887889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3" name="Rectangle 2"/>
          <p:cNvSpPr/>
          <p:nvPr/>
        </p:nvSpPr>
        <p:spPr>
          <a:xfrm>
            <a:off x="904009" y="855901"/>
            <a:ext cx="6616060" cy="3560975"/>
          </a:xfrm>
          <a:prstGeom prst="rect">
            <a:avLst/>
          </a:prstGeom>
        </p:spPr>
        <p:txBody>
          <a:bodyPr wrap="square">
            <a:spAutoFit/>
          </a:bodyPr>
          <a:lstStyle/>
          <a:p>
            <a:pPr marL="139065" algn="just">
              <a:lnSpc>
                <a:spcPct val="115000"/>
              </a:lnSpc>
              <a:spcBef>
                <a:spcPts val="25"/>
              </a:spcBef>
            </a:pPr>
            <a:r>
              <a:rPr lang="kk-KZ" dirty="0">
                <a:solidFill>
                  <a:schemeClr val="bg1"/>
                </a:solidFill>
                <a:latin typeface="Times New Roman" panose="02020603050405020304" pitchFamily="18" charset="0"/>
                <a:ea typeface="Times New Roman" panose="02020603050405020304" pitchFamily="18" charset="0"/>
              </a:rPr>
              <a:t>Элементтердің үйлесімділігі-үйлесімділікке кепілдік беретін интерфейстің маңызды сапасы. Интерфейстің дәйектілігі мен қисынсыздығының болмауы қосымшаға кедергі келтіреді, оны ұйымшылдықтан айырады, бұл оның сенімділігіне күмән тудырады.</a:t>
            </a:r>
            <a:endParaRPr lang="ru-RU" b="1" i="1" dirty="0">
              <a:solidFill>
                <a:schemeClr val="bg1"/>
              </a:solidFill>
              <a:latin typeface="Times New Roman" panose="02020603050405020304" pitchFamily="18" charset="0"/>
              <a:ea typeface="Times New Roman" panose="02020603050405020304" pitchFamily="18" charset="0"/>
            </a:endParaRPr>
          </a:p>
          <a:p>
            <a:pPr marL="139065" algn="just">
              <a:lnSpc>
                <a:spcPct val="115000"/>
              </a:lnSpc>
              <a:spcBef>
                <a:spcPts val="25"/>
              </a:spcBef>
            </a:pPr>
            <a:r>
              <a:rPr lang="kk-KZ" dirty="0">
                <a:solidFill>
                  <a:schemeClr val="bg1"/>
                </a:solidFill>
                <a:latin typeface="Times New Roman" panose="02020603050405020304" pitchFamily="18" charset="0"/>
                <a:ea typeface="Times New Roman" panose="02020603050405020304" pitchFamily="18" charset="0"/>
              </a:rPr>
              <a:t>Сәйкестікке қол жеткізу үшін дизайнның алғашқы кезеңдерінде стратегия мен стиль туралы келісімдер жасалуы керек. Басқару элементтерінің түрлері, оларды орналастыру, топтау әдістері және қаріптер алдын-ала анықталуы керек. Осы мәселелерді шешу үшін жүйенің сынақ нұсқасын немесе оның прототиптерін пайдалануға болады. Сонымен, қандай мәселелерді келісу керек ?</a:t>
            </a:r>
            <a:endParaRPr lang="ru-RU" b="1" i="1" dirty="0">
              <a:solidFill>
                <a:schemeClr val="bg1"/>
              </a:solidFill>
              <a:latin typeface="Times New Roman" panose="02020603050405020304" pitchFamily="18" charset="0"/>
              <a:ea typeface="Times New Roman" panose="02020603050405020304" pitchFamily="18" charset="0"/>
            </a:endParaRPr>
          </a:p>
          <a:p>
            <a:pPr marL="139065" algn="just">
              <a:lnSpc>
                <a:spcPct val="115000"/>
              </a:lnSpc>
              <a:spcBef>
                <a:spcPts val="25"/>
              </a:spcBef>
            </a:pPr>
            <a:r>
              <a:rPr lang="kk-KZ" dirty="0">
                <a:solidFill>
                  <a:schemeClr val="bg1"/>
                </a:solidFill>
                <a:latin typeface="Times New Roman" panose="02020603050405020304" pitchFamily="18" charset="0"/>
                <a:ea typeface="Times New Roman" panose="02020603050405020304" pitchFamily="18" charset="0"/>
              </a:rPr>
              <a:t>Басқару түрі: барлық қол жетімді басқару элементтерін пайдаланбаңыз, дегенмен, азғыруға қарсы тұру қиын. Тек Қолданбаға сәйкес келетіндерді таңдаңыз. Тізімдік ақпаратты ұсыну үшін тізім де, тізім өрісі де, кесте пішіні де, ағаш көрінісі де қолайлы болғанымен, барлық жерде осы элементтердің біреуін ғана таңдап, қолданған дұрыс.</a:t>
            </a:r>
            <a:endParaRPr lang="ru-RU" b="1" i="1" dirty="0">
              <a:solidFill>
                <a:schemeClr val="bg1"/>
              </a:solidFill>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516741" y="97009"/>
            <a:ext cx="5390595" cy="703911"/>
          </a:xfrm>
          <a:prstGeom prst="rect">
            <a:avLst/>
          </a:prstGeom>
        </p:spPr>
        <p:txBody>
          <a:bodyPr wrap="square">
            <a:spAutoFit/>
          </a:bodyPr>
          <a:lstStyle/>
          <a:p>
            <a:pPr marL="139065" algn="ctr">
              <a:lnSpc>
                <a:spcPct val="115000"/>
              </a:lnSpc>
              <a:spcBef>
                <a:spcPts val="25"/>
              </a:spcBef>
            </a:pPr>
            <a:r>
              <a:rPr lang="kk-KZ" sz="1800" b="1" dirty="0">
                <a:solidFill>
                  <a:srgbClr val="FF6600"/>
                </a:solidFill>
                <a:latin typeface="Times New Roman" panose="02020603050405020304" pitchFamily="18" charset="0"/>
                <a:ea typeface="Times New Roman" panose="02020603050405020304" pitchFamily="18" charset="0"/>
              </a:rPr>
              <a:t>Пайдаланушы интерфейсі элементтерінің сәйкестігі.</a:t>
            </a:r>
            <a:endParaRPr lang="ru-RU" sz="1800" b="1" i="1" dirty="0">
              <a:solidFill>
                <a:srgbClr val="FF6600"/>
              </a:solidFill>
              <a:latin typeface="Times New Roman" panose="02020603050405020304" pitchFamily="18" charset="0"/>
              <a:ea typeface="Times New Roman" panose="02020603050405020304" pitchFamily="18" charset="0"/>
            </a:endParaRPr>
          </a:p>
        </p:txBody>
      </p:sp>
      <p:grpSp>
        <p:nvGrpSpPr>
          <p:cNvPr id="5" name="Google Shape;1107;p50"/>
          <p:cNvGrpSpPr/>
          <p:nvPr/>
        </p:nvGrpSpPr>
        <p:grpSpPr>
          <a:xfrm>
            <a:off x="2935517" y="4536951"/>
            <a:ext cx="445718" cy="445753"/>
            <a:chOff x="3706812" y="1035050"/>
            <a:chExt cx="4792662" cy="4787899"/>
          </a:xfrm>
        </p:grpSpPr>
        <p:sp>
          <p:nvSpPr>
            <p:cNvPr id="6" name="Google Shape;1108;p50"/>
            <p:cNvSpPr/>
            <p:nvPr/>
          </p:nvSpPr>
          <p:spPr>
            <a:xfrm>
              <a:off x="5913437" y="4054475"/>
              <a:ext cx="2273299" cy="1746250"/>
            </a:xfrm>
            <a:custGeom>
              <a:avLst/>
              <a:gdLst/>
              <a:ahLst/>
              <a:cxnLst/>
              <a:rect l="l" t="t" r="r" b="b"/>
              <a:pathLst>
                <a:path w="517" h="397" extrusionOk="0">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 name="Google Shape;1109;p50"/>
            <p:cNvSpPr/>
            <p:nvPr/>
          </p:nvSpPr>
          <p:spPr>
            <a:xfrm>
              <a:off x="4137025" y="4141787"/>
              <a:ext cx="2019301" cy="1681162"/>
            </a:xfrm>
            <a:custGeom>
              <a:avLst/>
              <a:gdLst/>
              <a:ahLst/>
              <a:cxnLst/>
              <a:rect l="l" t="t" r="r" b="b"/>
              <a:pathLst>
                <a:path w="459" h="382" extrusionOk="0">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110;p50"/>
            <p:cNvSpPr/>
            <p:nvPr/>
          </p:nvSpPr>
          <p:spPr>
            <a:xfrm>
              <a:off x="4014787" y="1057275"/>
              <a:ext cx="2276475" cy="1747837"/>
            </a:xfrm>
            <a:custGeom>
              <a:avLst/>
              <a:gdLst/>
              <a:ahLst/>
              <a:cxnLst/>
              <a:rect l="l" t="t" r="r" b="b"/>
              <a:pathLst>
                <a:path w="518" h="397" extrusionOk="0">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111;p50"/>
            <p:cNvSpPr/>
            <p:nvPr/>
          </p:nvSpPr>
          <p:spPr>
            <a:xfrm>
              <a:off x="3706812" y="2355850"/>
              <a:ext cx="1323975" cy="2309812"/>
            </a:xfrm>
            <a:custGeom>
              <a:avLst/>
              <a:gdLst/>
              <a:ahLst/>
              <a:cxnLst/>
              <a:rect l="l" t="t" r="r" b="b"/>
              <a:pathLst>
                <a:path w="301" h="525" extrusionOk="0">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112;p50"/>
            <p:cNvSpPr/>
            <p:nvPr/>
          </p:nvSpPr>
          <p:spPr>
            <a:xfrm>
              <a:off x="7170737" y="2192337"/>
              <a:ext cx="1328737" cy="2314575"/>
            </a:xfrm>
            <a:custGeom>
              <a:avLst/>
              <a:gdLst/>
              <a:ahLst/>
              <a:cxnLst/>
              <a:rect l="l" t="t" r="r" b="b"/>
              <a:pathLst>
                <a:path w="302" h="526" extrusionOk="0">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113;p50"/>
            <p:cNvSpPr/>
            <p:nvPr/>
          </p:nvSpPr>
          <p:spPr>
            <a:xfrm>
              <a:off x="6045200" y="1035050"/>
              <a:ext cx="2019301" cy="1685925"/>
            </a:xfrm>
            <a:custGeom>
              <a:avLst/>
              <a:gdLst/>
              <a:ahLst/>
              <a:cxnLst/>
              <a:rect l="l" t="t" r="r" b="b"/>
              <a:pathLst>
                <a:path w="459" h="383" extrusionOk="0">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 name="Google Shape;1114;p50"/>
          <p:cNvGrpSpPr/>
          <p:nvPr/>
        </p:nvGrpSpPr>
        <p:grpSpPr>
          <a:xfrm>
            <a:off x="1656022" y="4536981"/>
            <a:ext cx="443331" cy="445437"/>
            <a:chOff x="1400175" y="1220787"/>
            <a:chExt cx="4473575" cy="4476750"/>
          </a:xfrm>
        </p:grpSpPr>
        <p:sp>
          <p:nvSpPr>
            <p:cNvPr id="13" name="Google Shape;1115;p50"/>
            <p:cNvSpPr/>
            <p:nvPr/>
          </p:nvSpPr>
          <p:spPr>
            <a:xfrm>
              <a:off x="1400175" y="3135312"/>
              <a:ext cx="2132011" cy="2562226"/>
            </a:xfrm>
            <a:custGeom>
              <a:avLst/>
              <a:gdLst/>
              <a:ahLst/>
              <a:cxnLst/>
              <a:rect l="l" t="t" r="r" b="b"/>
              <a:pathLst>
                <a:path w="478" h="574" extrusionOk="0">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116;p50"/>
            <p:cNvSpPr/>
            <p:nvPr/>
          </p:nvSpPr>
          <p:spPr>
            <a:xfrm>
              <a:off x="3314700" y="3563937"/>
              <a:ext cx="2559050" cy="2133600"/>
            </a:xfrm>
            <a:custGeom>
              <a:avLst/>
              <a:gdLst/>
              <a:ahLst/>
              <a:cxnLst/>
              <a:rect l="l" t="t" r="r" b="b"/>
              <a:pathLst>
                <a:path w="574" h="478" extrusionOk="0">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117;p50"/>
            <p:cNvSpPr/>
            <p:nvPr/>
          </p:nvSpPr>
          <p:spPr>
            <a:xfrm>
              <a:off x="3741737" y="1223962"/>
              <a:ext cx="2132011" cy="2559050"/>
            </a:xfrm>
            <a:custGeom>
              <a:avLst/>
              <a:gdLst/>
              <a:ahLst/>
              <a:cxnLst/>
              <a:rect l="l" t="t" r="r" b="b"/>
              <a:pathLst>
                <a:path w="478" h="573" extrusionOk="0">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118;p50"/>
            <p:cNvSpPr/>
            <p:nvPr/>
          </p:nvSpPr>
          <p:spPr>
            <a:xfrm>
              <a:off x="1400175" y="1220787"/>
              <a:ext cx="2560637" cy="2133600"/>
            </a:xfrm>
            <a:custGeom>
              <a:avLst/>
              <a:gdLst/>
              <a:ahLst/>
              <a:cxnLst/>
              <a:rect l="l" t="t" r="r" b="b"/>
              <a:pathLst>
                <a:path w="574" h="478" extrusionOk="0">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7" name="Google Shape;1119;p50"/>
          <p:cNvGrpSpPr/>
          <p:nvPr/>
        </p:nvGrpSpPr>
        <p:grpSpPr>
          <a:xfrm>
            <a:off x="1014675" y="4536995"/>
            <a:ext cx="446045" cy="445465"/>
            <a:chOff x="1649412" y="927100"/>
            <a:chExt cx="5011737" cy="5016500"/>
          </a:xfrm>
        </p:grpSpPr>
        <p:sp>
          <p:nvSpPr>
            <p:cNvPr id="18" name="Google Shape;1120;p50"/>
            <p:cNvSpPr/>
            <p:nvPr/>
          </p:nvSpPr>
          <p:spPr>
            <a:xfrm>
              <a:off x="2008187" y="4025900"/>
              <a:ext cx="4252913" cy="1917700"/>
            </a:xfrm>
            <a:custGeom>
              <a:avLst/>
              <a:gdLst/>
              <a:ahLst/>
              <a:cxnLst/>
              <a:rect l="l" t="t" r="r" b="b"/>
              <a:pathLst>
                <a:path w="999" h="450" extrusionOk="0">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121;p50"/>
            <p:cNvSpPr/>
            <p:nvPr/>
          </p:nvSpPr>
          <p:spPr>
            <a:xfrm>
              <a:off x="4271962" y="931862"/>
              <a:ext cx="2389187" cy="3724276"/>
            </a:xfrm>
            <a:custGeom>
              <a:avLst/>
              <a:gdLst/>
              <a:ahLst/>
              <a:cxnLst/>
              <a:rect l="l" t="t" r="r" b="b"/>
              <a:pathLst>
                <a:path w="561" h="874" extrusionOk="0">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122;p50"/>
            <p:cNvSpPr/>
            <p:nvPr/>
          </p:nvSpPr>
          <p:spPr>
            <a:xfrm>
              <a:off x="1649412" y="927100"/>
              <a:ext cx="2870200" cy="3652836"/>
            </a:xfrm>
            <a:custGeom>
              <a:avLst/>
              <a:gdLst/>
              <a:ahLst/>
              <a:cxnLst/>
              <a:rect l="l" t="t" r="r" b="b"/>
              <a:pathLst>
                <a:path w="674" h="857" extrusionOk="0">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1" name="Google Shape;1123;p50"/>
          <p:cNvGrpSpPr/>
          <p:nvPr/>
        </p:nvGrpSpPr>
        <p:grpSpPr>
          <a:xfrm>
            <a:off x="2295026" y="4537248"/>
            <a:ext cx="444870" cy="445286"/>
            <a:chOff x="1301750" y="920750"/>
            <a:chExt cx="5095875" cy="5100637"/>
          </a:xfrm>
        </p:grpSpPr>
        <p:sp>
          <p:nvSpPr>
            <p:cNvPr id="22" name="Google Shape;1124;p50"/>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125;p50"/>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126;p50"/>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127;p50"/>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128;p50"/>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7" name="Google Shape;1129;p50"/>
          <p:cNvGrpSpPr/>
          <p:nvPr/>
        </p:nvGrpSpPr>
        <p:grpSpPr>
          <a:xfrm>
            <a:off x="4218199" y="4537157"/>
            <a:ext cx="445621" cy="445591"/>
            <a:chOff x="5732756" y="2682276"/>
            <a:chExt cx="719905" cy="719856"/>
          </a:xfrm>
        </p:grpSpPr>
        <p:sp>
          <p:nvSpPr>
            <p:cNvPr id="28" name="Google Shape;1130;p50"/>
            <p:cNvSpPr/>
            <p:nvPr/>
          </p:nvSpPr>
          <p:spPr>
            <a:xfrm>
              <a:off x="5732756" y="2682276"/>
              <a:ext cx="400276" cy="538927"/>
            </a:xfrm>
            <a:custGeom>
              <a:avLst/>
              <a:gdLst/>
              <a:ahLst/>
              <a:cxnLst/>
              <a:rect l="l" t="t" r="r" b="b"/>
              <a:pathLst>
                <a:path w="670" h="902" extrusionOk="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1131;p50"/>
            <p:cNvSpPr/>
            <p:nvPr/>
          </p:nvSpPr>
          <p:spPr>
            <a:xfrm>
              <a:off x="6094186" y="2682276"/>
              <a:ext cx="358476" cy="531209"/>
            </a:xfrm>
            <a:custGeom>
              <a:avLst/>
              <a:gdLst/>
              <a:ahLst/>
              <a:cxnLst/>
              <a:rect l="l" t="t" r="r" b="b"/>
              <a:pathLst>
                <a:path w="600" h="889" extrusionOk="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132;p50"/>
            <p:cNvSpPr/>
            <p:nvPr/>
          </p:nvSpPr>
          <p:spPr>
            <a:xfrm>
              <a:off x="5787732" y="3124950"/>
              <a:ext cx="616090" cy="277182"/>
            </a:xfrm>
            <a:custGeom>
              <a:avLst/>
              <a:gdLst/>
              <a:ahLst/>
              <a:cxnLst/>
              <a:rect l="l" t="t" r="r" b="b"/>
              <a:pathLst>
                <a:path w="1031" h="464" extrusionOk="0">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1" name="Google Shape;1133;p50"/>
          <p:cNvGrpSpPr/>
          <p:nvPr/>
        </p:nvGrpSpPr>
        <p:grpSpPr>
          <a:xfrm>
            <a:off x="4859516" y="4537151"/>
            <a:ext cx="445627" cy="445604"/>
            <a:chOff x="6768809" y="2682265"/>
            <a:chExt cx="719915" cy="719877"/>
          </a:xfrm>
        </p:grpSpPr>
        <p:sp>
          <p:nvSpPr>
            <p:cNvPr id="32" name="Google Shape;1134;p50"/>
            <p:cNvSpPr/>
            <p:nvPr/>
          </p:nvSpPr>
          <p:spPr>
            <a:xfrm>
              <a:off x="6768809" y="2682954"/>
              <a:ext cx="400157" cy="358101"/>
            </a:xfrm>
            <a:custGeom>
              <a:avLst/>
              <a:gdLst/>
              <a:ahLst/>
              <a:cxnLst/>
              <a:rect l="l" t="t" r="r" b="b"/>
              <a:pathLst>
                <a:path w="638" h="571" extrusionOk="0">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135;p50"/>
            <p:cNvSpPr/>
            <p:nvPr/>
          </p:nvSpPr>
          <p:spPr>
            <a:xfrm>
              <a:off x="6768809" y="3002032"/>
              <a:ext cx="358808" cy="400111"/>
            </a:xfrm>
            <a:custGeom>
              <a:avLst/>
              <a:gdLst/>
              <a:ahLst/>
              <a:cxnLst/>
              <a:rect l="l" t="t" r="r" b="b"/>
              <a:pathLst>
                <a:path w="572" h="638" extrusionOk="0">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136;p50"/>
            <p:cNvSpPr/>
            <p:nvPr/>
          </p:nvSpPr>
          <p:spPr>
            <a:xfrm>
              <a:off x="7129915" y="2682265"/>
              <a:ext cx="358808" cy="400111"/>
            </a:xfrm>
            <a:custGeom>
              <a:avLst/>
              <a:gdLst/>
              <a:ahLst/>
              <a:cxnLst/>
              <a:rect l="l" t="t" r="r" b="b"/>
              <a:pathLst>
                <a:path w="572" h="638" extrusionOk="0">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1137;p50"/>
            <p:cNvSpPr/>
            <p:nvPr/>
          </p:nvSpPr>
          <p:spPr>
            <a:xfrm>
              <a:off x="7088567" y="3043581"/>
              <a:ext cx="400157" cy="358561"/>
            </a:xfrm>
            <a:custGeom>
              <a:avLst/>
              <a:gdLst/>
              <a:ahLst/>
              <a:cxnLst/>
              <a:rect l="l" t="t" r="r" b="b"/>
              <a:pathLst>
                <a:path w="638" h="572" extrusionOk="0">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36" name="Google Shape;1138;p50"/>
          <p:cNvGrpSpPr/>
          <p:nvPr/>
        </p:nvGrpSpPr>
        <p:grpSpPr>
          <a:xfrm>
            <a:off x="5500838" y="4537180"/>
            <a:ext cx="445753" cy="445545"/>
            <a:chOff x="7804870" y="2682313"/>
            <a:chExt cx="720118" cy="719782"/>
          </a:xfrm>
        </p:grpSpPr>
        <p:sp>
          <p:nvSpPr>
            <p:cNvPr id="37" name="Google Shape;1139;p50"/>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1140;p50"/>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9" name="Google Shape;1141;p50"/>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142;p50"/>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1" name="Google Shape;1143;p50"/>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42" name="Google Shape;1144;p50"/>
          <p:cNvGrpSpPr/>
          <p:nvPr/>
        </p:nvGrpSpPr>
        <p:grpSpPr>
          <a:xfrm>
            <a:off x="6142286" y="4536949"/>
            <a:ext cx="446293" cy="446006"/>
            <a:chOff x="8841135" y="2681940"/>
            <a:chExt cx="720990" cy="720527"/>
          </a:xfrm>
        </p:grpSpPr>
        <p:sp>
          <p:nvSpPr>
            <p:cNvPr id="43" name="Google Shape;1145;p50"/>
            <p:cNvSpPr/>
            <p:nvPr/>
          </p:nvSpPr>
          <p:spPr>
            <a:xfrm>
              <a:off x="8841135" y="2874744"/>
              <a:ext cx="210627" cy="348807"/>
            </a:xfrm>
            <a:custGeom>
              <a:avLst/>
              <a:gdLst/>
              <a:ahLst/>
              <a:cxnLst/>
              <a:rect l="l" t="t" r="r" b="b"/>
              <a:pathLst>
                <a:path w="312" h="516" extrusionOk="0">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1146;p50"/>
            <p:cNvSpPr/>
            <p:nvPr/>
          </p:nvSpPr>
          <p:spPr>
            <a:xfrm>
              <a:off x="8899694" y="3138374"/>
              <a:ext cx="304599" cy="264093"/>
            </a:xfrm>
            <a:custGeom>
              <a:avLst/>
              <a:gdLst/>
              <a:ahLst/>
              <a:cxnLst/>
              <a:rect l="l" t="t" r="r" b="b"/>
              <a:pathLst>
                <a:path w="451" h="391" extrusionOk="0">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5" name="Google Shape;1147;p50"/>
            <p:cNvSpPr/>
            <p:nvPr/>
          </p:nvSpPr>
          <p:spPr>
            <a:xfrm>
              <a:off x="8889742" y="2681940"/>
              <a:ext cx="344871" cy="273814"/>
            </a:xfrm>
            <a:custGeom>
              <a:avLst/>
              <a:gdLst/>
              <a:ahLst/>
              <a:cxnLst/>
              <a:rect l="l" t="t" r="r" b="b"/>
              <a:pathLst>
                <a:path w="511" h="405" extrusionOk="0">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6" name="Google Shape;1148;p50"/>
            <p:cNvSpPr/>
            <p:nvPr/>
          </p:nvSpPr>
          <p:spPr>
            <a:xfrm>
              <a:off x="9198969" y="2681940"/>
              <a:ext cx="304599" cy="264325"/>
            </a:xfrm>
            <a:custGeom>
              <a:avLst/>
              <a:gdLst/>
              <a:ahLst/>
              <a:cxnLst/>
              <a:rect l="l" t="t" r="r" b="b"/>
              <a:pathLst>
                <a:path w="451" h="391" extrusionOk="0">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7" name="Google Shape;1149;p50"/>
            <p:cNvSpPr/>
            <p:nvPr/>
          </p:nvSpPr>
          <p:spPr>
            <a:xfrm>
              <a:off x="9351499" y="2861088"/>
              <a:ext cx="210627" cy="348807"/>
            </a:xfrm>
            <a:custGeom>
              <a:avLst/>
              <a:gdLst/>
              <a:ahLst/>
              <a:cxnLst/>
              <a:rect l="l" t="t" r="r" b="b"/>
              <a:pathLst>
                <a:path w="312" h="516" extrusionOk="0">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8" name="Google Shape;1150;p50"/>
            <p:cNvSpPr/>
            <p:nvPr/>
          </p:nvSpPr>
          <p:spPr>
            <a:xfrm>
              <a:off x="9168648" y="3128885"/>
              <a:ext cx="344871" cy="273120"/>
            </a:xfrm>
            <a:custGeom>
              <a:avLst/>
              <a:gdLst/>
              <a:ahLst/>
              <a:cxnLst/>
              <a:rect l="l" t="t" r="r" b="b"/>
              <a:pathLst>
                <a:path w="511" h="404" extrusionOk="0">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49" name="Google Shape;1151;p50"/>
          <p:cNvGrpSpPr/>
          <p:nvPr/>
        </p:nvGrpSpPr>
        <p:grpSpPr>
          <a:xfrm>
            <a:off x="3576284" y="4536881"/>
            <a:ext cx="445260" cy="445260"/>
            <a:chOff x="4103687" y="1439862"/>
            <a:chExt cx="3986212" cy="3986211"/>
          </a:xfrm>
        </p:grpSpPr>
        <p:sp>
          <p:nvSpPr>
            <p:cNvPr id="50" name="Google Shape;1152;p50"/>
            <p:cNvSpPr/>
            <p:nvPr/>
          </p:nvSpPr>
          <p:spPr>
            <a:xfrm>
              <a:off x="4103687" y="1439862"/>
              <a:ext cx="2254250" cy="3986211"/>
            </a:xfrm>
            <a:custGeom>
              <a:avLst/>
              <a:gdLst/>
              <a:ahLst/>
              <a:cxnLst/>
              <a:rect l="l" t="t" r="r" b="b"/>
              <a:pathLst>
                <a:path w="502" h="887" extrusionOk="0">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1" name="Google Shape;1153;p50"/>
            <p:cNvSpPr/>
            <p:nvPr/>
          </p:nvSpPr>
          <p:spPr>
            <a:xfrm>
              <a:off x="5837237" y="1439862"/>
              <a:ext cx="2252662" cy="3986211"/>
            </a:xfrm>
            <a:custGeom>
              <a:avLst/>
              <a:gdLst/>
              <a:ahLst/>
              <a:cxnLst/>
              <a:rect l="l" t="t" r="r" b="b"/>
              <a:pathLst>
                <a:path w="502" h="887" extrusionOk="0">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52" name="Google Shape;1154;p50"/>
          <p:cNvGrpSpPr/>
          <p:nvPr/>
        </p:nvGrpSpPr>
        <p:grpSpPr>
          <a:xfrm>
            <a:off x="6784274" y="4537185"/>
            <a:ext cx="445803" cy="445535"/>
            <a:chOff x="9878272" y="2682320"/>
            <a:chExt cx="720199" cy="719767"/>
          </a:xfrm>
        </p:grpSpPr>
        <p:sp>
          <p:nvSpPr>
            <p:cNvPr id="53" name="Google Shape;1155;p50"/>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4" name="Google Shape;1156;p50"/>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5" name="Google Shape;1157;p50"/>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56" name="Google Shape;1158;p50"/>
          <p:cNvGrpSpPr/>
          <p:nvPr/>
        </p:nvGrpSpPr>
        <p:grpSpPr>
          <a:xfrm>
            <a:off x="7425772" y="4537102"/>
            <a:ext cx="445700" cy="445701"/>
            <a:chOff x="10914618" y="2682187"/>
            <a:chExt cx="720033" cy="720033"/>
          </a:xfrm>
        </p:grpSpPr>
        <p:sp>
          <p:nvSpPr>
            <p:cNvPr id="57" name="Google Shape;1159;p50"/>
            <p:cNvSpPr/>
            <p:nvPr/>
          </p:nvSpPr>
          <p:spPr>
            <a:xfrm>
              <a:off x="11401733" y="2955582"/>
              <a:ext cx="229448" cy="412406"/>
            </a:xfrm>
            <a:custGeom>
              <a:avLst/>
              <a:gdLst/>
              <a:ahLst/>
              <a:cxnLst/>
              <a:rect l="l" t="t" r="r" b="b"/>
              <a:pathLst>
                <a:path w="335" h="602" extrusionOk="0">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8" name="Google Shape;1160;p50"/>
            <p:cNvSpPr/>
            <p:nvPr/>
          </p:nvSpPr>
          <p:spPr>
            <a:xfrm>
              <a:off x="10914618" y="3012482"/>
              <a:ext cx="370771" cy="315723"/>
            </a:xfrm>
            <a:custGeom>
              <a:avLst/>
              <a:gdLst/>
              <a:ahLst/>
              <a:cxnLst/>
              <a:rect l="l" t="t" r="r" b="b"/>
              <a:pathLst>
                <a:path w="542" h="461" extrusionOk="0">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9" name="Google Shape;1161;p50"/>
            <p:cNvSpPr/>
            <p:nvPr/>
          </p:nvSpPr>
          <p:spPr>
            <a:xfrm>
              <a:off x="11136202" y="2682187"/>
              <a:ext cx="343016" cy="292593"/>
            </a:xfrm>
            <a:custGeom>
              <a:avLst/>
              <a:gdLst/>
              <a:ahLst/>
              <a:cxnLst/>
              <a:rect l="l" t="t" r="r" b="b"/>
              <a:pathLst>
                <a:path w="501" h="427" extrusionOk="0">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0" name="Google Shape;1162;p50"/>
            <p:cNvSpPr/>
            <p:nvPr/>
          </p:nvSpPr>
          <p:spPr>
            <a:xfrm>
              <a:off x="10917856" y="2716419"/>
              <a:ext cx="230142" cy="411712"/>
            </a:xfrm>
            <a:custGeom>
              <a:avLst/>
              <a:gdLst/>
              <a:ahLst/>
              <a:cxnLst/>
              <a:rect l="l" t="t" r="r" b="b"/>
              <a:pathLst>
                <a:path w="336" h="601" extrusionOk="0">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1" name="Google Shape;1163;p50"/>
            <p:cNvSpPr/>
            <p:nvPr/>
          </p:nvSpPr>
          <p:spPr>
            <a:xfrm>
              <a:off x="11069819" y="3108934"/>
              <a:ext cx="343016" cy="293287"/>
            </a:xfrm>
            <a:custGeom>
              <a:avLst/>
              <a:gdLst/>
              <a:ahLst/>
              <a:cxnLst/>
              <a:rect l="l" t="t" r="r" b="b"/>
              <a:pathLst>
                <a:path w="501" h="428" extrusionOk="0">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2" name="Google Shape;1164;p50"/>
            <p:cNvSpPr/>
            <p:nvPr/>
          </p:nvSpPr>
          <p:spPr>
            <a:xfrm>
              <a:off x="11263647" y="2756203"/>
              <a:ext cx="371003" cy="315723"/>
            </a:xfrm>
            <a:custGeom>
              <a:avLst/>
              <a:gdLst/>
              <a:ahLst/>
              <a:cxnLst/>
              <a:rect l="l" t="t" r="r" b="b"/>
              <a:pathLst>
                <a:path w="542" h="461" extrusionOk="0">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473261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3" name="Rectangle 2"/>
          <p:cNvSpPr/>
          <p:nvPr/>
        </p:nvSpPr>
        <p:spPr>
          <a:xfrm>
            <a:off x="-86282" y="680401"/>
            <a:ext cx="9143875" cy="4127284"/>
          </a:xfrm>
          <a:prstGeom prst="rect">
            <a:avLst/>
          </a:prstGeom>
        </p:spPr>
        <p:txBody>
          <a:bodyPr wrap="square">
            <a:spAutoFit/>
          </a:bodyPr>
          <a:lstStyle/>
          <a:p>
            <a:pPr marL="139065" algn="just">
              <a:lnSpc>
                <a:spcPct val="115000"/>
              </a:lnSpc>
              <a:spcBef>
                <a:spcPts val="25"/>
              </a:spcBef>
            </a:pPr>
            <a:r>
              <a:rPr lang="kk-KZ" sz="1200" dirty="0">
                <a:solidFill>
                  <a:schemeClr val="bg1"/>
                </a:solidFill>
                <a:latin typeface="Times New Roman" panose="02020603050405020304" pitchFamily="18" charset="0"/>
                <a:ea typeface="Times New Roman" panose="02020603050405020304" pitchFamily="18" charset="0"/>
              </a:rPr>
              <a:t>Интерфейс дизайнындағы ең бастысы — оның қарапайымдылығы. Егер қосымшаның интерфейсі күрделі болса, онда оны қолдану қиын болуы мүмкін.</a:t>
            </a:r>
            <a:endParaRPr lang="ru-RU" sz="1200" b="1" i="1" dirty="0">
              <a:solidFill>
                <a:schemeClr val="bg1"/>
              </a:solidFill>
              <a:latin typeface="Times New Roman" panose="02020603050405020304" pitchFamily="18" charset="0"/>
              <a:ea typeface="Times New Roman" panose="02020603050405020304" pitchFamily="18" charset="0"/>
            </a:endParaRPr>
          </a:p>
          <a:p>
            <a:pPr marL="139065" algn="just">
              <a:lnSpc>
                <a:spcPct val="115000"/>
              </a:lnSpc>
              <a:spcBef>
                <a:spcPts val="25"/>
              </a:spcBef>
            </a:pPr>
            <a:r>
              <a:rPr lang="kk-KZ" sz="1200" dirty="0">
                <a:solidFill>
                  <a:schemeClr val="bg1"/>
                </a:solidFill>
                <a:latin typeface="Times New Roman" panose="02020603050405020304" pitchFamily="18" charset="0"/>
                <a:ea typeface="Times New Roman" panose="02020603050405020304" pitchFamily="18" charset="0"/>
              </a:rPr>
              <a:t>Эстетикалық тұрғыдан алғанда, нақты және қарапайым дизайн әрдайым қолданыстағы жұмыс әдістеріне негізделген интерфейсті құруды жөн көреді-көптеген әзірлеушілердің жиі кездесетін қателігі. Мысалы, компания сақтандыру құжаттарын толтыру үшін қосымша жасайды. Әрине, қағаз құжаттарын толығымен көшіретін интерфейс құруға деген ұмтылыс. Бұл жағдайда бірнеше проблемалар туындайды:</a:t>
            </a:r>
            <a:endParaRPr lang="ru-RU" sz="1200" b="1" i="1" dirty="0">
              <a:solidFill>
                <a:schemeClr val="bg1"/>
              </a:solidFill>
              <a:latin typeface="Times New Roman" panose="02020603050405020304" pitchFamily="18" charset="0"/>
              <a:ea typeface="Times New Roman" panose="02020603050405020304" pitchFamily="18" charset="0"/>
            </a:endParaRPr>
          </a:p>
          <a:p>
            <a:pPr marL="139065" algn="just">
              <a:lnSpc>
                <a:spcPct val="115000"/>
              </a:lnSpc>
              <a:spcBef>
                <a:spcPts val="25"/>
              </a:spcBef>
            </a:pPr>
            <a:r>
              <a:rPr lang="kk-KZ" sz="1200" dirty="0">
                <a:solidFill>
                  <a:schemeClr val="bg1"/>
                </a:solidFill>
                <a:latin typeface="Times New Roman" panose="02020603050405020304" pitchFamily="18" charset="0"/>
                <a:ea typeface="Times New Roman" panose="02020603050405020304" pitchFamily="18" charset="0"/>
              </a:rPr>
              <a:t>Қағаз құжаттың пішіні мен өлшемі оның экрандағы әріптесінен өзгеше; </a:t>
            </a:r>
            <a:endParaRPr lang="ru-RU" sz="1200" b="1" i="1" dirty="0">
              <a:solidFill>
                <a:schemeClr val="bg1"/>
              </a:solidFill>
              <a:latin typeface="Times New Roman" panose="02020603050405020304" pitchFamily="18" charset="0"/>
              <a:ea typeface="Times New Roman" panose="02020603050405020304" pitchFamily="18" charset="0"/>
            </a:endParaRPr>
          </a:p>
          <a:p>
            <a:pPr marL="139065" algn="just">
              <a:lnSpc>
                <a:spcPct val="115000"/>
              </a:lnSpc>
              <a:spcBef>
                <a:spcPts val="25"/>
              </a:spcBef>
            </a:pPr>
            <a:r>
              <a:rPr lang="kk-KZ" sz="1200" dirty="0">
                <a:solidFill>
                  <a:schemeClr val="bg1"/>
                </a:solidFill>
                <a:latin typeface="Times New Roman" panose="02020603050405020304" pitchFamily="18" charset="0"/>
                <a:ea typeface="Times New Roman" panose="02020603050405020304" pitchFamily="18" charset="0"/>
              </a:rPr>
              <a:t>құжатты көшіру әзірлеушілердің мүмкіндіктерін мәтіндік өрістер мен құсбелгілермен шектейді;</a:t>
            </a:r>
            <a:endParaRPr lang="ru-RU" sz="1200" b="1" i="1" dirty="0">
              <a:solidFill>
                <a:schemeClr val="bg1"/>
              </a:solidFill>
              <a:latin typeface="Times New Roman" panose="02020603050405020304" pitchFamily="18" charset="0"/>
              <a:ea typeface="Times New Roman" panose="02020603050405020304" pitchFamily="18" charset="0"/>
            </a:endParaRPr>
          </a:p>
          <a:p>
            <a:pPr marL="342900" lvl="0" indent="-342900" algn="just">
              <a:lnSpc>
                <a:spcPct val="115000"/>
              </a:lnSpc>
              <a:spcBef>
                <a:spcPts val="25"/>
              </a:spcBef>
              <a:buClr>
                <a:schemeClr val="bg1"/>
              </a:buClr>
              <a:buFont typeface="Wingdings" panose="05000000000000000000" pitchFamily="2" charset="2"/>
              <a:buChar char="q"/>
            </a:pPr>
            <a:r>
              <a:rPr lang="kk-KZ" sz="1200" dirty="0">
                <a:solidFill>
                  <a:schemeClr val="bg1"/>
                </a:solidFill>
                <a:latin typeface="Times New Roman" panose="02020603050405020304" pitchFamily="18" charset="0"/>
                <a:ea typeface="Times New Roman" panose="02020603050405020304" pitchFamily="18" charset="0"/>
              </a:rPr>
              <a:t>қосымшаның қағаз құжаттарымен салыстырғанда артықшылығы жоқ. </a:t>
            </a:r>
            <a:endParaRPr lang="ru-RU" sz="1200" b="1" i="1" dirty="0">
              <a:solidFill>
                <a:schemeClr val="bg1"/>
              </a:solidFill>
              <a:latin typeface="Times New Roman" panose="02020603050405020304" pitchFamily="18" charset="0"/>
              <a:ea typeface="Times New Roman" panose="02020603050405020304" pitchFamily="18" charset="0"/>
            </a:endParaRPr>
          </a:p>
          <a:p>
            <a:pPr marL="342900" lvl="0" indent="-342900" algn="just">
              <a:lnSpc>
                <a:spcPct val="115000"/>
              </a:lnSpc>
              <a:spcBef>
                <a:spcPts val="25"/>
              </a:spcBef>
              <a:buClr>
                <a:schemeClr val="bg1"/>
              </a:buClr>
              <a:buFont typeface="Wingdings" panose="05000000000000000000" pitchFamily="2" charset="2"/>
              <a:buChar char="q"/>
            </a:pPr>
            <a:r>
              <a:rPr lang="kk-KZ" sz="1200" dirty="0">
                <a:solidFill>
                  <a:schemeClr val="bg1"/>
                </a:solidFill>
                <a:latin typeface="Times New Roman" panose="02020603050405020304" pitchFamily="18" charset="0"/>
                <a:ea typeface="Times New Roman" panose="02020603050405020304" pitchFamily="18" charset="0"/>
              </a:rPr>
              <a:t>Қағазға ұқсас құжаттарды басып шығару мүмкіндігін қалдырып, жаңа пайдаланушы интерфейсін жасау әлдеқайда жақсы. </a:t>
            </a:r>
            <a:endParaRPr lang="ru-RU" sz="1200" b="1" i="1" dirty="0">
              <a:solidFill>
                <a:schemeClr val="bg1"/>
              </a:solidFill>
              <a:latin typeface="Times New Roman" panose="02020603050405020304" pitchFamily="18" charset="0"/>
              <a:ea typeface="Times New Roman" panose="02020603050405020304" pitchFamily="18" charset="0"/>
            </a:endParaRPr>
          </a:p>
          <a:p>
            <a:pPr marL="342900" lvl="0" indent="-342900" algn="just">
              <a:lnSpc>
                <a:spcPct val="115000"/>
              </a:lnSpc>
              <a:spcBef>
                <a:spcPts val="25"/>
              </a:spcBef>
              <a:buClr>
                <a:schemeClr val="bg1"/>
              </a:buClr>
              <a:buFont typeface="Wingdings" panose="05000000000000000000" pitchFamily="2" charset="2"/>
              <a:buChar char="q"/>
            </a:pPr>
            <a:r>
              <a:rPr lang="kk-KZ" sz="1200" dirty="0">
                <a:solidFill>
                  <a:schemeClr val="bg1"/>
                </a:solidFill>
                <a:latin typeface="Times New Roman" panose="02020603050405020304" pitchFamily="18" charset="0"/>
                <a:ea typeface="Times New Roman" panose="02020603050405020304" pitchFamily="18" charset="0"/>
              </a:rPr>
              <a:t>Егер өрістерді топтау қолданылса, бастапқы құжатты қойындылар немесе байланысты нысандар бойынша бөлсеңіз, барлық ақпаратты айналдыру жолақтарын қолданбай енгізуге болады. </a:t>
            </a:r>
            <a:endParaRPr lang="ru-RU" sz="1200" b="1" i="1" dirty="0">
              <a:solidFill>
                <a:schemeClr val="bg1"/>
              </a:solidFill>
              <a:latin typeface="Times New Roman" panose="02020603050405020304" pitchFamily="18" charset="0"/>
              <a:ea typeface="Times New Roman" panose="02020603050405020304" pitchFamily="18" charset="0"/>
            </a:endParaRPr>
          </a:p>
          <a:p>
            <a:pPr marL="139065" algn="just">
              <a:lnSpc>
                <a:spcPct val="115000"/>
              </a:lnSpc>
              <a:spcBef>
                <a:spcPts val="25"/>
              </a:spcBef>
            </a:pPr>
            <a:r>
              <a:rPr lang="kk-KZ" sz="1200" dirty="0">
                <a:solidFill>
                  <a:schemeClr val="bg1"/>
                </a:solidFill>
                <a:latin typeface="Times New Roman" panose="02020603050405020304" pitchFamily="18" charset="0"/>
                <a:ea typeface="Times New Roman" panose="02020603050405020304" pitchFamily="18" charset="0"/>
              </a:rPr>
              <a:t>Сонымен қатар: егер алдын-ала жүктелген жауап нұсқалары бар тізімдер жасалған болса, пайдаланушы аз ақпарат енгізуі керек;</a:t>
            </a:r>
            <a:endParaRPr lang="ru-RU" sz="1200" b="1" i="1" dirty="0">
              <a:solidFill>
                <a:schemeClr val="bg1"/>
              </a:solidFill>
              <a:latin typeface="Times New Roman" panose="02020603050405020304" pitchFamily="18" charset="0"/>
              <a:ea typeface="Times New Roman" panose="02020603050405020304" pitchFamily="18" charset="0"/>
            </a:endParaRPr>
          </a:p>
          <a:p>
            <a:pPr marL="139065" algn="just">
              <a:lnSpc>
                <a:spcPct val="115000"/>
              </a:lnSpc>
              <a:spcBef>
                <a:spcPts val="25"/>
              </a:spcBef>
            </a:pPr>
            <a:r>
              <a:rPr lang="kk-KZ" sz="1200" dirty="0">
                <a:solidFill>
                  <a:schemeClr val="bg1"/>
                </a:solidFill>
                <a:latin typeface="Times New Roman" panose="02020603050405020304" pitchFamily="18" charset="0"/>
                <a:ea typeface="Times New Roman" panose="02020603050405020304" pitchFamily="18" charset="0"/>
              </a:rPr>
              <a:t>сирек қолданылатын функцияларды жеке қалыпқа келтіруге болады;</a:t>
            </a:r>
            <a:endParaRPr lang="ru-RU" sz="1200" b="1" i="1" dirty="0">
              <a:solidFill>
                <a:schemeClr val="bg1"/>
              </a:solidFill>
              <a:latin typeface="Times New Roman" panose="02020603050405020304" pitchFamily="18" charset="0"/>
              <a:ea typeface="Times New Roman" panose="02020603050405020304" pitchFamily="18" charset="0"/>
            </a:endParaRPr>
          </a:p>
          <a:p>
            <a:pPr marL="139065" algn="just">
              <a:lnSpc>
                <a:spcPct val="115000"/>
              </a:lnSpc>
              <a:spcBef>
                <a:spcPts val="25"/>
              </a:spcBef>
            </a:pPr>
            <a:r>
              <a:rPr lang="kk-KZ" sz="1200" dirty="0">
                <a:solidFill>
                  <a:schemeClr val="bg1"/>
                </a:solidFill>
                <a:latin typeface="Times New Roman" panose="02020603050405020304" pitchFamily="18" charset="0"/>
                <a:ea typeface="Times New Roman" panose="02020603050405020304" pitchFamily="18" charset="0"/>
              </a:rPr>
              <a:t>пайдаланушы интерфейстің әр элементіне әдепкі мән берілген жағдайда хабарласудың қажеті жоқ (әрине, бұл мәнді өзгерту механизмі қажет);</a:t>
            </a:r>
            <a:endParaRPr lang="ru-RU" sz="1200" b="1" i="1" dirty="0">
              <a:solidFill>
                <a:schemeClr val="bg1"/>
              </a:solidFill>
              <a:latin typeface="Times New Roman" panose="02020603050405020304" pitchFamily="18" charset="0"/>
              <a:ea typeface="Times New Roman" panose="02020603050405020304" pitchFamily="18" charset="0"/>
            </a:endParaRPr>
          </a:p>
          <a:p>
            <a:pPr marL="139065" algn="just">
              <a:lnSpc>
                <a:spcPct val="115000"/>
              </a:lnSpc>
              <a:spcBef>
                <a:spcPts val="25"/>
              </a:spcBef>
            </a:pPr>
            <a:r>
              <a:rPr lang="kk-KZ" sz="1200" dirty="0">
                <a:solidFill>
                  <a:schemeClr val="bg1"/>
                </a:solidFill>
                <a:latin typeface="Times New Roman" panose="02020603050405020304" pitchFamily="18" charset="0"/>
                <a:ea typeface="Times New Roman" panose="02020603050405020304" pitchFamily="18" charset="0"/>
              </a:rPr>
              <a:t>күрделі немесе сирек орындалатын тапсырмаларды Шебердің көмегімен жеңілдетуге болады. Қосымшамен жұмыс істеу-оның интерфейсінің қарапайымдылығына арналған ең жақсы сынақ. Егер пайдаланушы кез-келген тапсырманы өздігінен орындай алмаса, интерфейсті қайта құру қажет болуы мүмкін.</a:t>
            </a:r>
            <a:endParaRPr lang="ru-RU" sz="1200" b="1" i="1" dirty="0">
              <a:solidFill>
                <a:schemeClr val="bg1"/>
              </a:solidFill>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2450001" y="135797"/>
            <a:ext cx="4071307" cy="417871"/>
          </a:xfrm>
          <a:prstGeom prst="rect">
            <a:avLst/>
          </a:prstGeom>
        </p:spPr>
        <p:txBody>
          <a:bodyPr wrap="none">
            <a:spAutoFit/>
          </a:bodyPr>
          <a:lstStyle/>
          <a:p>
            <a:pPr marL="139065" algn="ctr">
              <a:lnSpc>
                <a:spcPct val="115000"/>
              </a:lnSpc>
              <a:spcBef>
                <a:spcPts val="25"/>
              </a:spcBef>
            </a:pPr>
            <a:r>
              <a:rPr lang="kk-KZ" sz="2000" b="1" dirty="0">
                <a:solidFill>
                  <a:srgbClr val="FF6600"/>
                </a:solidFill>
                <a:latin typeface="Times New Roman" panose="02020603050405020304" pitchFamily="18" charset="0"/>
                <a:ea typeface="Times New Roman" panose="02020603050405020304" pitchFamily="18" charset="0"/>
              </a:rPr>
              <a:t>Дизайнның қарапайымдылығы</a:t>
            </a:r>
            <a:endParaRPr lang="ru-RU" sz="2000" b="1" i="1" dirty="0">
              <a:solidFill>
                <a:srgbClr val="FF66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81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137886" y="222217"/>
            <a:ext cx="4242389" cy="1199100"/>
          </a:xfrm>
          <a:prstGeom prst="rect">
            <a:avLst/>
          </a:prstGeom>
        </p:spPr>
        <p:txBody>
          <a:bodyPr spcFirstLastPara="1" wrap="square" lIns="0" tIns="0" rIns="0" bIns="0" anchor="b" anchorCtr="0">
            <a:noAutofit/>
          </a:bodyPr>
          <a:lstStyle/>
          <a:p>
            <a:pPr marL="101600" algn="just"/>
            <a:r>
              <a:rPr lang="ru-RU" sz="1400" dirty="0" err="1">
                <a:solidFill>
                  <a:srgbClr val="FF6600"/>
                </a:solidFill>
                <a:latin typeface="Times New Roman" panose="02020603050405020304" pitchFamily="18" charset="0"/>
                <a:cs typeface="Times New Roman" panose="02020603050405020304" pitchFamily="18" charset="0"/>
              </a:rPr>
              <a:t>Соңғы</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пайдаланушылардың</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компьютерлік</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жүйемен</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тиімді</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өзара</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әрекеттесуі</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үшін</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жаңа</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ақпараттық</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технологиялар</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достық</a:t>
            </a:r>
            <a:r>
              <a:rPr lang="ru-RU" sz="1400" dirty="0">
                <a:solidFill>
                  <a:srgbClr val="FF6600"/>
                </a:solidFill>
                <a:latin typeface="Times New Roman" panose="02020603050405020304" pitchFamily="18" charset="0"/>
                <a:cs typeface="Times New Roman" panose="02020603050405020304" pitchFamily="18" charset="0"/>
              </a:rPr>
              <a:t> интерфейс </a:t>
            </a:r>
            <a:r>
              <a:rPr lang="ru-RU" sz="1400" dirty="0" err="1">
                <a:solidFill>
                  <a:srgbClr val="FF6600"/>
                </a:solidFill>
                <a:latin typeface="Times New Roman" panose="02020603050405020304" pitchFamily="18" charset="0"/>
                <a:cs typeface="Times New Roman" panose="02020603050405020304" pitchFamily="18" charset="0"/>
              </a:rPr>
              <a:t>қағидаттарына</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негізделген</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компьютерлік</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жүйемен</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пайдаланушы</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интерфейсін</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түбегейлі</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әр</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түрлі</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ұйымдастыруға</a:t>
            </a:r>
            <a:r>
              <a:rPr lang="ru-RU" sz="1400" dirty="0">
                <a:solidFill>
                  <a:srgbClr val="FF6600"/>
                </a:solidFill>
                <a:latin typeface="Times New Roman" panose="02020603050405020304" pitchFamily="18" charset="0"/>
                <a:cs typeface="Times New Roman" panose="02020603050405020304" pitchFamily="18" charset="0"/>
              </a:rPr>
              <a:t> </a:t>
            </a:r>
            <a:r>
              <a:rPr lang="ru-RU" sz="1400" dirty="0" err="1">
                <a:solidFill>
                  <a:srgbClr val="FF6600"/>
                </a:solidFill>
                <a:latin typeface="Times New Roman" panose="02020603050405020304" pitchFamily="18" charset="0"/>
                <a:cs typeface="Times New Roman" panose="02020603050405020304" pitchFamily="18" charset="0"/>
              </a:rPr>
              <a:t>сүйенеді</a:t>
            </a:r>
            <a:endParaRPr lang="ru-RU" sz="1400" dirty="0">
              <a:solidFill>
                <a:srgbClr val="FF6600"/>
              </a:solidFill>
              <a:latin typeface="Times New Roman" panose="02020603050405020304" pitchFamily="18" charset="0"/>
              <a:cs typeface="Times New Roman" panose="02020603050405020304" pitchFamily="18" charset="0"/>
            </a:endParaRPr>
          </a:p>
        </p:txBody>
      </p:sp>
      <p:sp>
        <p:nvSpPr>
          <p:cNvPr id="122" name="Google Shape;122;p16"/>
          <p:cNvSpPr txBox="1">
            <a:spLocks noGrp="1"/>
          </p:cNvSpPr>
          <p:nvPr>
            <p:ph type="body" idx="1"/>
          </p:nvPr>
        </p:nvSpPr>
        <p:spPr>
          <a:xfrm>
            <a:off x="-78941" y="1766565"/>
            <a:ext cx="4773135" cy="1892286"/>
          </a:xfrm>
          <a:prstGeom prst="rect">
            <a:avLst/>
          </a:prstGeom>
        </p:spPr>
        <p:txBody>
          <a:bodyPr spcFirstLastPara="1" wrap="square" lIns="0" tIns="0" rIns="0" bIns="0" anchor="t" anchorCtr="0">
            <a:noAutofit/>
          </a:bodyPr>
          <a:lstStyle/>
          <a:p>
            <a:pPr lvl="0" algn="just"/>
            <a:r>
              <a:rPr lang="ru-RU" sz="1400" dirty="0" err="1">
                <a:solidFill>
                  <a:srgbClr val="002060"/>
                </a:solidFill>
                <a:latin typeface="Times New Roman" panose="02020603050405020304" pitchFamily="18" charset="0"/>
                <a:cs typeface="Times New Roman" panose="02020603050405020304" pitchFamily="18" charset="0"/>
              </a:rPr>
              <a:t>пайдаланушының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жүйенің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ақпараттық</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және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есептеу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ресурстарын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компьютердегі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кәсіби</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емес</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әрекеттерден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қорғау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арқылы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қате</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алу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құқығын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қамтамасыз</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ету</a:t>
            </a:r>
            <a:r>
              <a:rPr lang="ru-RU" sz="1400" dirty="0">
                <a:solidFill>
                  <a:srgbClr val="002060"/>
                </a:solidFill>
                <a:latin typeface="Times New Roman" panose="02020603050405020304" pitchFamily="18" charset="0"/>
                <a:cs typeface="Times New Roman" panose="02020603050405020304" pitchFamily="18" charset="0"/>
              </a:rPr>
              <a:t>;</a:t>
            </a:r>
          </a:p>
          <a:p>
            <a:pPr lvl="0" algn="just"/>
            <a:r>
              <a:rPr lang="ru-RU" sz="1400" dirty="0" err="1">
                <a:solidFill>
                  <a:srgbClr val="002060"/>
                </a:solidFill>
                <a:latin typeface="Times New Roman" panose="02020603050405020304" pitchFamily="18" charset="0"/>
                <a:cs typeface="Times New Roman" panose="02020603050405020304" pitchFamily="18" charset="0"/>
              </a:rPr>
              <a:t>пайдаланушының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компьютермен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өзара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әрекеттесу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процесін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жеңілдететін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иерархиялық</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мәзірлердің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кеңестер</a:t>
            </a:r>
            <a:r>
              <a:rPr lang="ru-RU" sz="1400" dirty="0">
                <a:solidFill>
                  <a:srgbClr val="002060"/>
                </a:solidFill>
                <a:latin typeface="Times New Roman" panose="02020603050405020304" pitchFamily="18" charset="0"/>
                <a:cs typeface="Times New Roman" panose="02020603050405020304" pitchFamily="18" charset="0"/>
              </a:rPr>
              <a:t> мен </a:t>
            </a:r>
            <a:r>
              <a:rPr lang="ru-RU" sz="1400" dirty="0" err="1">
                <a:solidFill>
                  <a:srgbClr val="002060"/>
                </a:solidFill>
                <a:latin typeface="Times New Roman" panose="02020603050405020304" pitchFamily="18" charset="0"/>
                <a:cs typeface="Times New Roman" panose="02020603050405020304" pitchFamily="18" charset="0"/>
              </a:rPr>
              <a:t>оқыту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жүйесінің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және</a:t>
            </a:r>
            <a:r>
              <a:rPr lang="ru-RU" sz="1400" dirty="0">
                <a:solidFill>
                  <a:srgbClr val="002060"/>
                </a:solidFill>
                <a:latin typeface="Times New Roman" panose="02020603050405020304" pitchFamily="18" charset="0"/>
                <a:cs typeface="Times New Roman" panose="02020603050405020304" pitchFamily="18" charset="0"/>
              </a:rPr>
              <a:t> т. б. </a:t>
            </a:r>
            <a:r>
              <a:rPr lang="ru-RU" sz="1400" dirty="0" err="1">
                <a:solidFill>
                  <a:srgbClr val="002060"/>
                </a:solidFill>
                <a:latin typeface="Times New Roman" panose="02020603050405020304" pitchFamily="18" charset="0"/>
                <a:cs typeface="Times New Roman" panose="02020603050405020304" pitchFamily="18" charset="0"/>
              </a:rPr>
              <a:t>кең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жиынтығының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болуы</a:t>
            </a:r>
            <a:r>
              <a:rPr lang="ru-RU" sz="1400" dirty="0">
                <a:solidFill>
                  <a:srgbClr val="002060"/>
                </a:solidFill>
                <a:latin typeface="Times New Roman" panose="02020603050405020304" pitchFamily="18" charset="0"/>
                <a:cs typeface="Times New Roman" panose="02020603050405020304" pitchFamily="18" charset="0"/>
              </a:rPr>
              <a:t>;</a:t>
            </a:r>
          </a:p>
          <a:p>
            <a:pPr lvl="0" algn="just"/>
            <a:r>
              <a:rPr lang="ru-RU" sz="1400" dirty="0" err="1">
                <a:solidFill>
                  <a:srgbClr val="002060"/>
                </a:solidFill>
                <a:latin typeface="Times New Roman" panose="02020603050405020304" pitchFamily="18" charset="0"/>
                <a:cs typeface="Times New Roman" panose="02020603050405020304" pitchFamily="18" charset="0"/>
              </a:rPr>
              <a:t>салдары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қандай</a:t>
            </a:r>
            <a:r>
              <a:rPr lang="ru-RU" sz="1400" dirty="0">
                <a:solidFill>
                  <a:srgbClr val="002060"/>
                </a:solidFill>
                <a:latin typeface="Times New Roman" panose="02020603050405020304" pitchFamily="18" charset="0"/>
                <a:cs typeface="Times New Roman" panose="02020603050405020304" pitchFamily="18" charset="0"/>
              </a:rPr>
              <a:t> да </a:t>
            </a:r>
            <a:r>
              <a:rPr lang="ru-RU" sz="1400" dirty="0" err="1">
                <a:solidFill>
                  <a:srgbClr val="002060"/>
                </a:solidFill>
                <a:latin typeface="Times New Roman" panose="02020603050405020304" pitchFamily="18" charset="0"/>
                <a:cs typeface="Times New Roman" panose="02020603050405020304" pitchFamily="18" charset="0"/>
              </a:rPr>
              <a:t>бір</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себептермен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пайдаланушыны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қанағаттандырмаған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реттемеленген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іс-әрекетті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орындауға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мүмкіндік</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беретін</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кері</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қайтару</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жүйесінің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болуы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жүйенің</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алдыңғы</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жағдайына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оралуға</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мүмкіндік</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береді</a:t>
            </a:r>
            <a:r>
              <a:rPr lang="ru-RU" sz="1400" dirty="0">
                <a:solidFill>
                  <a:srgbClr val="002060"/>
                </a:solidFill>
                <a:latin typeface="Times New Roman" panose="02020603050405020304" pitchFamily="18" charset="0"/>
                <a:cs typeface="Times New Roman" panose="02020603050405020304" pitchFamily="18" charset="0"/>
              </a:rPr>
              <a:t>.</a:t>
            </a:r>
          </a:p>
        </p:txBody>
      </p:sp>
      <p:sp>
        <p:nvSpPr>
          <p:cNvPr id="123" name="Google Shape;123;p16"/>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7</a:t>
            </a:fld>
            <a:endParaRPr>
              <a:latin typeface="Times New Roman" panose="02020603050405020304" pitchFamily="18" charset="0"/>
              <a:cs typeface="Times New Roman" panose="02020603050405020304" pitchFamily="18" charset="0"/>
            </a:endParaRPr>
          </a:p>
        </p:txBody>
      </p:sp>
      <p:pic>
        <p:nvPicPr>
          <p:cNvPr id="124" name="Google Shape;124;p16"/>
          <p:cNvPicPr preferRelativeResize="0"/>
          <p:nvPr/>
        </p:nvPicPr>
        <p:blipFill rotWithShape="1">
          <a:blip r:embed="rId3">
            <a:alphaModFix/>
          </a:blip>
          <a:srcRect t="25846" r="11016" b="14830"/>
          <a:stretch/>
        </p:blipFill>
        <p:spPr>
          <a:xfrm>
            <a:off x="4773135" y="-16"/>
            <a:ext cx="4370868" cy="4370868"/>
          </a:xfrm>
          <a:custGeom>
            <a:avLst/>
            <a:gdLst/>
            <a:ahLst/>
            <a:cxnLst/>
            <a:rect l="l" t="t" r="r" b="b"/>
            <a:pathLst>
              <a:path w="21600" h="21600" extrusionOk="0">
                <a:moveTo>
                  <a:pt x="0" y="0"/>
                </a:moveTo>
                <a:lnTo>
                  <a:pt x="0" y="10869"/>
                </a:lnTo>
                <a:cubicBezTo>
                  <a:pt x="0" y="16795"/>
                  <a:pt x="4805" y="21600"/>
                  <a:pt x="10731" y="21600"/>
                </a:cubicBezTo>
                <a:lnTo>
                  <a:pt x="21600" y="21600"/>
                </a:lnTo>
                <a:lnTo>
                  <a:pt x="21600" y="0"/>
                </a:lnTo>
                <a:lnTo>
                  <a:pt x="0" y="0"/>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66907" y="365890"/>
            <a:ext cx="4686900" cy="432396"/>
          </a:xfrm>
        </p:spPr>
        <p:txBody>
          <a:bodyPr/>
          <a:lstStyle/>
          <a:p>
            <a:pPr marL="38100" indent="0">
              <a:buNone/>
            </a:pPr>
            <a:r>
              <a:rPr lang="kk-KZ" b="1" dirty="0">
                <a:solidFill>
                  <a:srgbClr val="FF6600"/>
                </a:solidFill>
                <a:latin typeface="Times New Roman" panose="02020603050405020304" pitchFamily="18" charset="0"/>
                <a:cs typeface="Times New Roman" panose="02020603050405020304" pitchFamily="18" charset="0"/>
              </a:rPr>
              <a:t>Қорғау құралдары</a:t>
            </a:r>
            <a:endParaRPr lang="ru-RU" dirty="0">
              <a:solidFill>
                <a:srgbClr val="FF66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2" name="Rectangle 1"/>
          <p:cNvSpPr/>
          <p:nvPr/>
        </p:nvSpPr>
        <p:spPr>
          <a:xfrm>
            <a:off x="87086" y="1219200"/>
            <a:ext cx="5711372" cy="2554545"/>
          </a:xfrm>
          <a:prstGeom prst="rect">
            <a:avLst/>
          </a:prstGeom>
        </p:spPr>
        <p:txBody>
          <a:bodyPr wrap="square">
            <a:spAutoFit/>
          </a:bodyPr>
          <a:lstStyle/>
          <a:p>
            <a:r>
              <a:rPr lang="kk-KZ" sz="1600" dirty="0">
                <a:latin typeface="Times New Roman" panose="02020603050405020304" pitchFamily="18" charset="0"/>
                <a:cs typeface="Times New Roman" panose="02020603050405020304" pitchFamily="18" charset="0"/>
              </a:rPr>
              <a:t>Қорғау құралдары мүмкіндік береді:</a:t>
            </a:r>
            <a:endParaRPr lang="ru-RU"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kk-KZ" sz="1600" dirty="0">
                <a:latin typeface="Times New Roman" panose="02020603050405020304" pitchFamily="18" charset="0"/>
                <a:cs typeface="Times New Roman" panose="02020603050405020304" pitchFamily="18" charset="0"/>
              </a:rPr>
              <a:t>пайдаланушыларды аутентификациялау;</a:t>
            </a:r>
            <a:endParaRPr lang="ru-RU"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kk-KZ" sz="1600" dirty="0">
                <a:latin typeface="Times New Roman" panose="02020603050405020304" pitchFamily="18" charset="0"/>
                <a:cs typeface="Times New Roman" panose="02020603050405020304" pitchFamily="18" charset="0"/>
              </a:rPr>
              <a:t>қолданба компоненттері мен деректерге қол жеткізуді бақылау;</a:t>
            </a:r>
            <a:endParaRPr lang="ru-RU"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kk-KZ" sz="1600" dirty="0">
                <a:latin typeface="Times New Roman" panose="02020603050405020304" pitchFamily="18" charset="0"/>
                <a:cs typeface="Times New Roman" panose="02020603050405020304" pitchFamily="18" charset="0"/>
              </a:rPr>
              <a:t>ақпаратты шифрлау.</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Брандмауэрлер мен қорғау саясаты қолданбалы архитектураны таңдауға әсер етеді. Қорғау сұрақтары негізінен пайдаланушылар интернет арқылы жұмыс істейтін Wеb қосымшаларына қатысты. Алайда, олар ғаламдық есептеу желілерінде іске қосылған бағдарламаларға да қатысты.</a:t>
            </a:r>
            <a:endParaRPr lang="ru-RU" sz="1600" dirty="0">
              <a:latin typeface="Times New Roman" panose="02020603050405020304" pitchFamily="18" charset="0"/>
              <a:cs typeface="Times New Roman" panose="02020603050405020304" pitchFamily="18" charset="0"/>
            </a:endParaRPr>
          </a:p>
        </p:txBody>
      </p:sp>
      <p:grpSp>
        <p:nvGrpSpPr>
          <p:cNvPr id="5" name="Google Shape;1175;p50"/>
          <p:cNvGrpSpPr/>
          <p:nvPr/>
        </p:nvGrpSpPr>
        <p:grpSpPr>
          <a:xfrm>
            <a:off x="7800337" y="4041361"/>
            <a:ext cx="460705" cy="491455"/>
            <a:chOff x="9901824" y="937343"/>
            <a:chExt cx="744273" cy="793950"/>
          </a:xfrm>
        </p:grpSpPr>
        <p:grpSp>
          <p:nvGrpSpPr>
            <p:cNvPr id="6" name="Google Shape;1176;p50"/>
            <p:cNvGrpSpPr/>
            <p:nvPr/>
          </p:nvGrpSpPr>
          <p:grpSpPr>
            <a:xfrm>
              <a:off x="9901824" y="937343"/>
              <a:ext cx="744273" cy="793950"/>
              <a:chOff x="9901824" y="937343"/>
              <a:chExt cx="744273" cy="793950"/>
            </a:xfrm>
          </p:grpSpPr>
          <p:sp>
            <p:nvSpPr>
              <p:cNvPr id="13" name="Google Shape;1177;p50"/>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178;p50"/>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179;p50"/>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180;p50"/>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181;p50"/>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182;p50"/>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183;p50"/>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184;p50"/>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185;p50"/>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186;p50"/>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7" name="Google Shape;1187;p50"/>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188;p50"/>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189;p50"/>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190;p50"/>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1191;p50"/>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1192;p50"/>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3" name="Google Shape;1221;p50"/>
          <p:cNvGrpSpPr/>
          <p:nvPr/>
        </p:nvGrpSpPr>
        <p:grpSpPr>
          <a:xfrm>
            <a:off x="7099770" y="4041361"/>
            <a:ext cx="460705" cy="491455"/>
            <a:chOff x="8770051" y="937343"/>
            <a:chExt cx="744273" cy="793950"/>
          </a:xfrm>
        </p:grpSpPr>
        <p:sp>
          <p:nvSpPr>
            <p:cNvPr id="24" name="Google Shape;1222;p50"/>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 name="Google Shape;1223;p50"/>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 name="Google Shape;1224;p50"/>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 name="Google Shape;1225;p50"/>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 name="Google Shape;1226;p50"/>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9" name="Google Shape;1227;p50"/>
            <p:cNvGrpSpPr/>
            <p:nvPr/>
          </p:nvGrpSpPr>
          <p:grpSpPr>
            <a:xfrm>
              <a:off x="8770051" y="937343"/>
              <a:ext cx="744273" cy="793950"/>
              <a:chOff x="6565437" y="1588001"/>
              <a:chExt cx="744273" cy="793950"/>
            </a:xfrm>
          </p:grpSpPr>
          <p:sp>
            <p:nvSpPr>
              <p:cNvPr id="30" name="Google Shape;1228;p50"/>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229;p50"/>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2" name="Google Shape;1230;p50"/>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231;p50"/>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232;p50"/>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1233;p50"/>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6" name="Google Shape;1234;p50"/>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7" name="Google Shape;1235;p50"/>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1236;p50"/>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9" name="Google Shape;1237;p50"/>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40" name="Google Shape;1238;p50"/>
          <p:cNvGrpSpPr/>
          <p:nvPr/>
        </p:nvGrpSpPr>
        <p:grpSpPr>
          <a:xfrm>
            <a:off x="5698634" y="4041361"/>
            <a:ext cx="460705" cy="491455"/>
            <a:chOff x="6506504" y="937343"/>
            <a:chExt cx="744273" cy="793950"/>
          </a:xfrm>
        </p:grpSpPr>
        <p:sp>
          <p:nvSpPr>
            <p:cNvPr id="41" name="Google Shape;1239;p50"/>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1240;p50"/>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1241;p50"/>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4" name="Google Shape;1242;p50"/>
            <p:cNvGrpSpPr/>
            <p:nvPr/>
          </p:nvGrpSpPr>
          <p:grpSpPr>
            <a:xfrm>
              <a:off x="6506504" y="937343"/>
              <a:ext cx="744273" cy="793950"/>
              <a:chOff x="6565437" y="1588001"/>
              <a:chExt cx="744273" cy="793950"/>
            </a:xfrm>
          </p:grpSpPr>
          <p:sp>
            <p:nvSpPr>
              <p:cNvPr id="45" name="Google Shape;1243;p50"/>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6" name="Google Shape;1244;p50"/>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7" name="Google Shape;1245;p50"/>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8" name="Google Shape;1246;p50"/>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9" name="Google Shape;1247;p50"/>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0" name="Google Shape;1248;p50"/>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1" name="Google Shape;1249;p50"/>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2" name="Google Shape;1250;p50"/>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3" name="Google Shape;1251;p50"/>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4" name="Google Shape;1252;p50"/>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55" name="Google Shape;1253;p50"/>
          <p:cNvGrpSpPr/>
          <p:nvPr/>
        </p:nvGrpSpPr>
        <p:grpSpPr>
          <a:xfrm>
            <a:off x="6399202" y="4041361"/>
            <a:ext cx="460705" cy="491455"/>
            <a:chOff x="7638277" y="937343"/>
            <a:chExt cx="744273" cy="793950"/>
          </a:xfrm>
        </p:grpSpPr>
        <p:sp>
          <p:nvSpPr>
            <p:cNvPr id="56" name="Google Shape;1254;p50"/>
            <p:cNvSpPr/>
            <p:nvPr/>
          </p:nvSpPr>
          <p:spPr>
            <a:xfrm>
              <a:off x="8012931" y="1079385"/>
              <a:ext cx="217151" cy="253479"/>
            </a:xfrm>
            <a:custGeom>
              <a:avLst/>
              <a:gdLst/>
              <a:ahLst/>
              <a:cxnLst/>
              <a:rect l="l" t="t" r="r" b="b"/>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1255;p50"/>
            <p:cNvSpPr/>
            <p:nvPr/>
          </p:nvSpPr>
          <p:spPr>
            <a:xfrm>
              <a:off x="7789628" y="1079436"/>
              <a:ext cx="214318" cy="253428"/>
            </a:xfrm>
            <a:custGeom>
              <a:avLst/>
              <a:gdLst/>
              <a:ahLst/>
              <a:cxnLst/>
              <a:rect l="l" t="t" r="r" b="b"/>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 name="Google Shape;1256;p50"/>
            <p:cNvSpPr/>
            <p:nvPr/>
          </p:nvSpPr>
          <p:spPr>
            <a:xfrm>
              <a:off x="8012931" y="1341261"/>
              <a:ext cx="202133" cy="270446"/>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 name="Google Shape;1257;p50"/>
            <p:cNvSpPr/>
            <p:nvPr/>
          </p:nvSpPr>
          <p:spPr>
            <a:xfrm>
              <a:off x="7804733" y="1341261"/>
              <a:ext cx="199288" cy="27043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60" name="Google Shape;1258;p50"/>
            <p:cNvGrpSpPr/>
            <p:nvPr/>
          </p:nvGrpSpPr>
          <p:grpSpPr>
            <a:xfrm>
              <a:off x="7638277" y="937343"/>
              <a:ext cx="744273" cy="793950"/>
              <a:chOff x="6565437" y="1588001"/>
              <a:chExt cx="744273" cy="793950"/>
            </a:xfrm>
          </p:grpSpPr>
          <p:sp>
            <p:nvSpPr>
              <p:cNvPr id="61" name="Google Shape;1259;p50"/>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2" name="Google Shape;1260;p50"/>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3" name="Google Shape;1261;p50"/>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4" name="Google Shape;1262;p50"/>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5" name="Google Shape;1263;p50"/>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6" name="Google Shape;1264;p50"/>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7" name="Google Shape;1265;p50"/>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8" name="Google Shape;1266;p50"/>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9" name="Google Shape;1267;p50"/>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0" name="Google Shape;1268;p50"/>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64115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idx="4294967295"/>
          </p:nvPr>
        </p:nvSpPr>
        <p:spPr>
          <a:xfrm>
            <a:off x="478971" y="0"/>
            <a:ext cx="6466114" cy="1112520"/>
          </a:xfrm>
          <a:prstGeom prst="rect">
            <a:avLst/>
          </a:prstGeom>
        </p:spPr>
        <p:txBody>
          <a:bodyPr spcFirstLastPara="1" wrap="square" lIns="0" tIns="0" rIns="0" bIns="0" anchor="ctr" anchorCtr="0">
            <a:noAutofit/>
          </a:bodyPr>
          <a:lstStyle/>
          <a:p>
            <a:r>
              <a:rPr lang="ru-RU" b="1" dirty="0" err="1">
                <a:solidFill>
                  <a:srgbClr val="FF6600"/>
                </a:solidFill>
                <a:latin typeface="Times New Roman" panose="02020603050405020304" pitchFamily="18" charset="0"/>
                <a:cs typeface="Times New Roman" panose="02020603050405020304" pitchFamily="18" charset="0"/>
              </a:rPr>
              <a:t>Пайдаланушы</a:t>
            </a:r>
            <a:r>
              <a:rPr lang="ru-RU" b="1" dirty="0">
                <a:solidFill>
                  <a:srgbClr val="FF6600"/>
                </a:solidFill>
                <a:latin typeface="Times New Roman" panose="02020603050405020304" pitchFamily="18" charset="0"/>
                <a:cs typeface="Times New Roman" panose="02020603050405020304" pitchFamily="18" charset="0"/>
              </a:rPr>
              <a:t> </a:t>
            </a:r>
            <a:r>
              <a:rPr lang="ru-RU" b="1" dirty="0" err="1">
                <a:solidFill>
                  <a:srgbClr val="FF6600"/>
                </a:solidFill>
                <a:latin typeface="Times New Roman" panose="02020603050405020304" pitchFamily="18" charset="0"/>
                <a:cs typeface="Times New Roman" panose="02020603050405020304" pitchFamily="18" charset="0"/>
              </a:rPr>
              <a:t>интерфейсінің</a:t>
            </a:r>
            <a:r>
              <a:rPr lang="ru-RU" b="1" dirty="0">
                <a:solidFill>
                  <a:srgbClr val="FF6600"/>
                </a:solidFill>
                <a:latin typeface="Times New Roman" panose="02020603050405020304" pitchFamily="18" charset="0"/>
                <a:cs typeface="Times New Roman" panose="02020603050405020304" pitchFamily="18" charset="0"/>
              </a:rPr>
              <a:t> </a:t>
            </a:r>
            <a:r>
              <a:rPr lang="ru-RU" b="1" dirty="0" err="1">
                <a:solidFill>
                  <a:srgbClr val="FF6600"/>
                </a:solidFill>
                <a:latin typeface="Times New Roman" panose="02020603050405020304" pitchFamily="18" charset="0"/>
                <a:cs typeface="Times New Roman" panose="02020603050405020304" pitchFamily="18" charset="0"/>
              </a:rPr>
              <a:t>түрлері</a:t>
            </a:r>
            <a:endParaRPr lang="ru-RU" dirty="0">
              <a:solidFill>
                <a:srgbClr val="FF6600"/>
              </a:solidFill>
              <a:latin typeface="Times New Roman" panose="02020603050405020304" pitchFamily="18" charset="0"/>
              <a:cs typeface="Times New Roman" panose="02020603050405020304" pitchFamily="18" charset="0"/>
            </a:endParaRPr>
          </a:p>
        </p:txBody>
      </p:sp>
      <p:sp>
        <p:nvSpPr>
          <p:cNvPr id="220" name="Google Shape;220;p26"/>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dk2"/>
                </a:solidFill>
                <a:latin typeface="Times New Roman" panose="02020603050405020304" pitchFamily="18" charset="0"/>
                <a:cs typeface="Times New Roman" panose="02020603050405020304" pitchFamily="18" charset="0"/>
              </a:rPr>
              <a:t>9</a:t>
            </a:fld>
            <a:endParaRPr>
              <a:solidFill>
                <a:schemeClr val="dk2"/>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0297" y="890650"/>
            <a:ext cx="8026400" cy="4252703"/>
          </a:xfrm>
          <a:prstGeom prst="rect">
            <a:avLst/>
          </a:prstGeom>
        </p:spPr>
        <p:txBody>
          <a:bodyPr wrap="square">
            <a:spAutoFit/>
          </a:bodyPr>
          <a:lstStyle/>
          <a:p>
            <a:pPr>
              <a:lnSpc>
                <a:spcPct val="107000"/>
              </a:lnSpc>
              <a:spcAft>
                <a:spcPts val="800"/>
              </a:spcAft>
            </a:pP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Пайдаланушының</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көзқарасы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бойынша</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Операциялық</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жүйе</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пайдаланушының</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қолданбалы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бағдарламасын</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әзірлеу</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орындау</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жүзеге</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асырылатын</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ыңғайлы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пайдаланушы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интерфейсін</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бағдарламалық</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ортаны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қалыптастырады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pP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Мұнда</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пайдаланушы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интерфейсін</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компьютердің</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жұмысын</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басқаруға</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арналған</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командалық</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Тіл</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пайдаланушыны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күнделікті</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әрекеттерден</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босататын</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қызметтер</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жиынтығы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ретінде</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қарастыруға</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болады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Пайдаланушы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интерфейсі-пайдаланушының</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бағдарламалық</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жасақтамамен</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өзара</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әрекеттесуіне</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әсер</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ете</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алатын</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бағдарламаның</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элементтері</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компоненттері</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Оның</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ішінде</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marL="171450" indent="-171450">
              <a:lnSpc>
                <a:spcPct val="107000"/>
              </a:lnSpc>
              <a:spcAft>
                <a:spcPts val="800"/>
              </a:spcAft>
              <a:buClr>
                <a:srgbClr val="FF6600"/>
              </a:buClr>
              <a:buFont typeface="Wingdings" panose="05000000000000000000" pitchFamily="2" charset="2"/>
              <a:buChar char="v"/>
            </a:pP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ақпаратты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көрсету</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құралдары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көрсетілетін</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ақпарат</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форматтар</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кодтар</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marL="171450" indent="-171450">
              <a:lnSpc>
                <a:spcPct val="107000"/>
              </a:lnSpc>
              <a:spcAft>
                <a:spcPts val="800"/>
              </a:spcAft>
              <a:buClr>
                <a:srgbClr val="FF6600"/>
              </a:buClr>
              <a:buFont typeface="Wingdings" panose="05000000000000000000" pitchFamily="2" charset="2"/>
              <a:buChar char="v"/>
            </a:pP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командалық</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режимдер</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пайдаланушы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интерфейсі"тілі</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marL="171450" indent="-171450">
              <a:lnSpc>
                <a:spcPct val="107000"/>
              </a:lnSpc>
              <a:spcAft>
                <a:spcPts val="800"/>
              </a:spcAft>
              <a:buClr>
                <a:srgbClr val="FF6600"/>
              </a:buClr>
              <a:buFont typeface="Wingdings" panose="05000000000000000000" pitchFamily="2" charset="2"/>
              <a:buChar char="v"/>
            </a:pP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деректерді</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енгізу</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құрылғылары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технологиялары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marL="171450" indent="-171450">
              <a:lnSpc>
                <a:spcPct val="107000"/>
              </a:lnSpc>
              <a:spcAft>
                <a:spcPts val="800"/>
              </a:spcAft>
              <a:buClr>
                <a:srgbClr val="FF6600"/>
              </a:buClr>
              <a:buFont typeface="Wingdings" panose="05000000000000000000" pitchFamily="2" charset="2"/>
              <a:buChar char="v"/>
            </a:pP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пайдаланушы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мен компьютер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арасындағы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диалогтар</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өзара</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әрекеттесу</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транзакциялар</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pPr marL="171450" indent="-171450">
              <a:lnSpc>
                <a:spcPct val="107000"/>
              </a:lnSpc>
              <a:spcAft>
                <a:spcPts val="800"/>
              </a:spcAft>
              <a:buClr>
                <a:srgbClr val="FF6600"/>
              </a:buClr>
              <a:buFont typeface="Wingdings" panose="05000000000000000000" pitchFamily="2" charset="2"/>
              <a:buChar char="v"/>
            </a:pP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Пайдаланушының</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кері</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байланысы;нақты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пәндік</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салада</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шешім</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қабылдауды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қолдау</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бағдарламаны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пайдалану</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тәртібі</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оған</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арналған</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құжаттама</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pP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Пайдаланушы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интерфейсінің</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түріне</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байланысты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Ақпараттық</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технологиялар</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тиісті</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классификацияға</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ие</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Бұл</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жағдайда</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жүйелік</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қолданбалы</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интерфейс </a:t>
            </a:r>
            <a:r>
              <a:rPr lang="ru-RU"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ерекшеленеді</a:t>
            </a:r>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Rutland template">
  <a:themeElements>
    <a:clrScheme name="Custom 347">
      <a:dk1>
        <a:srgbClr val="142236"/>
      </a:dk1>
      <a:lt1>
        <a:srgbClr val="FFFFFF"/>
      </a:lt1>
      <a:dk2>
        <a:srgbClr val="667180"/>
      </a:dk2>
      <a:lt2>
        <a:srgbClr val="E5E8EB"/>
      </a:lt2>
      <a:accent1>
        <a:srgbClr val="FF6035"/>
      </a:accent1>
      <a:accent2>
        <a:srgbClr val="BB1C0B"/>
      </a:accent2>
      <a:accent3>
        <a:srgbClr val="1DC8E6"/>
      </a:accent3>
      <a:accent4>
        <a:srgbClr val="0D7FA3"/>
      </a:accent4>
      <a:accent5>
        <a:srgbClr val="8FC55D"/>
      </a:accent5>
      <a:accent6>
        <a:srgbClr val="4E9934"/>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6146</Words>
  <Application>Microsoft Office PowerPoint</Application>
  <PresentationFormat>Экран (16:9)</PresentationFormat>
  <Paragraphs>392</Paragraphs>
  <Slides>47</Slides>
  <Notes>34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47</vt:i4>
      </vt:variant>
    </vt:vector>
  </HeadingPairs>
  <TitlesOfParts>
    <vt:vector size="56" baseType="lpstr">
      <vt:lpstr>Arial</vt:lpstr>
      <vt:lpstr>Red Hat Display</vt:lpstr>
      <vt:lpstr>Raleway Thin</vt:lpstr>
      <vt:lpstr>Raleway</vt:lpstr>
      <vt:lpstr>Wingdings</vt:lpstr>
      <vt:lpstr>Times New Roman</vt:lpstr>
      <vt:lpstr>Red Hat Display Black</vt:lpstr>
      <vt:lpstr>Calibri</vt:lpstr>
      <vt:lpstr>Rutland template</vt:lpstr>
      <vt:lpstr>Пайдаланушы деңгейіндегі технологиялар</vt:lpstr>
      <vt:lpstr>Жоспар:</vt:lpstr>
      <vt:lpstr>Пайдаланушының интерфейсі</vt:lpstr>
      <vt:lpstr>Интерфейсті сәйкестендіру  </vt:lpstr>
      <vt:lpstr>Презентация PowerPoint</vt:lpstr>
      <vt:lpstr>Презентация PowerPoint</vt:lpstr>
      <vt:lpstr>Соңғы пайдаланушылардың компьютерлік жүйемен тиімді өзара әрекеттесуі үшін жаңа ақпараттық технологиялар достық интерфейс қағидаттарына негізделген компьютерлік жүйемен пайдаланушы интерфейсін түбегейлі әр түрлі ұйымдастыруға сүйенеді</vt:lpstr>
      <vt:lpstr>Презентация PowerPoint</vt:lpstr>
      <vt:lpstr>Пайдаланушы интерфейсінің түрлері</vt:lpstr>
      <vt:lpstr>Пайдаланушы интерфейсі түрі бойынша ақпараттық технологияларды жіктеу</vt:lpstr>
      <vt:lpstr>Қолданбалы интерфейс кейбір функционалды ақпараттық технологияларды енгізумен байланысты.  Жүйелік интерфейс-бұл операциялық жүйе немесе оның қондырмасы жүзеге асыратын компьютермен өзара әрекеттесу әдістерінің жиынтығы.  Пайдаланушы интерфейсінің негізгі типтері: командалық, WIMP (графикалық), SILK (сөйлеу).</vt:lpstr>
      <vt:lpstr>Презентация PowerPoint</vt:lpstr>
      <vt:lpstr>Автоматтандырылған жұмыс орнының пайдаланушы интерфейсінің түсініктері, қасиеттері, функциялары</vt:lpstr>
      <vt:lpstr>Интернет желісінде жұмыс істеудің негізгі пайдаланушы технологиялары. WWW, FTP, TELNET, E-MAIL. Интернеттен ақпарат іздеу.</vt:lpstr>
      <vt:lpstr>Презентация PowerPoint</vt:lpstr>
      <vt:lpstr>Электрондық пошта</vt:lpstr>
      <vt:lpstr>Интернеттен ақпарат іздеу</vt:lpstr>
      <vt:lpstr>Интернет желісінде ақпаратты іздеу</vt:lpstr>
      <vt:lpstr>World Wide Web</vt:lpstr>
      <vt:lpstr>Ақпаратты белсенді көрсету тәсілдері</vt:lpstr>
      <vt:lpstr>Презентация PowerPoint</vt:lpstr>
      <vt:lpstr>ASP технологиясы</vt:lpstr>
      <vt:lpstr>ASP артықшылықтары</vt:lpstr>
      <vt:lpstr>Пайдаланушы интерфейсі: Пайдаланушы әртүрлі бағдарламалар мен құрылғылармен өзара әрекеттесетін құралдар жиынтығы:</vt:lpstr>
      <vt:lpstr>Графикалық пайдаланушы интерфейсі</vt:lpstr>
      <vt:lpstr>Графикалық пайдаланушы интерфейсінің келесі түрлерін ажыратуға болады:</vt:lpstr>
      <vt:lpstr>Командалық жол интерфейсі</vt:lpstr>
      <vt:lpstr>Презентация PowerPoint</vt:lpstr>
      <vt:lpstr>Қимыл интерфейсі</vt:lpstr>
      <vt:lpstr>Артықшылықтары мен кемшіліктері</vt:lpstr>
      <vt:lpstr>Нейрокомпьютерлік интерфейс</vt:lpstr>
      <vt:lpstr>Бағдарламалық жасақтама компоненттерінің өзара әрекеттесу тәсілі</vt:lpstr>
      <vt:lpstr>Қолданбалы бағдарламалау интерфейсі</vt:lpstr>
      <vt:lpstr>API тағайындау (қолданбалы бағдарламалау интерфейсі) қосымшаларды құру кезінде бағдарламалау процесін жеңілдетеді, негізгі іске асыруды абстракциялайды және әзірлеушіге қажет нысандар мен әрекеттерді ғана қамтамасыз етеді. Егер электрондық пошта клиентіне арналған графикалық интерфейс қолданушыға жаңа хаттарды таңдау және бөлектеу үшін барлық қадамдарды орындайтын түймені бере алса, онда файлдарды енгізу/шығару API әзірлеушіге файлды бір жерден екінші жерге көшіретін функцияны бере алады, әзірлеушіден сахна артында жатқан файлдық жүйенің операцияларын түсінуді талап етпейді.</vt:lpstr>
      <vt:lpstr>Қашықтан процедураларды шақыру</vt:lpstr>
      <vt:lpstr>Принциптері</vt:lpstr>
      <vt:lpstr>Компоненттері</vt:lpstr>
      <vt:lpstr>Microsoft Component Object Model Interface</vt:lpstr>
      <vt:lpstr>Интерфейс (объектіге бағытталған бағдарламалау)</vt:lpstr>
      <vt:lpstr>Презентация PowerPoint</vt:lpstr>
      <vt:lpstr>Интерфейстер және абстрактілі сыныптар</vt:lpstr>
      <vt:lpstr>Презентация PowerPoint</vt:lpstr>
      <vt:lpstr>Презентация PowerPoint</vt:lpstr>
      <vt:lpstr>UML интерфейстері</vt:lpstr>
      <vt:lpstr>Презентация PowerPoint</vt:lpstr>
      <vt:lpstr>Пайдаланылған әдебиеттер</vt:lpstr>
      <vt:lpstr>Сұрақтар: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Пайдаланушы деңгейіндегі технологиялар</dc:title>
  <dc:creator>Назира Кенесова</dc:creator>
  <cp:lastModifiedBy>Aibek Ibraimkulov</cp:lastModifiedBy>
  <cp:revision>48</cp:revision>
  <dcterms:modified xsi:type="dcterms:W3CDTF">2021-12-22T20:21:50Z</dcterms:modified>
</cp:coreProperties>
</file>