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00" r:id="rId3"/>
    <p:sldId id="301" r:id="rId4"/>
    <p:sldId id="299" r:id="rId5"/>
    <p:sldId id="279" r:id="rId6"/>
    <p:sldId id="282" r:id="rId7"/>
    <p:sldId id="283" r:id="rId8"/>
    <p:sldId id="287" r:id="rId9"/>
    <p:sldId id="284" r:id="rId10"/>
    <p:sldId id="296" r:id="rId11"/>
    <p:sldId id="298" r:id="rId12"/>
    <p:sldId id="290" r:id="rId13"/>
    <p:sldId id="302" r:id="rId14"/>
    <p:sldId id="304" r:id="rId15"/>
    <p:sldId id="30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9933"/>
    <a:srgbClr val="FF6600"/>
    <a:srgbClr val="FF99FF"/>
    <a:srgbClr val="9933FF"/>
    <a:srgbClr val="FFCC66"/>
    <a:srgbClr val="66CCFF"/>
    <a:srgbClr val="FF66CC"/>
    <a:srgbClr val="FF6699"/>
    <a:srgbClr val="B4CF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494" autoAdjust="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3F505-38CA-4CA5-BC3D-5DA7F577765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6103BF1-4CB6-4A53-BBDC-C33E941CC699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Измерение частоты пульса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2DAFF8-D740-4E4D-A644-5AE559FA7528}" type="parTrans" cxnId="{B595C7D2-F938-4B7C-A727-B7015D65BE3B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9E1DA5-4C8C-4BB9-94B9-B978CB246DD8}" type="sibTrans" cxnId="{B595C7D2-F938-4B7C-A727-B7015D65BE3B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A66399-B023-4F0E-80EE-DE9DB2E562FA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Исследования зрения: острота зрения, снимок глазного дна, измерение внутриглазного давления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60D16E5-DB40-4372-BC62-19E5B50B014B}" type="parTrans" cxnId="{E9020C28-B8B0-4BFA-B6DE-ED609804D77C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02DFC3-6E7B-449F-808D-BC2597D87C30}" type="sibTrans" cxnId="{E9020C28-B8B0-4BFA-B6DE-ED609804D77C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30FEFD-A331-4B29-A73C-6E4896EC600F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Измерение артериального давления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B3D893B-EC2A-4149-8BA8-CA09F2E68BB6}" type="parTrans" cxnId="{18657A57-887C-4819-8EC4-B0C5AB78670F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515EB0-C58A-4316-AC45-181CC5DEAFCE}" type="sibTrans" cxnId="{18657A57-887C-4819-8EC4-B0C5AB78670F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88537C-E019-4FFC-9370-FD9D41A3E57A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 Электрокардиография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C5624BC-13C7-4E29-B8A7-4F8FECE3C188}" type="parTrans" cxnId="{F1556C49-AE3D-460F-88E0-426222EB73DB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209429-6C75-448F-8DB3-4512402E898E}" type="sibTrans" cxnId="{F1556C49-AE3D-460F-88E0-426222EB73DB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E149D4-2601-4266-AE8E-00269756FD7E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Спирография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1E96AB3-254E-423B-ACA0-290F77FBCEE7}" type="parTrans" cxnId="{8612ED5E-1932-423B-9D11-272A4257F93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6F95C6-474A-49C5-9878-5775B1DDB2D0}" type="sibTrans" cxnId="{8612ED5E-1932-423B-9D11-272A4257F93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9E98D0-8DA8-4F6B-91BB-7D3F417953C1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Исследование слуха: аудиометрия, тимпанометрия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04B2ED3-08B1-4CCA-88BE-96AF5172F59F}" type="parTrans" cxnId="{F8069A11-FECB-4470-8A70-089AD44AC5E2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FB582B-BEAF-40EA-80BC-DBE21B399C95}" type="sibTrans" cxnId="{F8069A11-FECB-4470-8A70-089AD44AC5E2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29EFF1-A02E-400F-A341-4DABA537F80F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общий анализ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8861E16-AE8E-4763-830F-0C517D694041}" type="parTrans" cxnId="{F1183E2D-9034-4798-98DC-687F015A9BAE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DD9C1E-1EF1-44A4-9372-3ED2A37F4374}" type="sibTrans" cxnId="{F1183E2D-9034-4798-98DC-687F015A9BAE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92CF35-092B-4DA0-82BE-D85CD362C5C5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биохимический анализ крови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0F65E3A-6259-41D5-A2D8-242AD3EF3FFD}" type="parTrans" cxnId="{EE4E3F53-8EBB-437B-A2DC-6A8C7277087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F0237E-C38C-4B8F-8969-BA46A8198E0D}" type="sibTrans" cxnId="{EE4E3F53-8EBB-437B-A2DC-6A8C7277087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6437A3-23D9-4D32-963A-45C33057F239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иммунохимический анализ крови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6A93971-D66A-4C3C-9A23-BF73B04A7919}" type="parTrans" cxnId="{185C15DA-41DB-4F10-9BFA-2B83422CB201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4D34F1-983A-41BE-AB53-4633D0CF238B}" type="sibTrans" cxnId="{185C15DA-41DB-4F10-9BFA-2B83422CB201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2B48E8-8FC1-4273-813D-EFDBA1783105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общий анализ мочи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EB35800-33BD-4965-A142-29DC253F0ED0}" type="parTrans" cxnId="{0339F706-194A-4966-937B-4D5BAD013255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78EF42-EDAF-4454-AD80-DFB1B9249DB9}" type="sibTrans" cxnId="{0339F706-194A-4966-937B-4D5BAD013255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C58AEE-8B95-4546-A40B-58643EED2247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Прямая рентгенография грудной клетки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9A1A475-FBC8-4415-8BB3-74B2C657C471}" type="parTrans" cxnId="{074BE5D5-261D-486C-B390-599606E8CD14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891438-1CEE-4D50-A3F5-AF62CDE9A312}" type="sibTrans" cxnId="{074BE5D5-261D-486C-B390-599606E8CD14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1EC462-1117-4F45-A987-36D5CA1A02AC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УЗИ (печень и почки)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6579B53-D62C-4579-9DDB-A78850B31D4C}" type="parTrans" cxnId="{48494A30-FACC-43B7-A06D-42D6B08DEB8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692984-E116-4353-8235-5877EC5306DE}" type="sibTrans" cxnId="{48494A30-FACC-43B7-A06D-42D6B08DEB8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1FEB74-ACE0-47A9-92F6-FF9B8F59D15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Гинекологические исследования</a:t>
          </a:r>
          <a:endParaRPr lang="ru-RU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9F7CF0-F2FE-4BC6-B486-F245B7708208}" type="parTrans" cxnId="{32BFF98C-BE17-4D33-9744-7954D007AA7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D8AA01-4DA6-47DE-ACA0-783A29FA203B}" type="sibTrans" cxnId="{32BFF98C-BE17-4D33-9744-7954D007AA7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C9FE5D-159C-43A7-9BFF-6BAD29949256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Кольпоскопия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E3FEAA8-55EF-49DE-9DA6-9DE8CFB5BCB2}" type="parTrans" cxnId="{9FE2AC59-28E9-47FC-B906-0FD50773803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8F6C37-62AF-43DC-A944-421FFECBFCC0}" type="sibTrans" cxnId="{9FE2AC59-28E9-47FC-B906-0FD50773803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2E0CC7-19FF-411A-AA58-EC64BF462241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Гинекологический мазок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DB0782A-26D4-4270-80DF-ADB44EAE9767}" type="parTrans" cxnId="{BA7AEB55-C108-4F6C-AB87-7D6C7E6172FA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659DD1-A7FE-41E0-82E3-489CCDB6026F}" type="sibTrans" cxnId="{BA7AEB55-C108-4F6C-AB87-7D6C7E6172FA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36A441-19C7-4D87-A4CC-20776E1470B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Антропометрические исследования</a:t>
          </a:r>
          <a:endParaRPr lang="ru-RU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623BB7-1CB0-4387-BFF0-6080DF6361AF}" type="parTrans" cxnId="{D9B6235B-F2A4-493A-8249-2C233BCAC96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EA8E07-A2BD-44DE-A7E6-3463C8067EB4}" type="sibTrans" cxnId="{D9B6235B-F2A4-493A-8249-2C233BCAC96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DB1ECE-3E72-4CE0-A605-D49B41B41F0A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Измерение роста, веса, индекса массы тела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3B7B082-878D-4CA1-A84F-3B59BF53DBF3}" type="parTrans" cxnId="{50592852-8157-4219-BBF1-EDE847A657EA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B8DF1E-C108-4E4F-9624-BE51B1F0FAAF}" type="sibTrans" cxnId="{50592852-8157-4219-BBF1-EDE847A657EA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9A3DB1-D2F3-4260-A4F6-F6F6BC71F620}">
      <dgm:prSet phldrT="[Текст]" custT="1"/>
      <dgm:spPr/>
      <dgm:t>
        <a:bodyPr/>
        <a:lstStyle/>
        <a:p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5FD526-4899-41EA-9BF5-EE0F0825A897}" type="parTrans" cxnId="{D853B1BD-6601-420E-B797-225EBAC2C8F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28246C-9556-47E2-A90B-F937E51B5BF9}" type="sibTrans" cxnId="{D853B1BD-6601-420E-B797-225EBAC2C8F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6C81A7-A9F7-42CF-8174-8E548BA6F6A6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Определение биологического возраста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D29A708-BA0B-462D-8DAA-6E1045873B1E}" type="parTrans" cxnId="{A7D24489-7FD3-436F-8B7D-3B93A063CF5A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C07353-8D9C-42AA-A942-1444FB21D3C6}" type="sibTrans" cxnId="{A7D24489-7FD3-436F-8B7D-3B93A063CF5A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33C5C7-0BBE-45E1-9EB9-86B7FFADAB0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Лучевые исследования</a:t>
          </a:r>
          <a:endParaRPr lang="ru-RU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2ACABF-3E60-4353-8C2D-9E47DB473085}" type="sibTrans" cxnId="{F8340659-9FA2-445A-B76F-83955C238116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945784-D5EB-489D-B0C3-6C302ACBEE56}" type="parTrans" cxnId="{F8340659-9FA2-445A-B76F-83955C238116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F53434-1249-4D49-A7BB-04C2F264BFF0}">
      <dgm:prSet phldrT="[Текст]" custT="1"/>
      <dgm:spPr/>
      <dgm:t>
        <a:bodyPr/>
        <a:lstStyle/>
        <a:p>
          <a:r>
            <a:rPr lang="ru-RU" sz="1400" b="1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Лабораторные исследования</a:t>
          </a:r>
          <a:endParaRPr lang="ru-RU" sz="1400" b="1" dirty="0">
            <a:solidFill>
              <a:srgbClr val="FF66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1EED7B-B4FF-4333-8D4D-8F2576E4907A}" type="sibTrans" cxnId="{9D9C9537-A2C2-4575-8C60-3F87AE4378F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960183-4920-475C-8FC2-F5A156E568E1}" type="parTrans" cxnId="{9D9C9537-A2C2-4575-8C60-3F87AE4378F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510E7A-519E-44A6-A13B-D1B862FE9DED}">
      <dgm:prSet phldrT="[Текст]" custT="1"/>
      <dgm:spPr/>
      <dgm:t>
        <a:bodyPr/>
        <a:lstStyle/>
        <a:p>
          <a:r>
            <a:rPr lang="ru-RU" sz="1400" b="1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Клинические исследования</a:t>
          </a:r>
          <a:endParaRPr lang="ru-RU" sz="1400" b="1" dirty="0">
            <a:solidFill>
              <a:srgbClr val="FF66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E5CD11-A8D9-42C4-9DEF-9E5B61B45434}" type="sibTrans" cxnId="{CEDD3068-25F3-43A3-8AFB-708B2985F954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98AE4F-0469-46AD-881B-B6D80403D95A}" type="parTrans" cxnId="{CEDD3068-25F3-43A3-8AFB-708B2985F954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9BB57B-74EE-4260-A7F3-EBB66880B3F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Функциональные исследования</a:t>
          </a:r>
          <a:endParaRPr lang="ru-RU" sz="1400" b="1" dirty="0">
            <a:solidFill>
              <a:srgbClr val="FF66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A49CC7-978E-46D1-8A2E-0A5221D40B55}" type="sibTrans" cxnId="{647508DC-C5AE-425A-87EF-392358841A3F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A32C0E-E6D7-48A6-8067-5239DA0CB9C6}" type="parTrans" cxnId="{647508DC-C5AE-425A-87EF-392358841A3F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EE20C1-9151-49AC-BE66-17573BC7A34C}">
      <dgm:prSet phldrT="[Текст]" custT="1"/>
      <dgm:spPr/>
      <dgm:t>
        <a:bodyPr/>
        <a:lstStyle/>
        <a:p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FB43718-3E58-429D-BB39-9611DAA3BF27}" type="sibTrans" cxnId="{36FCF349-704D-4C16-8104-490543E30ED2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B69AC8-D343-4E48-A23A-F7ACBD00D543}" type="parTrans" cxnId="{36FCF349-704D-4C16-8104-490543E30ED2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BBC512-E71B-419C-998A-3408A1583F4C}" type="pres">
      <dgm:prSet presAssocID="{3593F505-38CA-4CA5-BC3D-5DA7F57776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5386AE-1BA1-4894-B313-298CA1344E37}" type="pres">
      <dgm:prSet presAssocID="{CD9BB57B-74EE-4260-A7F3-EBB66880B3F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85748-1BD5-44FE-9C08-6B2953322478}" type="pres">
      <dgm:prSet presAssocID="{CD9BB57B-74EE-4260-A7F3-EBB66880B3F0}" presName="childText" presStyleLbl="revTx" presStyleIdx="0" presStyleCnt="6" custScaleY="173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05912-5989-4EC0-BC06-CCA1C6DD95F9}" type="pres">
      <dgm:prSet presAssocID="{32510E7A-519E-44A6-A13B-D1B862FE9DE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5C1D1-4239-4DDA-9178-F5049D4BCEC6}" type="pres">
      <dgm:prSet presAssocID="{32510E7A-519E-44A6-A13B-D1B862FE9DED}" presName="childText" presStyleLbl="revTx" presStyleIdx="1" presStyleCnt="6" custScaleY="211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17975-3C83-40FD-925D-728ECC705AD5}" type="pres">
      <dgm:prSet presAssocID="{60F53434-1249-4D49-A7BB-04C2F264BFF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0D6CA-BBBC-4F57-B64C-E11C1CB21DAD}" type="pres">
      <dgm:prSet presAssocID="{60F53434-1249-4D49-A7BB-04C2F264BFF0}" presName="childText" presStyleLbl="revTx" presStyleIdx="2" presStyleCnt="6" custScaleY="182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6D9D0-0CC6-4A8C-B00F-B9F40D4ECA14}" type="pres">
      <dgm:prSet presAssocID="{7033C5C7-0BBE-45E1-9EB9-86B7FFADAB0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E0011-97B4-4772-9DE8-10EE42995C64}" type="pres">
      <dgm:prSet presAssocID="{7033C5C7-0BBE-45E1-9EB9-86B7FFADAB06}" presName="childText" presStyleLbl="revTx" presStyleIdx="3" presStyleCnt="6" custScaleY="195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486E4-CFE3-47A4-8C9B-B22CF9B10702}" type="pres">
      <dgm:prSet presAssocID="{CD1FEB74-ACE0-47A9-92F6-FF9B8F59D15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DCA75-B260-4560-8C3B-83E774476B8A}" type="pres">
      <dgm:prSet presAssocID="{CD1FEB74-ACE0-47A9-92F6-FF9B8F59D15B}" presName="childText" presStyleLbl="revTx" presStyleIdx="4" presStyleCnt="6" custScaleY="203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0BD91-660F-433B-B9E1-C69171D65ED5}" type="pres">
      <dgm:prSet presAssocID="{5D36A441-19C7-4D87-A4CC-20776E1470B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BA1F0-BD84-4D30-80A1-F9F37D2F4CF6}" type="pres">
      <dgm:prSet presAssocID="{5D36A441-19C7-4D87-A4CC-20776E1470BC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B6235B-F2A4-493A-8249-2C233BCAC96D}" srcId="{3593F505-38CA-4CA5-BC3D-5DA7F577765A}" destId="{5D36A441-19C7-4D87-A4CC-20776E1470BC}" srcOrd="5" destOrd="0" parTransId="{0B623BB7-1CB0-4387-BFF0-6080DF6361AF}" sibTransId="{C9EA8E07-A2BD-44DE-A7E6-3463C8067EB4}"/>
    <dgm:cxn modelId="{D853B1BD-6601-420E-B797-225EBAC2C8F0}" srcId="{5D36A441-19C7-4D87-A4CC-20776E1470BC}" destId="{5A9A3DB1-D2F3-4260-A4F6-F6F6BC71F620}" srcOrd="3" destOrd="0" parTransId="{405FD526-4899-41EA-9BF5-EE0F0825A897}" sibTransId="{FD28246C-9556-47E2-A90B-F937E51B5BF9}"/>
    <dgm:cxn modelId="{0339F706-194A-4966-937B-4D5BAD013255}" srcId="{60F53434-1249-4D49-A7BB-04C2F264BFF0}" destId="{AF2B48E8-8FC1-4273-813D-EFDBA1783105}" srcOrd="3" destOrd="0" parTransId="{EEB35800-33BD-4965-A142-29DC253F0ED0}" sibTransId="{4778EF42-EDAF-4454-AD80-DFB1B9249DB9}"/>
    <dgm:cxn modelId="{F1556C49-AE3D-460F-88E0-426222EB73DB}" srcId="{CD9BB57B-74EE-4260-A7F3-EBB66880B3F0}" destId="{E188537C-E019-4FFC-9370-FD9D41A3E57A}" srcOrd="2" destOrd="0" parTransId="{4C5624BC-13C7-4E29-B8A7-4F8FECE3C188}" sibTransId="{7B209429-6C75-448F-8DB3-4512402E898E}"/>
    <dgm:cxn modelId="{E2B42F2D-159D-4FE3-8B99-693332AF0E97}" type="presOf" srcId="{3AEE20C1-9151-49AC-BE66-17573BC7A34C}" destId="{AF6BA1F0-BD84-4D30-80A1-F9F37D2F4CF6}" srcOrd="0" destOrd="2" presId="urn:microsoft.com/office/officeart/2005/8/layout/vList2"/>
    <dgm:cxn modelId="{36FCF349-704D-4C16-8104-490543E30ED2}" srcId="{5D36A441-19C7-4D87-A4CC-20776E1470BC}" destId="{3AEE20C1-9151-49AC-BE66-17573BC7A34C}" srcOrd="2" destOrd="0" parTransId="{02B69AC8-D343-4E48-A23A-F7ACBD00D543}" sibTransId="{AFB43718-3E58-429D-BB39-9611DAA3BF27}"/>
    <dgm:cxn modelId="{A7D24489-7FD3-436F-8B7D-3B93A063CF5A}" srcId="{5D36A441-19C7-4D87-A4CC-20776E1470BC}" destId="{2A6C81A7-A9F7-42CF-8174-8E548BA6F6A6}" srcOrd="1" destOrd="0" parTransId="{8D29A708-BA0B-462D-8DAA-6E1045873B1E}" sibTransId="{96C07353-8D9C-42AA-A942-1444FB21D3C6}"/>
    <dgm:cxn modelId="{E720B10C-F54E-4533-B7A6-7A68CBA83835}" type="presOf" srcId="{E188537C-E019-4FFC-9370-FD9D41A3E57A}" destId="{C8D85748-1BD5-44FE-9C08-6B2953322478}" srcOrd="0" destOrd="2" presId="urn:microsoft.com/office/officeart/2005/8/layout/vList2"/>
    <dgm:cxn modelId="{F8340659-9FA2-445A-B76F-83955C238116}" srcId="{3593F505-38CA-4CA5-BC3D-5DA7F577765A}" destId="{7033C5C7-0BBE-45E1-9EB9-86B7FFADAB06}" srcOrd="3" destOrd="0" parTransId="{B0945784-D5EB-489D-B0C3-6C302ACBEE56}" sibTransId="{742ACABF-3E60-4353-8C2D-9E47DB473085}"/>
    <dgm:cxn modelId="{627161F1-1D8E-4E84-8EB1-B6771EAC0B4C}" type="presOf" srcId="{CD1FEB74-ACE0-47A9-92F6-FF9B8F59D15B}" destId="{08C486E4-CFE3-47A4-8C9B-B22CF9B10702}" srcOrd="0" destOrd="0" presId="urn:microsoft.com/office/officeart/2005/8/layout/vList2"/>
    <dgm:cxn modelId="{9D9C9537-A2C2-4575-8C60-3F87AE4378FD}" srcId="{3593F505-38CA-4CA5-BC3D-5DA7F577765A}" destId="{60F53434-1249-4D49-A7BB-04C2F264BFF0}" srcOrd="2" destOrd="0" parTransId="{6F960183-4920-475C-8FC2-F5A156E568E1}" sibTransId="{371EED7B-B4FF-4333-8D4D-8F2576E4907A}"/>
    <dgm:cxn modelId="{EA61B97D-958C-45DA-A45F-CE3177021D0B}" type="presOf" srcId="{AF2B48E8-8FC1-4273-813D-EFDBA1783105}" destId="{EE90D6CA-BBBC-4F57-B64C-E11C1CB21DAD}" srcOrd="0" destOrd="3" presId="urn:microsoft.com/office/officeart/2005/8/layout/vList2"/>
    <dgm:cxn modelId="{AA4AADF1-0D96-4223-B679-969DFD0C445F}" type="presOf" srcId="{FF1EC462-1117-4F45-A987-36D5CA1A02AC}" destId="{57DE0011-97B4-4772-9DE8-10EE42995C64}" srcOrd="0" destOrd="1" presId="urn:microsoft.com/office/officeart/2005/8/layout/vList2"/>
    <dgm:cxn modelId="{F8069A11-FECB-4470-8A70-089AD44AC5E2}" srcId="{32510E7A-519E-44A6-A13B-D1B862FE9DED}" destId="{FF9E98D0-8DA8-4F6B-91BB-7D3F417953C1}" srcOrd="1" destOrd="0" parTransId="{B04B2ED3-08B1-4CCA-88BE-96AF5172F59F}" sibTransId="{70FB582B-BEAF-40EA-80BC-DBE21B399C95}"/>
    <dgm:cxn modelId="{9FE2AC59-28E9-47FC-B906-0FD507738030}" srcId="{CD1FEB74-ACE0-47A9-92F6-FF9B8F59D15B}" destId="{3BC9FE5D-159C-43A7-9BFF-6BAD29949256}" srcOrd="0" destOrd="0" parTransId="{6E3FEAA8-55EF-49DE-9DA6-9DE8CFB5BCB2}" sibTransId="{8B8F6C37-62AF-43DC-A944-421FFECBFCC0}"/>
    <dgm:cxn modelId="{32BFF98C-BE17-4D33-9744-7954D007AA77}" srcId="{3593F505-38CA-4CA5-BC3D-5DA7F577765A}" destId="{CD1FEB74-ACE0-47A9-92F6-FF9B8F59D15B}" srcOrd="4" destOrd="0" parTransId="{FF9F7CF0-F2FE-4BC6-B486-F245B7708208}" sibTransId="{DFD8AA01-4DA6-47DE-ACA0-783A29FA203B}"/>
    <dgm:cxn modelId="{060FD870-4E91-4AE1-8B71-38284CA778A1}" type="presOf" srcId="{30C58AEE-8B95-4546-A40B-58643EED2247}" destId="{57DE0011-97B4-4772-9DE8-10EE42995C64}" srcOrd="0" destOrd="0" presId="urn:microsoft.com/office/officeart/2005/8/layout/vList2"/>
    <dgm:cxn modelId="{963FD069-4414-40B2-BB45-293C92DE7B17}" type="presOf" srcId="{92E149D4-2601-4266-AE8E-00269756FD7E}" destId="{C8D85748-1BD5-44FE-9C08-6B2953322478}" srcOrd="0" destOrd="3" presId="urn:microsoft.com/office/officeart/2005/8/layout/vList2"/>
    <dgm:cxn modelId="{C5CF178B-9B83-45B9-85DE-BB35164DD632}" type="presOf" srcId="{A3DB1ECE-3E72-4CE0-A605-D49B41B41F0A}" destId="{AF6BA1F0-BD84-4D30-80A1-F9F37D2F4CF6}" srcOrd="0" destOrd="0" presId="urn:microsoft.com/office/officeart/2005/8/layout/vList2"/>
    <dgm:cxn modelId="{520A3877-C4F7-4337-B5E2-F9916E9F9D69}" type="presOf" srcId="{3BC9FE5D-159C-43A7-9BFF-6BAD29949256}" destId="{EAADCA75-B260-4560-8C3B-83E774476B8A}" srcOrd="0" destOrd="0" presId="urn:microsoft.com/office/officeart/2005/8/layout/vList2"/>
    <dgm:cxn modelId="{8612ED5E-1932-423B-9D11-272A4257F937}" srcId="{CD9BB57B-74EE-4260-A7F3-EBB66880B3F0}" destId="{92E149D4-2601-4266-AE8E-00269756FD7E}" srcOrd="3" destOrd="0" parTransId="{51E96AB3-254E-423B-ACA0-290F77FBCEE7}" sibTransId="{C26F95C6-474A-49C5-9878-5775B1DDB2D0}"/>
    <dgm:cxn modelId="{F1183E2D-9034-4798-98DC-687F015A9BAE}" srcId="{60F53434-1249-4D49-A7BB-04C2F264BFF0}" destId="{3829EFF1-A02E-400F-A341-4DABA537F80F}" srcOrd="0" destOrd="0" parTransId="{D8861E16-AE8E-4763-830F-0C517D694041}" sibTransId="{D3DD9C1E-1EF1-44A4-9372-3ED2A37F4374}"/>
    <dgm:cxn modelId="{EE2F3BD7-8637-42CD-B513-3F2CF97928D4}" type="presOf" srcId="{712E0CC7-19FF-411A-AA58-EC64BF462241}" destId="{EAADCA75-B260-4560-8C3B-83E774476B8A}" srcOrd="0" destOrd="1" presId="urn:microsoft.com/office/officeart/2005/8/layout/vList2"/>
    <dgm:cxn modelId="{48494A30-FACC-43B7-A06D-42D6B08DEB80}" srcId="{7033C5C7-0BBE-45E1-9EB9-86B7FFADAB06}" destId="{FF1EC462-1117-4F45-A987-36D5CA1A02AC}" srcOrd="1" destOrd="0" parTransId="{06579B53-D62C-4579-9DDB-A78850B31D4C}" sibTransId="{54692984-E116-4353-8235-5877EC5306DE}"/>
    <dgm:cxn modelId="{E9020C28-B8B0-4BFA-B6DE-ED609804D77C}" srcId="{32510E7A-519E-44A6-A13B-D1B862FE9DED}" destId="{D6A66399-B023-4F0E-80EE-DE9DB2E562FA}" srcOrd="0" destOrd="0" parTransId="{360D16E5-DB40-4372-BC62-19E5B50B014B}" sibTransId="{9602DFC3-6E7B-449F-808D-BC2597D87C30}"/>
    <dgm:cxn modelId="{CEDD3068-25F3-43A3-8AFB-708B2985F954}" srcId="{3593F505-38CA-4CA5-BC3D-5DA7F577765A}" destId="{32510E7A-519E-44A6-A13B-D1B862FE9DED}" srcOrd="1" destOrd="0" parTransId="{DC98AE4F-0469-46AD-881B-B6D80403D95A}" sibTransId="{7CE5CD11-A8D9-42C4-9DEF-9E5B61B45434}"/>
    <dgm:cxn modelId="{BA7AEB55-C108-4F6C-AB87-7D6C7E6172FA}" srcId="{CD1FEB74-ACE0-47A9-92F6-FF9B8F59D15B}" destId="{712E0CC7-19FF-411A-AA58-EC64BF462241}" srcOrd="1" destOrd="0" parTransId="{8DB0782A-26D4-4270-80DF-ADB44EAE9767}" sibTransId="{2E659DD1-A7FE-41E0-82E3-489CCDB6026F}"/>
    <dgm:cxn modelId="{B595C7D2-F938-4B7C-A727-B7015D65BE3B}" srcId="{CD9BB57B-74EE-4260-A7F3-EBB66880B3F0}" destId="{B6103BF1-4CB6-4A53-BBDC-C33E941CC699}" srcOrd="0" destOrd="0" parTransId="{A12DAFF8-D740-4E4D-A644-5AE559FA7528}" sibTransId="{379E1DA5-4C8C-4BB9-94B9-B978CB246DD8}"/>
    <dgm:cxn modelId="{E9261088-6876-4AD5-B9A3-DF14EAB073D2}" type="presOf" srcId="{FF9E98D0-8DA8-4F6B-91BB-7D3F417953C1}" destId="{DA45C1D1-4239-4DDA-9178-F5049D4BCEC6}" srcOrd="0" destOrd="1" presId="urn:microsoft.com/office/officeart/2005/8/layout/vList2"/>
    <dgm:cxn modelId="{42370D0E-D711-43A5-97BE-9B65336C3104}" type="presOf" srcId="{7033C5C7-0BBE-45E1-9EB9-86B7FFADAB06}" destId="{E236D9D0-0CC6-4A8C-B00F-B9F40D4ECA14}" srcOrd="0" destOrd="0" presId="urn:microsoft.com/office/officeart/2005/8/layout/vList2"/>
    <dgm:cxn modelId="{70F9BD79-640D-42DE-A7EE-36ACE9B361CA}" type="presOf" srcId="{2A6C81A7-A9F7-42CF-8174-8E548BA6F6A6}" destId="{AF6BA1F0-BD84-4D30-80A1-F9F37D2F4CF6}" srcOrd="0" destOrd="1" presId="urn:microsoft.com/office/officeart/2005/8/layout/vList2"/>
    <dgm:cxn modelId="{15F157A8-1AD7-4347-9C5F-FF7825A702B1}" type="presOf" srcId="{886437A3-23D9-4D32-963A-45C33057F239}" destId="{EE90D6CA-BBBC-4F57-B64C-E11C1CB21DAD}" srcOrd="0" destOrd="2" presId="urn:microsoft.com/office/officeart/2005/8/layout/vList2"/>
    <dgm:cxn modelId="{631D1CAB-0563-4A79-9029-A7EC29C90273}" type="presOf" srcId="{CD9BB57B-74EE-4260-A7F3-EBB66880B3F0}" destId="{A05386AE-1BA1-4894-B313-298CA1344E37}" srcOrd="0" destOrd="0" presId="urn:microsoft.com/office/officeart/2005/8/layout/vList2"/>
    <dgm:cxn modelId="{F86EC48E-DE92-43D8-A0D9-C09534B7AEE4}" type="presOf" srcId="{5A9A3DB1-D2F3-4260-A4F6-F6F6BC71F620}" destId="{AF6BA1F0-BD84-4D30-80A1-F9F37D2F4CF6}" srcOrd="0" destOrd="3" presId="urn:microsoft.com/office/officeart/2005/8/layout/vList2"/>
    <dgm:cxn modelId="{966EC881-804F-4F85-BFB9-7F2788293A52}" type="presOf" srcId="{1692CF35-092B-4DA0-82BE-D85CD362C5C5}" destId="{EE90D6CA-BBBC-4F57-B64C-E11C1CB21DAD}" srcOrd="0" destOrd="1" presId="urn:microsoft.com/office/officeart/2005/8/layout/vList2"/>
    <dgm:cxn modelId="{75DC96EA-0B96-4A37-909E-950102AB01F4}" type="presOf" srcId="{3593F505-38CA-4CA5-BC3D-5DA7F577765A}" destId="{FFBBC512-E71B-419C-998A-3408A1583F4C}" srcOrd="0" destOrd="0" presId="urn:microsoft.com/office/officeart/2005/8/layout/vList2"/>
    <dgm:cxn modelId="{EE4E3F53-8EBB-437B-A2DC-6A8C72770879}" srcId="{60F53434-1249-4D49-A7BB-04C2F264BFF0}" destId="{1692CF35-092B-4DA0-82BE-D85CD362C5C5}" srcOrd="1" destOrd="0" parTransId="{60F65E3A-6259-41D5-A2D8-242AD3EF3FFD}" sibTransId="{ADF0237E-C38C-4B8F-8969-BA46A8198E0D}"/>
    <dgm:cxn modelId="{185C15DA-41DB-4F10-9BFA-2B83422CB201}" srcId="{60F53434-1249-4D49-A7BB-04C2F264BFF0}" destId="{886437A3-23D9-4D32-963A-45C33057F239}" srcOrd="2" destOrd="0" parTransId="{C6A93971-D66A-4C3C-9A23-BF73B04A7919}" sibTransId="{794D34F1-983A-41BE-AB53-4633D0CF238B}"/>
    <dgm:cxn modelId="{50592852-8157-4219-BBF1-EDE847A657EA}" srcId="{5D36A441-19C7-4D87-A4CC-20776E1470BC}" destId="{A3DB1ECE-3E72-4CE0-A605-D49B41B41F0A}" srcOrd="0" destOrd="0" parTransId="{73B7B082-878D-4CA1-A84F-3B59BF53DBF3}" sibTransId="{3AB8DF1E-C108-4E4F-9624-BE51B1F0FAAF}"/>
    <dgm:cxn modelId="{15A27517-56DF-4750-B4DF-A7752B0EA734}" type="presOf" srcId="{5D36A441-19C7-4D87-A4CC-20776E1470BC}" destId="{3E00BD91-660F-433B-B9E1-C69171D65ED5}" srcOrd="0" destOrd="0" presId="urn:microsoft.com/office/officeart/2005/8/layout/vList2"/>
    <dgm:cxn modelId="{18657A57-887C-4819-8EC4-B0C5AB78670F}" srcId="{CD9BB57B-74EE-4260-A7F3-EBB66880B3F0}" destId="{7830FEFD-A331-4B29-A73C-6E4896EC600F}" srcOrd="1" destOrd="0" parTransId="{BB3D893B-EC2A-4149-8BA8-CA09F2E68BB6}" sibTransId="{BA515EB0-C58A-4316-AC45-181CC5DEAFCE}"/>
    <dgm:cxn modelId="{074BE5D5-261D-486C-B390-599606E8CD14}" srcId="{7033C5C7-0BBE-45E1-9EB9-86B7FFADAB06}" destId="{30C58AEE-8B95-4546-A40B-58643EED2247}" srcOrd="0" destOrd="0" parTransId="{A9A1A475-FBC8-4415-8BB3-74B2C657C471}" sibTransId="{06891438-1CEE-4D50-A3F5-AF62CDE9A312}"/>
    <dgm:cxn modelId="{3A142977-EE55-4DA5-B59C-43173578F48B}" type="presOf" srcId="{B6103BF1-4CB6-4A53-BBDC-C33E941CC699}" destId="{C8D85748-1BD5-44FE-9C08-6B2953322478}" srcOrd="0" destOrd="0" presId="urn:microsoft.com/office/officeart/2005/8/layout/vList2"/>
    <dgm:cxn modelId="{2C1B4A64-0542-4489-89E5-2A8B58D72139}" type="presOf" srcId="{60F53434-1249-4D49-A7BB-04C2F264BFF0}" destId="{50917975-3C83-40FD-925D-728ECC705AD5}" srcOrd="0" destOrd="0" presId="urn:microsoft.com/office/officeart/2005/8/layout/vList2"/>
    <dgm:cxn modelId="{B428E3ED-D3F9-41D2-BF08-511769E50A75}" type="presOf" srcId="{32510E7A-519E-44A6-A13B-D1B862FE9DED}" destId="{A5E05912-5989-4EC0-BC06-CCA1C6DD95F9}" srcOrd="0" destOrd="0" presId="urn:microsoft.com/office/officeart/2005/8/layout/vList2"/>
    <dgm:cxn modelId="{AE278037-C3ED-4CD0-B5BE-7AE3FFF3ACAA}" type="presOf" srcId="{D6A66399-B023-4F0E-80EE-DE9DB2E562FA}" destId="{DA45C1D1-4239-4DDA-9178-F5049D4BCEC6}" srcOrd="0" destOrd="0" presId="urn:microsoft.com/office/officeart/2005/8/layout/vList2"/>
    <dgm:cxn modelId="{68B4344D-9DD6-47CF-B03F-870315B1ADDE}" type="presOf" srcId="{3829EFF1-A02E-400F-A341-4DABA537F80F}" destId="{EE90D6CA-BBBC-4F57-B64C-E11C1CB21DAD}" srcOrd="0" destOrd="0" presId="urn:microsoft.com/office/officeart/2005/8/layout/vList2"/>
    <dgm:cxn modelId="{B0415206-2273-4B08-BE4D-427B956338E6}" type="presOf" srcId="{7830FEFD-A331-4B29-A73C-6E4896EC600F}" destId="{C8D85748-1BD5-44FE-9C08-6B2953322478}" srcOrd="0" destOrd="1" presId="urn:microsoft.com/office/officeart/2005/8/layout/vList2"/>
    <dgm:cxn modelId="{647508DC-C5AE-425A-87EF-392358841A3F}" srcId="{3593F505-38CA-4CA5-BC3D-5DA7F577765A}" destId="{CD9BB57B-74EE-4260-A7F3-EBB66880B3F0}" srcOrd="0" destOrd="0" parTransId="{6BA32C0E-E6D7-48A6-8067-5239DA0CB9C6}" sibTransId="{70A49CC7-978E-46D1-8A2E-0A5221D40B55}"/>
    <dgm:cxn modelId="{C5A51882-F0B3-462A-BC5A-29D23B4B2E84}" type="presParOf" srcId="{FFBBC512-E71B-419C-998A-3408A1583F4C}" destId="{A05386AE-1BA1-4894-B313-298CA1344E37}" srcOrd="0" destOrd="0" presId="urn:microsoft.com/office/officeart/2005/8/layout/vList2"/>
    <dgm:cxn modelId="{6E49C2DA-5FD8-4251-BBA7-266B0F852FEE}" type="presParOf" srcId="{FFBBC512-E71B-419C-998A-3408A1583F4C}" destId="{C8D85748-1BD5-44FE-9C08-6B2953322478}" srcOrd="1" destOrd="0" presId="urn:microsoft.com/office/officeart/2005/8/layout/vList2"/>
    <dgm:cxn modelId="{33FEBB10-77D7-4626-B9B7-4209BE6B88D7}" type="presParOf" srcId="{FFBBC512-E71B-419C-998A-3408A1583F4C}" destId="{A5E05912-5989-4EC0-BC06-CCA1C6DD95F9}" srcOrd="2" destOrd="0" presId="urn:microsoft.com/office/officeart/2005/8/layout/vList2"/>
    <dgm:cxn modelId="{8A75A909-5D9B-441D-A5C5-F3C9F5AEACDC}" type="presParOf" srcId="{FFBBC512-E71B-419C-998A-3408A1583F4C}" destId="{DA45C1D1-4239-4DDA-9178-F5049D4BCEC6}" srcOrd="3" destOrd="0" presId="urn:microsoft.com/office/officeart/2005/8/layout/vList2"/>
    <dgm:cxn modelId="{5B1006DE-FC57-40F9-A550-6B3C0CB82BA8}" type="presParOf" srcId="{FFBBC512-E71B-419C-998A-3408A1583F4C}" destId="{50917975-3C83-40FD-925D-728ECC705AD5}" srcOrd="4" destOrd="0" presId="urn:microsoft.com/office/officeart/2005/8/layout/vList2"/>
    <dgm:cxn modelId="{6163B51F-897F-4424-8BF8-7EBA5E70ECE8}" type="presParOf" srcId="{FFBBC512-E71B-419C-998A-3408A1583F4C}" destId="{EE90D6CA-BBBC-4F57-B64C-E11C1CB21DAD}" srcOrd="5" destOrd="0" presId="urn:microsoft.com/office/officeart/2005/8/layout/vList2"/>
    <dgm:cxn modelId="{0449F742-C841-431B-8AE6-3FE0017E9674}" type="presParOf" srcId="{FFBBC512-E71B-419C-998A-3408A1583F4C}" destId="{E236D9D0-0CC6-4A8C-B00F-B9F40D4ECA14}" srcOrd="6" destOrd="0" presId="urn:microsoft.com/office/officeart/2005/8/layout/vList2"/>
    <dgm:cxn modelId="{20659FD2-6A0A-47BC-99CA-26B94A607114}" type="presParOf" srcId="{FFBBC512-E71B-419C-998A-3408A1583F4C}" destId="{57DE0011-97B4-4772-9DE8-10EE42995C64}" srcOrd="7" destOrd="0" presId="urn:microsoft.com/office/officeart/2005/8/layout/vList2"/>
    <dgm:cxn modelId="{73F11FED-A36D-43BE-8AD0-446A29D9F433}" type="presParOf" srcId="{FFBBC512-E71B-419C-998A-3408A1583F4C}" destId="{08C486E4-CFE3-47A4-8C9B-B22CF9B10702}" srcOrd="8" destOrd="0" presId="urn:microsoft.com/office/officeart/2005/8/layout/vList2"/>
    <dgm:cxn modelId="{A2885A65-E5C4-4A6A-8103-3945DD13076B}" type="presParOf" srcId="{FFBBC512-E71B-419C-998A-3408A1583F4C}" destId="{EAADCA75-B260-4560-8C3B-83E774476B8A}" srcOrd="9" destOrd="0" presId="urn:microsoft.com/office/officeart/2005/8/layout/vList2"/>
    <dgm:cxn modelId="{FD14C5B9-B6AA-4EF6-9E57-2088061E381E}" type="presParOf" srcId="{FFBBC512-E71B-419C-998A-3408A1583F4C}" destId="{3E00BD91-660F-433B-B9E1-C69171D65ED5}" srcOrd="10" destOrd="0" presId="urn:microsoft.com/office/officeart/2005/8/layout/vList2"/>
    <dgm:cxn modelId="{14CD6990-7905-4D6D-A9ED-292CE2E92524}" type="presParOf" srcId="{FFBBC512-E71B-419C-998A-3408A1583F4C}" destId="{AF6BA1F0-BD84-4D30-80A1-F9F37D2F4CF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5386AE-1BA1-4894-B313-298CA1344E37}">
      <dsp:nvSpPr>
        <dsp:cNvPr id="0" name=""/>
        <dsp:cNvSpPr/>
      </dsp:nvSpPr>
      <dsp:spPr>
        <a:xfrm>
          <a:off x="0" y="2405"/>
          <a:ext cx="8666583" cy="1805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Функциональные исследования</a:t>
          </a:r>
          <a:endParaRPr lang="ru-RU" sz="1400" b="1" kern="1200" dirty="0">
            <a:solidFill>
              <a:srgbClr val="FF66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405"/>
        <a:ext cx="8666583" cy="180579"/>
      </dsp:txXfrm>
    </dsp:sp>
    <dsp:sp modelId="{C8D85748-1BD5-44FE-9C08-6B2953322478}">
      <dsp:nvSpPr>
        <dsp:cNvPr id="0" name=""/>
        <dsp:cNvSpPr/>
      </dsp:nvSpPr>
      <dsp:spPr>
        <a:xfrm>
          <a:off x="0" y="182984"/>
          <a:ext cx="8666583" cy="869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16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Измерение частоты пульса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Измерение артериального давления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 Электрокардиография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Спирография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82984"/>
        <a:ext cx="8666583" cy="869586"/>
      </dsp:txXfrm>
    </dsp:sp>
    <dsp:sp modelId="{A5E05912-5989-4EC0-BC06-CCA1C6DD95F9}">
      <dsp:nvSpPr>
        <dsp:cNvPr id="0" name=""/>
        <dsp:cNvSpPr/>
      </dsp:nvSpPr>
      <dsp:spPr>
        <a:xfrm>
          <a:off x="0" y="1052570"/>
          <a:ext cx="8666583" cy="180579"/>
        </a:xfrm>
        <a:prstGeom prst="roundRect">
          <a:avLst/>
        </a:prstGeom>
        <a:solidFill>
          <a:schemeClr val="accent5">
            <a:hueOff val="-1576945"/>
            <a:satOff val="-2886"/>
            <a:lumOff val="-6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Клинические исследования</a:t>
          </a:r>
          <a:endParaRPr lang="ru-RU" sz="1400" b="1" kern="1200" dirty="0">
            <a:solidFill>
              <a:srgbClr val="FF66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052570"/>
        <a:ext cx="8666583" cy="180579"/>
      </dsp:txXfrm>
    </dsp:sp>
    <dsp:sp modelId="{DA45C1D1-4239-4DDA-9178-F5049D4BCEC6}">
      <dsp:nvSpPr>
        <dsp:cNvPr id="0" name=""/>
        <dsp:cNvSpPr/>
      </dsp:nvSpPr>
      <dsp:spPr>
        <a:xfrm>
          <a:off x="0" y="1233150"/>
          <a:ext cx="8666583" cy="51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16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Исследования зрения: острота зрения, снимок глазного дна, измерение внутриглазного давления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Исследование слуха: аудиометрия, тимпанометрия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233150"/>
        <a:ext cx="8666583" cy="519955"/>
      </dsp:txXfrm>
    </dsp:sp>
    <dsp:sp modelId="{50917975-3C83-40FD-925D-728ECC705AD5}">
      <dsp:nvSpPr>
        <dsp:cNvPr id="0" name=""/>
        <dsp:cNvSpPr/>
      </dsp:nvSpPr>
      <dsp:spPr>
        <a:xfrm>
          <a:off x="0" y="1753105"/>
          <a:ext cx="8666583" cy="180579"/>
        </a:xfrm>
        <a:prstGeom prst="roundRect">
          <a:avLst/>
        </a:prstGeom>
        <a:solidFill>
          <a:schemeClr val="accent5">
            <a:hueOff val="-3153891"/>
            <a:satOff val="-5772"/>
            <a:lumOff val="-13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rPr>
            <a:t>Лабораторные исследования</a:t>
          </a:r>
          <a:endParaRPr lang="ru-RU" sz="1400" b="1" kern="1200" dirty="0">
            <a:solidFill>
              <a:srgbClr val="FF66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753105"/>
        <a:ext cx="8666583" cy="180579"/>
      </dsp:txXfrm>
    </dsp:sp>
    <dsp:sp modelId="{EE90D6CA-BBBC-4F57-B64C-E11C1CB21DAD}">
      <dsp:nvSpPr>
        <dsp:cNvPr id="0" name=""/>
        <dsp:cNvSpPr/>
      </dsp:nvSpPr>
      <dsp:spPr>
        <a:xfrm>
          <a:off x="0" y="1933685"/>
          <a:ext cx="8666583" cy="915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16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общий анализ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биохимический анализ крови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иммунохимический анализ крови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общий анализ мочи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933685"/>
        <a:ext cx="8666583" cy="915292"/>
      </dsp:txXfrm>
    </dsp:sp>
    <dsp:sp modelId="{E236D9D0-0CC6-4A8C-B00F-B9F40D4ECA14}">
      <dsp:nvSpPr>
        <dsp:cNvPr id="0" name=""/>
        <dsp:cNvSpPr/>
      </dsp:nvSpPr>
      <dsp:spPr>
        <a:xfrm>
          <a:off x="0" y="2848977"/>
          <a:ext cx="8666583" cy="180579"/>
        </a:xfrm>
        <a:prstGeom prst="roundRect">
          <a:avLst/>
        </a:prstGeom>
        <a:solidFill>
          <a:schemeClr val="accent5">
            <a:hueOff val="-4730836"/>
            <a:satOff val="-8658"/>
            <a:lumOff val="-19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Лучевые исследования</a:t>
          </a:r>
          <a:endParaRPr lang="ru-RU" sz="1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848977"/>
        <a:ext cx="8666583" cy="180579"/>
      </dsp:txXfrm>
    </dsp:sp>
    <dsp:sp modelId="{57DE0011-97B4-4772-9DE8-10EE42995C64}">
      <dsp:nvSpPr>
        <dsp:cNvPr id="0" name=""/>
        <dsp:cNvSpPr/>
      </dsp:nvSpPr>
      <dsp:spPr>
        <a:xfrm>
          <a:off x="0" y="3029557"/>
          <a:ext cx="8666583" cy="47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16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Прямая рентгенография грудной клетки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УЗИ (печень и почки)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029557"/>
        <a:ext cx="8666583" cy="479983"/>
      </dsp:txXfrm>
    </dsp:sp>
    <dsp:sp modelId="{08C486E4-CFE3-47A4-8C9B-B22CF9B10702}">
      <dsp:nvSpPr>
        <dsp:cNvPr id="0" name=""/>
        <dsp:cNvSpPr/>
      </dsp:nvSpPr>
      <dsp:spPr>
        <a:xfrm>
          <a:off x="0" y="3509540"/>
          <a:ext cx="8666583" cy="180579"/>
        </a:xfrm>
        <a:prstGeom prst="roundRect">
          <a:avLst/>
        </a:prstGeom>
        <a:solidFill>
          <a:schemeClr val="accent5">
            <a:hueOff val="-6307782"/>
            <a:satOff val="-11544"/>
            <a:lumOff val="-26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Гинекологические исследования</a:t>
          </a:r>
          <a:endParaRPr lang="ru-RU" sz="1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509540"/>
        <a:ext cx="8666583" cy="180579"/>
      </dsp:txXfrm>
    </dsp:sp>
    <dsp:sp modelId="{EAADCA75-B260-4560-8C3B-83E774476B8A}">
      <dsp:nvSpPr>
        <dsp:cNvPr id="0" name=""/>
        <dsp:cNvSpPr/>
      </dsp:nvSpPr>
      <dsp:spPr>
        <a:xfrm>
          <a:off x="0" y="3690119"/>
          <a:ext cx="8666583" cy="499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16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Кольпоскопия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Гинекологический мазок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690119"/>
        <a:ext cx="8666583" cy="499118"/>
      </dsp:txXfrm>
    </dsp:sp>
    <dsp:sp modelId="{3E00BD91-660F-433B-B9E1-C69171D65ED5}">
      <dsp:nvSpPr>
        <dsp:cNvPr id="0" name=""/>
        <dsp:cNvSpPr/>
      </dsp:nvSpPr>
      <dsp:spPr>
        <a:xfrm>
          <a:off x="0" y="4189238"/>
          <a:ext cx="8666583" cy="180579"/>
        </a:xfrm>
        <a:prstGeom prst="roundRect">
          <a:avLst/>
        </a:prstGeom>
        <a:solidFill>
          <a:schemeClr val="accent5">
            <a:hueOff val="-7884727"/>
            <a:satOff val="-14430"/>
            <a:lumOff val="-3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Антропометрические исследования</a:t>
          </a:r>
          <a:endParaRPr lang="ru-RU" sz="14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189238"/>
        <a:ext cx="8666583" cy="180579"/>
      </dsp:txXfrm>
    </dsp:sp>
    <dsp:sp modelId="{AF6BA1F0-BD84-4D30-80A1-F9F37D2F4CF6}">
      <dsp:nvSpPr>
        <dsp:cNvPr id="0" name=""/>
        <dsp:cNvSpPr/>
      </dsp:nvSpPr>
      <dsp:spPr>
        <a:xfrm>
          <a:off x="0" y="4369817"/>
          <a:ext cx="8666583" cy="502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16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Измерение роста, веса, индекса массы тела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Определение биологического возраста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369817"/>
        <a:ext cx="8666583" cy="502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Oval 38"/>
          <p:cNvSpPr>
            <a:spLocks noChangeArrowheads="1"/>
          </p:cNvSpPr>
          <p:nvPr/>
        </p:nvSpPr>
        <p:spPr bwMode="gray">
          <a:xfrm>
            <a:off x="684213" y="333375"/>
            <a:ext cx="5905500" cy="5761038"/>
          </a:xfrm>
          <a:prstGeom prst="ellipse">
            <a:avLst/>
          </a:prstGeom>
          <a:gradFill rotWithShape="1">
            <a:gsLst>
              <a:gs pos="0">
                <a:schemeClr val="bg2">
                  <a:alpha val="48000"/>
                </a:schemeClr>
              </a:gs>
              <a:gs pos="100000">
                <a:schemeClr val="bg2">
                  <a:gamma/>
                  <a:tint val="0"/>
                  <a:invGamma/>
                  <a:alpha val="8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ltGray">
          <a:xfrm>
            <a:off x="0" y="4437063"/>
            <a:ext cx="9144000" cy="17287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12" name="Oval 40" descr="a"/>
          <p:cNvSpPr>
            <a:spLocks noChangeArrowheads="1"/>
          </p:cNvSpPr>
          <p:nvPr/>
        </p:nvSpPr>
        <p:spPr bwMode="gray">
          <a:xfrm>
            <a:off x="971550" y="1628775"/>
            <a:ext cx="3529013" cy="3671888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13" name="Oval 41" descr="b"/>
          <p:cNvSpPr>
            <a:spLocks noChangeArrowheads="1"/>
          </p:cNvSpPr>
          <p:nvPr/>
        </p:nvSpPr>
        <p:spPr bwMode="gray">
          <a:xfrm>
            <a:off x="323850" y="1268413"/>
            <a:ext cx="1438275" cy="15113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14" name="Oval 42" descr="d"/>
          <p:cNvSpPr>
            <a:spLocks noChangeArrowheads="1"/>
          </p:cNvSpPr>
          <p:nvPr/>
        </p:nvSpPr>
        <p:spPr bwMode="gray">
          <a:xfrm>
            <a:off x="1258888" y="260350"/>
            <a:ext cx="935037" cy="936625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gray">
          <a:xfrm>
            <a:off x="4211638" y="2636838"/>
            <a:ext cx="1223962" cy="1223962"/>
          </a:xfrm>
          <a:prstGeom prst="ellipse">
            <a:avLst/>
          </a:prstGeom>
          <a:solidFill>
            <a:srgbClr val="1BABE5">
              <a:alpha val="10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16" name="Oval 44" descr="c"/>
          <p:cNvSpPr>
            <a:spLocks noChangeArrowheads="1"/>
          </p:cNvSpPr>
          <p:nvPr/>
        </p:nvSpPr>
        <p:spPr bwMode="gray">
          <a:xfrm>
            <a:off x="3851275" y="3500438"/>
            <a:ext cx="1582738" cy="1582737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581400" y="6400800"/>
            <a:ext cx="2209800" cy="24447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934075" y="6391275"/>
            <a:ext cx="1933575" cy="244475"/>
          </a:xfrm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 algn="l">
              <a:defRPr sz="1200"/>
            </a:lvl1pPr>
          </a:lstStyle>
          <a:p>
            <a:fld id="{55566F73-EB3B-48D7-A45C-7EF434AB9B7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762875" y="62865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1" dirty="0"/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219200"/>
            <a:ext cx="4495800" cy="1752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86400"/>
            <a:ext cx="76200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894C35-22C7-4DB1-A9DB-E1FE068B447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455012-706D-4CE6-B4DB-D80EFC5487F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03D4D907-1C55-4D08-9C40-92070D3F02D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8320DE-4653-4686-A9E9-D5615DDC0DA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EECF35-3A5E-4BE0-B6E1-FD5BEDF1D0B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D40920-B502-4FF5-B9C3-00A378D94E7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359928-3737-4FA1-A355-E0FEE7F7C47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21416A-49DD-4DDC-8FF9-831D85686BE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739655-2022-47BA-B7C5-7614F387EAD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6C23CD-D630-4B26-8D3B-27B6A3990E9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BC5BBF-4710-45DF-AF91-DFD648A2F4E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31" name="Oval 107" descr="b"/>
          <p:cNvSpPr>
            <a:spLocks noChangeArrowheads="1"/>
          </p:cNvSpPr>
          <p:nvPr/>
        </p:nvSpPr>
        <p:spPr bwMode="gray">
          <a:xfrm>
            <a:off x="1116013" y="58738"/>
            <a:ext cx="865187" cy="892175"/>
          </a:xfrm>
          <a:prstGeom prst="ellipse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32" name="Oval 108" descr="c"/>
          <p:cNvSpPr>
            <a:spLocks noChangeArrowheads="1"/>
          </p:cNvSpPr>
          <p:nvPr/>
        </p:nvSpPr>
        <p:spPr bwMode="gray">
          <a:xfrm>
            <a:off x="8101013" y="106363"/>
            <a:ext cx="790575" cy="830262"/>
          </a:xfrm>
          <a:prstGeom prst="ellipse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33" name="Oval 109" descr="a"/>
          <p:cNvSpPr>
            <a:spLocks noChangeArrowheads="1"/>
          </p:cNvSpPr>
          <p:nvPr/>
        </p:nvSpPr>
        <p:spPr bwMode="gray">
          <a:xfrm>
            <a:off x="179388" y="333375"/>
            <a:ext cx="1152525" cy="1223963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38100">
            <a:solidFill>
              <a:schemeClr val="bg1"/>
            </a:solidFill>
            <a:round/>
            <a:headEnd/>
            <a:tailE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fld id="{4095A14E-72A2-404B-ADA6-CD96FE01BC2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057400" y="609600"/>
            <a:ext cx="601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1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8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ФОЙ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71752"/>
            <a:ext cx="1584176" cy="1518378"/>
          </a:xfrm>
          <a:prstGeom prst="ellipse">
            <a:avLst/>
          </a:prstGeom>
          <a:ln w="12700" cap="rnd">
            <a:solidFill>
              <a:schemeClr val="accent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4140200" y="2276872"/>
            <a:ext cx="5003800" cy="33607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ОБСЛУЖИВАНИЯ СТУДЕНТОВ «КЕРЕМЕТ</a:t>
            </a: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65760" indent="-2560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defRPr/>
            </a:pP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defRPr/>
            </a:pP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defRPr/>
            </a:pPr>
            <a:endParaRPr lang="ru-RU" sz="3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65760" indent="-2560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defRPr/>
            </a:pPr>
            <a:endParaRPr lang="ru-RU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5" name="Picture 6" descr="C:\Users\Саша\Desktop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76672"/>
            <a:ext cx="3456384" cy="1440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</p:spPr>
      </p:pic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5346383" y="5229200"/>
            <a:ext cx="3690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keremet.kaznu.kz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DSC_96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717032"/>
            <a:ext cx="1872208" cy="1800200"/>
          </a:xfrm>
          <a:prstGeom prst="ellipse">
            <a:avLst/>
          </a:prstGeom>
          <a:ln w="952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 descr="DJI000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700808"/>
            <a:ext cx="4427984" cy="4176464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38" name="Picture 2" descr="C:\Users\tursynqalyalyiya\Downloads\circle(15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653" y="188640"/>
            <a:ext cx="1278069" cy="127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tursynqalyalyiya\Downloads\circle(16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02" y="119675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tursynqalyalyiya\Downloads\circle(18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89593"/>
            <a:ext cx="1969965" cy="196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tursynqalyalyiya\Downloads\circle(17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701" y="1608141"/>
            <a:ext cx="4361795" cy="436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Freeform 3"/>
          <p:cNvSpPr>
            <a:spLocks noEditPoints="1"/>
          </p:cNvSpPr>
          <p:nvPr/>
        </p:nvSpPr>
        <p:spPr bwMode="gray">
          <a:xfrm>
            <a:off x="1835696" y="1916832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 dirty="0"/>
          </a:p>
        </p:txBody>
      </p:sp>
      <p:grpSp>
        <p:nvGrpSpPr>
          <p:cNvPr id="104482" name="Group 34"/>
          <p:cNvGrpSpPr>
            <a:grpSpLocks/>
          </p:cNvGrpSpPr>
          <p:nvPr/>
        </p:nvGrpSpPr>
        <p:grpSpPr bwMode="auto">
          <a:xfrm>
            <a:off x="1381420" y="1165063"/>
            <a:ext cx="5418602" cy="5225165"/>
            <a:chOff x="699" y="899"/>
            <a:chExt cx="2709" cy="2797"/>
          </a:xfrm>
        </p:grpSpPr>
        <p:sp>
          <p:nvSpPr>
            <p:cNvPr id="104483" name="Oval 35"/>
            <p:cNvSpPr>
              <a:spLocks noChangeArrowheads="1"/>
            </p:cNvSpPr>
            <p:nvPr/>
          </p:nvSpPr>
          <p:spPr bwMode="gray">
            <a:xfrm rot="20876594">
              <a:off x="2089" y="3276"/>
              <a:ext cx="906" cy="42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solidFill>
                  <a:srgbClr val="003399"/>
                </a:solidFill>
              </a:endParaRPr>
            </a:p>
          </p:txBody>
        </p:sp>
        <p:sp>
          <p:nvSpPr>
            <p:cNvPr id="104484" name="Oval 36"/>
            <p:cNvSpPr>
              <a:spLocks noChangeArrowheads="1"/>
            </p:cNvSpPr>
            <p:nvPr/>
          </p:nvSpPr>
          <p:spPr bwMode="gray">
            <a:xfrm>
              <a:off x="2046" y="2508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>
                <a:solidFill>
                  <a:srgbClr val="003399"/>
                </a:solidFill>
              </a:endParaRPr>
            </a:p>
          </p:txBody>
        </p:sp>
        <p:sp>
          <p:nvSpPr>
            <p:cNvPr id="104485" name="Oval 37"/>
            <p:cNvSpPr>
              <a:spLocks noChangeArrowheads="1"/>
            </p:cNvSpPr>
            <p:nvPr/>
          </p:nvSpPr>
          <p:spPr bwMode="gray">
            <a:xfrm>
              <a:off x="2059" y="2514"/>
              <a:ext cx="125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>
                <a:solidFill>
                  <a:srgbClr val="003399"/>
                </a:solidFill>
              </a:endParaRPr>
            </a:p>
          </p:txBody>
        </p:sp>
        <p:sp>
          <p:nvSpPr>
            <p:cNvPr id="104486" name="Oval 38"/>
            <p:cNvSpPr>
              <a:spLocks noChangeArrowheads="1"/>
            </p:cNvSpPr>
            <p:nvPr/>
          </p:nvSpPr>
          <p:spPr bwMode="gray">
            <a:xfrm>
              <a:off x="2070" y="2307"/>
              <a:ext cx="1338" cy="119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>
                <a:solidFill>
                  <a:srgbClr val="003399"/>
                </a:solidFill>
              </a:endParaRPr>
            </a:p>
          </p:txBody>
        </p:sp>
        <p:sp>
          <p:nvSpPr>
            <p:cNvPr id="104487" name="Oval 39"/>
            <p:cNvSpPr>
              <a:spLocks noChangeArrowheads="1"/>
            </p:cNvSpPr>
            <p:nvPr/>
          </p:nvSpPr>
          <p:spPr bwMode="gray">
            <a:xfrm>
              <a:off x="2128" y="2376"/>
              <a:ext cx="1190" cy="97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>
                <a:solidFill>
                  <a:srgbClr val="003399"/>
                </a:solidFill>
              </a:endParaRPr>
            </a:p>
          </p:txBody>
        </p:sp>
        <p:sp>
          <p:nvSpPr>
            <p:cNvPr id="104489" name="Oval 41"/>
            <p:cNvSpPr>
              <a:spLocks noChangeArrowheads="1"/>
            </p:cNvSpPr>
            <p:nvPr/>
          </p:nvSpPr>
          <p:spPr bwMode="gray">
            <a:xfrm rot="-772996">
              <a:off x="928" y="2892"/>
              <a:ext cx="714" cy="38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solidFill>
                  <a:srgbClr val="003399"/>
                </a:solidFill>
              </a:endParaRPr>
            </a:p>
          </p:txBody>
        </p:sp>
        <p:grpSp>
          <p:nvGrpSpPr>
            <p:cNvPr id="104490" name="Group 42"/>
            <p:cNvGrpSpPr>
              <a:grpSpLocks/>
            </p:cNvGrpSpPr>
            <p:nvPr/>
          </p:nvGrpSpPr>
          <p:grpSpPr bwMode="auto">
            <a:xfrm>
              <a:off x="820" y="2191"/>
              <a:ext cx="1066" cy="1065"/>
              <a:chOff x="673" y="2038"/>
              <a:chExt cx="1039" cy="1008"/>
            </a:xfrm>
          </p:grpSpPr>
          <p:sp>
            <p:nvSpPr>
              <p:cNvPr id="104491" name="Oval 43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104492" name="Oval 44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104493" name="Oval 45"/>
              <p:cNvSpPr>
                <a:spLocks noChangeArrowheads="1"/>
              </p:cNvSpPr>
              <p:nvPr/>
            </p:nvSpPr>
            <p:spPr bwMode="gray">
              <a:xfrm>
                <a:off x="673" y="2038"/>
                <a:ext cx="1039" cy="100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>
                  <a:solidFill>
                    <a:srgbClr val="003399"/>
                  </a:solidFill>
                </a:endParaRPr>
              </a:p>
            </p:txBody>
          </p:sp>
          <p:sp>
            <p:nvSpPr>
              <p:cNvPr id="104494" name="Oval 46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>
                  <a:solidFill>
                    <a:srgbClr val="003399"/>
                  </a:solidFill>
                </a:endParaRPr>
              </a:p>
            </p:txBody>
          </p:sp>
        </p:grpSp>
        <p:sp>
          <p:nvSpPr>
            <p:cNvPr id="104496" name="Oval 48"/>
            <p:cNvSpPr>
              <a:spLocks noChangeArrowheads="1"/>
            </p:cNvSpPr>
            <p:nvPr/>
          </p:nvSpPr>
          <p:spPr bwMode="gray">
            <a:xfrm>
              <a:off x="816" y="1786"/>
              <a:ext cx="576" cy="336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solidFill>
                  <a:srgbClr val="003399"/>
                </a:solidFill>
              </a:endParaRPr>
            </a:p>
          </p:txBody>
        </p:sp>
        <p:sp>
          <p:nvSpPr>
            <p:cNvPr id="104497" name="Oval 49"/>
            <p:cNvSpPr>
              <a:spLocks noChangeArrowheads="1"/>
            </p:cNvSpPr>
            <p:nvPr/>
          </p:nvSpPr>
          <p:spPr bwMode="gray">
            <a:xfrm>
              <a:off x="699" y="1293"/>
              <a:ext cx="915" cy="85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>
                <a:solidFill>
                  <a:srgbClr val="003399"/>
                </a:solidFill>
              </a:endParaRPr>
            </a:p>
          </p:txBody>
        </p:sp>
        <p:sp>
          <p:nvSpPr>
            <p:cNvPr id="104498" name="Oval 50"/>
            <p:cNvSpPr>
              <a:spLocks noChangeArrowheads="1"/>
            </p:cNvSpPr>
            <p:nvPr/>
          </p:nvSpPr>
          <p:spPr bwMode="gray">
            <a:xfrm>
              <a:off x="872" y="1407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>
                <a:solidFill>
                  <a:srgbClr val="003399"/>
                </a:solidFill>
              </a:endParaRPr>
            </a:p>
          </p:txBody>
        </p:sp>
        <p:sp>
          <p:nvSpPr>
            <p:cNvPr id="104499" name="Oval 51"/>
            <p:cNvSpPr>
              <a:spLocks noChangeArrowheads="1"/>
            </p:cNvSpPr>
            <p:nvPr/>
          </p:nvSpPr>
          <p:spPr bwMode="gray">
            <a:xfrm>
              <a:off x="699" y="1356"/>
              <a:ext cx="873" cy="6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>
                <a:solidFill>
                  <a:srgbClr val="003399"/>
                </a:solidFill>
              </a:endParaRPr>
            </a:p>
          </p:txBody>
        </p:sp>
        <p:sp>
          <p:nvSpPr>
            <p:cNvPr id="104500" name="Oval 52"/>
            <p:cNvSpPr>
              <a:spLocks noChangeArrowheads="1"/>
            </p:cNvSpPr>
            <p:nvPr/>
          </p:nvSpPr>
          <p:spPr bwMode="gray">
            <a:xfrm>
              <a:off x="699" y="1414"/>
              <a:ext cx="779" cy="58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>
                <a:solidFill>
                  <a:srgbClr val="003399"/>
                </a:solidFill>
              </a:endParaRPr>
            </a:p>
          </p:txBody>
        </p:sp>
        <p:sp>
          <p:nvSpPr>
            <p:cNvPr id="104502" name="Oval 54"/>
            <p:cNvSpPr>
              <a:spLocks noChangeArrowheads="1"/>
            </p:cNvSpPr>
            <p:nvPr/>
          </p:nvSpPr>
          <p:spPr bwMode="gray">
            <a:xfrm>
              <a:off x="1838" y="1310"/>
              <a:ext cx="544" cy="178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solidFill>
                  <a:srgbClr val="003399"/>
                </a:solidFill>
              </a:endParaRPr>
            </a:p>
          </p:txBody>
        </p:sp>
        <p:sp>
          <p:nvSpPr>
            <p:cNvPr id="104503" name="Oval 55"/>
            <p:cNvSpPr>
              <a:spLocks noChangeArrowheads="1"/>
            </p:cNvSpPr>
            <p:nvPr/>
          </p:nvSpPr>
          <p:spPr bwMode="gray">
            <a:xfrm>
              <a:off x="1996" y="1081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>
                <a:solidFill>
                  <a:srgbClr val="003399"/>
                </a:solidFill>
              </a:endParaRPr>
            </a:p>
          </p:txBody>
        </p:sp>
        <p:sp>
          <p:nvSpPr>
            <p:cNvPr id="104504" name="Oval 56"/>
            <p:cNvSpPr>
              <a:spLocks noChangeArrowheads="1"/>
            </p:cNvSpPr>
            <p:nvPr/>
          </p:nvSpPr>
          <p:spPr bwMode="gray">
            <a:xfrm>
              <a:off x="2049" y="1105"/>
              <a:ext cx="415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>
                <a:solidFill>
                  <a:srgbClr val="003399"/>
                </a:solidFill>
              </a:endParaRPr>
            </a:p>
          </p:txBody>
        </p:sp>
        <p:sp>
          <p:nvSpPr>
            <p:cNvPr id="104505" name="Oval 57"/>
            <p:cNvSpPr>
              <a:spLocks noChangeArrowheads="1"/>
            </p:cNvSpPr>
            <p:nvPr/>
          </p:nvSpPr>
          <p:spPr bwMode="gray">
            <a:xfrm>
              <a:off x="1878" y="899"/>
              <a:ext cx="756" cy="8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>
                <a:solidFill>
                  <a:srgbClr val="003399"/>
                </a:solidFill>
              </a:endParaRPr>
            </a:p>
          </p:txBody>
        </p:sp>
        <p:sp>
          <p:nvSpPr>
            <p:cNvPr id="104506" name="Oval 58"/>
            <p:cNvSpPr>
              <a:spLocks noChangeArrowheads="1"/>
            </p:cNvSpPr>
            <p:nvPr/>
          </p:nvSpPr>
          <p:spPr bwMode="gray">
            <a:xfrm>
              <a:off x="1950" y="965"/>
              <a:ext cx="684" cy="74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>
                <a:solidFill>
                  <a:srgbClr val="003399"/>
                </a:solidFill>
              </a:endParaRPr>
            </a:p>
          </p:txBody>
        </p:sp>
        <p:sp>
          <p:nvSpPr>
            <p:cNvPr id="104507" name="Text Box 59"/>
            <p:cNvSpPr txBox="1">
              <a:spLocks noChangeArrowheads="1"/>
            </p:cNvSpPr>
            <p:nvPr/>
          </p:nvSpPr>
          <p:spPr bwMode="gray">
            <a:xfrm>
              <a:off x="2058" y="1194"/>
              <a:ext cx="270" cy="1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en-US" b="0" dirty="0">
                <a:solidFill>
                  <a:srgbClr val="003399"/>
                </a:solidFill>
              </a:endParaRPr>
            </a:p>
          </p:txBody>
        </p:sp>
      </p:grpSp>
      <p:sp>
        <p:nvSpPr>
          <p:cNvPr id="41" name="Заголовок 2"/>
          <p:cNvSpPr txBox="1">
            <a:spLocks/>
          </p:cNvSpPr>
          <p:nvPr/>
        </p:nvSpPr>
        <p:spPr bwMode="auto">
          <a:xfrm>
            <a:off x="950912" y="404664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kk-KZ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Социально-бытовые,  административные услуги 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4" name="Прямоугольник 43"/>
          <p:cNvSpPr/>
          <p:nvPr/>
        </p:nvSpPr>
        <p:spPr>
          <a:xfrm>
            <a:off x="4860032" y="2348880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 КАРЬЕРЫ И БИЗНЕСА </a:t>
            </a:r>
            <a:r>
              <a:rPr lang="kk-KZ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kk-KZ" b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расширение баз практик и  возможность дальнейшего трудоустройства  студентов КаНУ им. аль-Фараби   </a:t>
            </a:r>
            <a:endParaRPr lang="ru-RU" b="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729877" y="1549898"/>
            <a:ext cx="1490195" cy="9429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8255" rIns="8255" bIns="8255" numCol="1" spcCol="1270" anchor="ctr" anchorCtr="0">
            <a:noAutofit/>
          </a:bodyPr>
          <a:lstStyle/>
          <a:p>
            <a:pPr marL="114300" lvl="1" indent="-114300" algn="ctr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b="0" kern="1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Информирование студентов </a:t>
            </a:r>
          </a:p>
          <a:p>
            <a:pPr marL="114300" lvl="1" indent="-114300" algn="ctr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b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0" kern="12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  имеющихся вакансиях </a:t>
            </a:r>
            <a:endParaRPr lang="ru-RU" sz="1400" b="0" kern="12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572371" y="3817506"/>
            <a:ext cx="21569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500" b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Консультации студентов по летним и иным профессиональным стажировкам и базам практик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454435" y="4111912"/>
            <a:ext cx="19167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500" b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Консультации по составлению и оформлению резюме студентов и выпускников КазНУ им. аль-Фараби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323989" y="2186861"/>
            <a:ext cx="1887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Осуществление платных услуг частным лицам (работодателям)</a:t>
            </a:r>
            <a:endParaRPr lang="en-US" sz="1400" b="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8"/>
          <p:cNvSpPr>
            <a:spLocks noChangeArrowheads="1"/>
          </p:cNvSpPr>
          <p:nvPr/>
        </p:nvSpPr>
        <p:spPr bwMode="auto">
          <a:xfrm>
            <a:off x="6800022" y="5661248"/>
            <a:ext cx="24837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12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	  </a:t>
            </a:r>
          </a:p>
          <a:p>
            <a:endParaRPr lang="ru-RU" sz="12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Адрес:   ЦОС "Керемет", каб.107</a:t>
            </a:r>
          </a:p>
          <a:p>
            <a:r>
              <a:rPr lang="ru-RU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Тел.:       +7 727 377-33-73</a:t>
            </a:r>
          </a:p>
          <a:p>
            <a:r>
              <a:rPr lang="en-US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   career@kaznu.kz</a:t>
            </a:r>
          </a:p>
          <a:p>
            <a:endParaRPr lang="ru-RU" sz="12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484" y="65166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6309" y="144896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68" name="Group 48"/>
          <p:cNvGrpSpPr>
            <a:grpSpLocks/>
          </p:cNvGrpSpPr>
          <p:nvPr/>
        </p:nvGrpSpPr>
        <p:grpSpPr bwMode="auto">
          <a:xfrm>
            <a:off x="1412081" y="2133601"/>
            <a:ext cx="6376988" cy="3794125"/>
            <a:chOff x="864" y="1344"/>
            <a:chExt cx="4017" cy="2390"/>
          </a:xfrm>
        </p:grpSpPr>
        <p:sp>
          <p:nvSpPr>
            <p:cNvPr id="107549" name="Oval 29"/>
            <p:cNvSpPr>
              <a:spLocks noChangeArrowheads="1"/>
            </p:cNvSpPr>
            <p:nvPr/>
          </p:nvSpPr>
          <p:spPr bwMode="gray">
            <a:xfrm>
              <a:off x="1377" y="2899"/>
              <a:ext cx="3504" cy="835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EAEAEA">
                    <a:alpha val="50000"/>
                  </a:srgbClr>
                </a:gs>
              </a:gsLst>
              <a:lin ang="2700000" scaled="1"/>
            </a:gradFill>
            <a:ln w="3175">
              <a:noFill/>
              <a:round/>
              <a:headEnd/>
              <a:tailEnd type="none" w="sm" len="sm"/>
            </a:ln>
            <a:effectLst/>
          </p:spPr>
          <p:txBody>
            <a:bodyPr vert="eaVert" wrap="none" lIns="92075" tIns="46038" rIns="92075" bIns="46038" anchor="ctr"/>
            <a:lstStyle/>
            <a:p>
              <a:endParaRPr lang="ru-RU" i="1" dirty="0"/>
            </a:p>
          </p:txBody>
        </p:sp>
        <p:sp>
          <p:nvSpPr>
            <p:cNvPr id="107550" name="Oval 30"/>
            <p:cNvSpPr>
              <a:spLocks noChangeArrowheads="1"/>
            </p:cNvSpPr>
            <p:nvPr/>
          </p:nvSpPr>
          <p:spPr bwMode="gray">
            <a:xfrm rot="-998297">
              <a:off x="920" y="1568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29698D"/>
                </a:gs>
                <a:gs pos="50000">
                  <a:srgbClr val="29698D">
                    <a:gamma/>
                    <a:tint val="24314"/>
                    <a:invGamma/>
                  </a:srgbClr>
                </a:gs>
                <a:gs pos="100000">
                  <a:srgbClr val="29698D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i="1" dirty="0"/>
            </a:p>
          </p:txBody>
        </p:sp>
        <p:sp>
          <p:nvSpPr>
            <p:cNvPr id="107551" name="Oval 31"/>
            <p:cNvSpPr>
              <a:spLocks noChangeArrowheads="1"/>
            </p:cNvSpPr>
            <p:nvPr/>
          </p:nvSpPr>
          <p:spPr bwMode="gray">
            <a:xfrm rot="-998297">
              <a:off x="956" y="1466"/>
              <a:ext cx="3504" cy="1841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i="1" dirty="0"/>
            </a:p>
          </p:txBody>
        </p:sp>
        <p:sp>
          <p:nvSpPr>
            <p:cNvPr id="107552" name="Arc 32"/>
            <p:cNvSpPr>
              <a:spLocks/>
            </p:cNvSpPr>
            <p:nvPr/>
          </p:nvSpPr>
          <p:spPr bwMode="gray">
            <a:xfrm rot="-998297">
              <a:off x="2624" y="1515"/>
              <a:ext cx="1796" cy="969"/>
            </a:xfrm>
            <a:custGeom>
              <a:avLst/>
              <a:gdLst>
                <a:gd name="G0" fmla="+- 0 0 0"/>
                <a:gd name="G1" fmla="+- 14335 0 0"/>
                <a:gd name="G2" fmla="+- 21600 0 0"/>
                <a:gd name="T0" fmla="*/ 16157 w 21600"/>
                <a:gd name="T1" fmla="*/ 0 h 22718"/>
                <a:gd name="T2" fmla="*/ 19907 w 21600"/>
                <a:gd name="T3" fmla="*/ 22718 h 22718"/>
                <a:gd name="T4" fmla="*/ 0 w 21600"/>
                <a:gd name="T5" fmla="*/ 14335 h 2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718" fill="none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</a:path>
                <a:path w="21600" h="22718" stroke="0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  <a:lnTo>
                    <a:pt x="0" y="14335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i="1" dirty="0"/>
            </a:p>
          </p:txBody>
        </p:sp>
        <p:sp>
          <p:nvSpPr>
            <p:cNvPr id="107553" name="Arc 33"/>
            <p:cNvSpPr>
              <a:spLocks/>
            </p:cNvSpPr>
            <p:nvPr/>
          </p:nvSpPr>
          <p:spPr bwMode="gray">
            <a:xfrm rot="20601703" flipH="1">
              <a:off x="990" y="2342"/>
              <a:ext cx="1812" cy="1027"/>
            </a:xfrm>
            <a:custGeom>
              <a:avLst/>
              <a:gdLst>
                <a:gd name="G0" fmla="+- 0 0 0"/>
                <a:gd name="G1" fmla="+- 6947 0 0"/>
                <a:gd name="G2" fmla="+- 21600 0 0"/>
                <a:gd name="T0" fmla="*/ 20452 w 21600"/>
                <a:gd name="T1" fmla="*/ 0 h 24439"/>
                <a:gd name="T2" fmla="*/ 12673 w 21600"/>
                <a:gd name="T3" fmla="*/ 24439 h 24439"/>
                <a:gd name="T4" fmla="*/ 0 w 21600"/>
                <a:gd name="T5" fmla="*/ 6947 h 24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439" fill="none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</a:path>
                <a:path w="21600" h="24439" stroke="0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  <a:lnTo>
                    <a:pt x="0" y="694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549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i="1" dirty="0"/>
            </a:p>
          </p:txBody>
        </p:sp>
        <p:sp>
          <p:nvSpPr>
            <p:cNvPr id="107554" name="Arc 34"/>
            <p:cNvSpPr>
              <a:spLocks/>
            </p:cNvSpPr>
            <p:nvPr/>
          </p:nvSpPr>
          <p:spPr bwMode="gray">
            <a:xfrm rot="-998297">
              <a:off x="2148" y="1344"/>
              <a:ext cx="1772" cy="893"/>
            </a:xfrm>
            <a:custGeom>
              <a:avLst/>
              <a:gdLst>
                <a:gd name="G0" fmla="+- 4839 0 0"/>
                <a:gd name="G1" fmla="+- 21600 0 0"/>
                <a:gd name="G2" fmla="+- 21600 0 0"/>
                <a:gd name="T0" fmla="*/ 0 w 21397"/>
                <a:gd name="T1" fmla="*/ 549 h 21600"/>
                <a:gd name="T2" fmla="*/ 21397 w 21397"/>
                <a:gd name="T3" fmla="*/ 7730 h 21600"/>
                <a:gd name="T4" fmla="*/ 4839 w 213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97" h="21600" fill="none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</a:path>
                <a:path w="21397" h="21600" stroke="0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  <a:lnTo>
                    <a:pt x="4839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i="1" dirty="0"/>
            </a:p>
          </p:txBody>
        </p:sp>
        <p:sp>
          <p:nvSpPr>
            <p:cNvPr id="107555" name="Arc 35"/>
            <p:cNvSpPr>
              <a:spLocks/>
            </p:cNvSpPr>
            <p:nvPr/>
          </p:nvSpPr>
          <p:spPr bwMode="gray">
            <a:xfrm rot="20601703" flipH="1">
              <a:off x="864" y="1755"/>
              <a:ext cx="1740" cy="870"/>
            </a:xfrm>
            <a:custGeom>
              <a:avLst/>
              <a:gdLst>
                <a:gd name="G0" fmla="+- 0 0 0"/>
                <a:gd name="G1" fmla="+- 21142 0 0"/>
                <a:gd name="G2" fmla="+- 21600 0 0"/>
                <a:gd name="T0" fmla="*/ 4423 w 20934"/>
                <a:gd name="T1" fmla="*/ 0 h 21142"/>
                <a:gd name="T2" fmla="*/ 20934 w 20934"/>
                <a:gd name="T3" fmla="*/ 15820 h 21142"/>
                <a:gd name="T4" fmla="*/ 0 w 20934"/>
                <a:gd name="T5" fmla="*/ 21142 h 2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34" h="21142" fill="none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</a:path>
                <a:path w="20934" h="21142" stroke="0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  <a:lnTo>
                    <a:pt x="0" y="21142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i="1" dirty="0"/>
            </a:p>
          </p:txBody>
        </p:sp>
        <p:sp>
          <p:nvSpPr>
            <p:cNvPr id="107556" name="Oval 36"/>
            <p:cNvSpPr>
              <a:spLocks noChangeArrowheads="1"/>
            </p:cNvSpPr>
            <p:nvPr/>
          </p:nvSpPr>
          <p:spPr bwMode="gray">
            <a:xfrm rot="-998297">
              <a:off x="1876" y="1916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i="1" dirty="0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gray">
            <a:xfrm rot="21194435">
              <a:off x="2226" y="1525"/>
              <a:ext cx="63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1600" b="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Салон </a:t>
              </a:r>
            </a:p>
            <a:p>
              <a:pPr algn="ctr" eaLnBrk="0" hangingPunct="0"/>
              <a:r>
                <a:rPr lang="kk-KZ" sz="1600" b="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красоты </a:t>
              </a:r>
              <a:endParaRPr lang="en-US" sz="1600" b="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58" name="Text Box 38"/>
            <p:cNvSpPr txBox="1">
              <a:spLocks noChangeArrowheads="1"/>
            </p:cNvSpPr>
            <p:nvPr/>
          </p:nvSpPr>
          <p:spPr bwMode="gray">
            <a:xfrm>
              <a:off x="1076" y="2251"/>
              <a:ext cx="83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1600" b="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Фотостудия</a:t>
              </a:r>
              <a:endParaRPr lang="en-US" sz="1600" b="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gray">
            <a:xfrm rot="21201995">
              <a:off x="1604" y="1797"/>
              <a:ext cx="701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1600" b="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Книжный </a:t>
              </a:r>
            </a:p>
            <a:p>
              <a:pPr algn="ctr" eaLnBrk="0" hangingPunct="0"/>
              <a:r>
                <a:rPr lang="kk-KZ" sz="1600" b="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магазин</a:t>
              </a:r>
              <a:endParaRPr lang="en-US" sz="1600" b="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60" name="Freeform 40"/>
            <p:cNvSpPr>
              <a:spLocks/>
            </p:cNvSpPr>
            <p:nvPr/>
          </p:nvSpPr>
          <p:spPr bwMode="gray">
            <a:xfrm>
              <a:off x="3969" y="2104"/>
              <a:ext cx="816" cy="233"/>
            </a:xfrm>
            <a:custGeom>
              <a:avLst/>
              <a:gdLst/>
              <a:ahLst/>
              <a:cxnLst>
                <a:cxn ang="0">
                  <a:pos x="0" y="841"/>
                </a:cxn>
                <a:cxn ang="0">
                  <a:pos x="784" y="0"/>
                </a:cxn>
                <a:cxn ang="0">
                  <a:pos x="816" y="280"/>
                </a:cxn>
                <a:cxn ang="0">
                  <a:pos x="544" y="672"/>
                </a:cxn>
                <a:cxn ang="0">
                  <a:pos x="25" y="1078"/>
                </a:cxn>
                <a:cxn ang="0">
                  <a:pos x="0" y="841"/>
                </a:cxn>
              </a:cxnLst>
              <a:rect l="0" t="0" r="r" b="b"/>
              <a:pathLst>
                <a:path w="816" h="1078">
                  <a:moveTo>
                    <a:pt x="0" y="841"/>
                  </a:moveTo>
                  <a:lnTo>
                    <a:pt x="784" y="0"/>
                  </a:lnTo>
                  <a:lnTo>
                    <a:pt x="816" y="280"/>
                  </a:lnTo>
                  <a:cubicBezTo>
                    <a:pt x="776" y="392"/>
                    <a:pt x="676" y="539"/>
                    <a:pt x="544" y="672"/>
                  </a:cubicBezTo>
                  <a:cubicBezTo>
                    <a:pt x="412" y="805"/>
                    <a:pt x="116" y="1050"/>
                    <a:pt x="25" y="1078"/>
                  </a:cubicBezTo>
                  <a:cubicBezTo>
                    <a:pt x="7" y="1006"/>
                    <a:pt x="0" y="841"/>
                    <a:pt x="0" y="841"/>
                  </a:cubicBezTo>
                  <a:close/>
                </a:path>
              </a:pathLst>
            </a:custGeom>
            <a:gradFill rotWithShape="0">
              <a:gsLst>
                <a:gs pos="0">
                  <a:srgbClr val="6600CC">
                    <a:gamma/>
                    <a:tint val="45490"/>
                    <a:invGamma/>
                  </a:srgbClr>
                </a:gs>
                <a:gs pos="100000">
                  <a:srgbClr val="6600CC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 i="1" dirty="0"/>
            </a:p>
          </p:txBody>
        </p:sp>
        <p:sp>
          <p:nvSpPr>
            <p:cNvPr id="107561" name="Arc 41"/>
            <p:cNvSpPr>
              <a:spLocks/>
            </p:cNvSpPr>
            <p:nvPr/>
          </p:nvSpPr>
          <p:spPr bwMode="gray">
            <a:xfrm rot="-1060795">
              <a:off x="2960" y="2108"/>
              <a:ext cx="1880" cy="84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01 w 20601"/>
                <a:gd name="T1" fmla="*/ 6492 h 19523"/>
                <a:gd name="T2" fmla="*/ 9242 w 20601"/>
                <a:gd name="T3" fmla="*/ 19523 h 19523"/>
                <a:gd name="T4" fmla="*/ 0 w 20601"/>
                <a:gd name="T5" fmla="*/ 0 h 19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01" h="19523" fill="none" extrusionOk="0">
                  <a:moveTo>
                    <a:pt x="20601" y="6492"/>
                  </a:moveTo>
                  <a:cubicBezTo>
                    <a:pt x="18793" y="12227"/>
                    <a:pt x="14677" y="16949"/>
                    <a:pt x="9241" y="19522"/>
                  </a:cubicBezTo>
                </a:path>
                <a:path w="20601" h="19523" stroke="0" extrusionOk="0">
                  <a:moveTo>
                    <a:pt x="20601" y="6492"/>
                  </a:moveTo>
                  <a:cubicBezTo>
                    <a:pt x="18793" y="12227"/>
                    <a:pt x="14677" y="16949"/>
                    <a:pt x="9241" y="195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i="1" dirty="0"/>
            </a:p>
          </p:txBody>
        </p:sp>
        <p:sp>
          <p:nvSpPr>
            <p:cNvPr id="107562" name="Freeform 42"/>
            <p:cNvSpPr>
              <a:spLocks/>
            </p:cNvSpPr>
            <p:nvPr/>
          </p:nvSpPr>
          <p:spPr bwMode="gray">
            <a:xfrm>
              <a:off x="2898" y="2407"/>
              <a:ext cx="1108" cy="233"/>
            </a:xfrm>
            <a:custGeom>
              <a:avLst/>
              <a:gdLst/>
              <a:ahLst/>
              <a:cxnLst>
                <a:cxn ang="0">
                  <a:pos x="1071" y="546"/>
                </a:cxn>
                <a:cxn ang="0">
                  <a:pos x="1108" y="779"/>
                </a:cxn>
                <a:cxn ang="0">
                  <a:pos x="67" y="168"/>
                </a:cxn>
                <a:cxn ang="0">
                  <a:pos x="0" y="0"/>
                </a:cxn>
                <a:cxn ang="0">
                  <a:pos x="1071" y="546"/>
                </a:cxn>
              </a:cxnLst>
              <a:rect l="0" t="0" r="r" b="b"/>
              <a:pathLst>
                <a:path w="1108" h="779">
                  <a:moveTo>
                    <a:pt x="1071" y="546"/>
                  </a:moveTo>
                  <a:lnTo>
                    <a:pt x="1108" y="779"/>
                  </a:lnTo>
                  <a:lnTo>
                    <a:pt x="67" y="168"/>
                  </a:lnTo>
                  <a:lnTo>
                    <a:pt x="0" y="0"/>
                  </a:lnTo>
                  <a:lnTo>
                    <a:pt x="1071" y="546"/>
                  </a:lnTo>
                  <a:close/>
                </a:path>
              </a:pathLst>
            </a:custGeom>
            <a:gradFill rotWithShape="1">
              <a:gsLst>
                <a:gs pos="0">
                  <a:srgbClr val="5007A1">
                    <a:gamma/>
                    <a:tint val="45490"/>
                    <a:invGamma/>
                  </a:srgbClr>
                </a:gs>
                <a:gs pos="100000">
                  <a:srgbClr val="5007A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 i="1" dirty="0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gray">
            <a:xfrm>
              <a:off x="3519" y="2392"/>
              <a:ext cx="84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b="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Кинотеатр</a:t>
              </a:r>
              <a:endParaRPr lang="en-US" b="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64" name="Text Box 44"/>
            <p:cNvSpPr txBox="1">
              <a:spLocks noChangeArrowheads="1"/>
            </p:cNvSpPr>
            <p:nvPr/>
          </p:nvSpPr>
          <p:spPr bwMode="gray">
            <a:xfrm rot="303614">
              <a:off x="2971" y="1498"/>
              <a:ext cx="449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1600" b="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Кафе </a:t>
              </a:r>
              <a:endParaRPr lang="en-US" sz="1600" b="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65" name="Text Box 45"/>
            <p:cNvSpPr txBox="1">
              <a:spLocks noChangeArrowheads="1"/>
            </p:cNvSpPr>
            <p:nvPr/>
          </p:nvSpPr>
          <p:spPr bwMode="gray">
            <a:xfrm rot="20090618">
              <a:off x="1144" y="2669"/>
              <a:ext cx="73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1600" b="0" i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Прачечная </a:t>
              </a:r>
              <a:endParaRPr lang="en-US" sz="1600" b="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566" name="Oval 46"/>
            <p:cNvSpPr>
              <a:spLocks noChangeArrowheads="1"/>
            </p:cNvSpPr>
            <p:nvPr/>
          </p:nvSpPr>
          <p:spPr bwMode="gray">
            <a:xfrm rot="-998297">
              <a:off x="1940" y="2075"/>
              <a:ext cx="1629" cy="687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i="1" dirty="0"/>
            </a:p>
          </p:txBody>
        </p:sp>
        <p:sp>
          <p:nvSpPr>
            <p:cNvPr id="107567" name="Freeform 47"/>
            <p:cNvSpPr>
              <a:spLocks/>
            </p:cNvSpPr>
            <p:nvPr/>
          </p:nvSpPr>
          <p:spPr bwMode="gray">
            <a:xfrm>
              <a:off x="3009" y="2656"/>
              <a:ext cx="808" cy="6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52" y="448"/>
                </a:cxn>
                <a:cxn ang="0">
                  <a:pos x="360" y="648"/>
                </a:cxn>
                <a:cxn ang="0">
                  <a:pos x="808" y="424"/>
                </a:cxn>
                <a:cxn ang="0">
                  <a:pos x="104" y="0"/>
                </a:cxn>
                <a:cxn ang="0">
                  <a:pos x="0" y="24"/>
                </a:cxn>
              </a:cxnLst>
              <a:rect l="0" t="0" r="r" b="b"/>
              <a:pathLst>
                <a:path w="808" h="648">
                  <a:moveTo>
                    <a:pt x="0" y="24"/>
                  </a:moveTo>
                  <a:lnTo>
                    <a:pt x="352" y="448"/>
                  </a:lnTo>
                  <a:lnTo>
                    <a:pt x="360" y="648"/>
                  </a:lnTo>
                  <a:lnTo>
                    <a:pt x="808" y="424"/>
                  </a:lnTo>
                  <a:lnTo>
                    <a:pt x="10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3399">
                <a:alpha val="49001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i="1" dirty="0"/>
            </a:p>
          </p:txBody>
        </p:sp>
      </p:grpSp>
      <p:pic>
        <p:nvPicPr>
          <p:cNvPr id="25" name="Рисунок 24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7" name="Заголовок 2"/>
          <p:cNvSpPr txBox="1">
            <a:spLocks/>
          </p:cNvSpPr>
          <p:nvPr/>
        </p:nvSpPr>
        <p:spPr bwMode="auto">
          <a:xfrm>
            <a:off x="1403648" y="1196752"/>
            <a:ext cx="77403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kk-K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kk-K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РГОВО-РАЗВЛЕКАТЕЛЬНЫЕ </a:t>
            </a:r>
            <a:r>
              <a:rPr lang="kk-K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reeform 35"/>
          <p:cNvSpPr>
            <a:spLocks noEditPoints="1"/>
          </p:cNvSpPr>
          <p:nvPr/>
        </p:nvSpPr>
        <p:spPr bwMode="gray">
          <a:xfrm flipH="1">
            <a:off x="7380312" y="1844824"/>
            <a:ext cx="1368152" cy="3744416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9216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 i="1" dirty="0"/>
          </a:p>
        </p:txBody>
      </p:sp>
      <p:sp>
        <p:nvSpPr>
          <p:cNvPr id="89" name="Прямоугольник 88"/>
          <p:cNvSpPr/>
          <p:nvPr/>
        </p:nvSpPr>
        <p:spPr>
          <a:xfrm rot="20702540">
            <a:off x="5436096" y="2708920"/>
            <a:ext cx="1632306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</a:pPr>
            <a:r>
              <a:rPr lang="kk-KZ" sz="16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Копировальный </a:t>
            </a:r>
            <a:endParaRPr lang="kk-KZ" sz="1600" b="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</a:pPr>
            <a:r>
              <a:rPr lang="kk-KZ" sz="160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endParaRPr lang="ru-RU" sz="1600" b="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 rot="19374088">
            <a:off x="2280901" y="4677407"/>
            <a:ext cx="140743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</a:pPr>
            <a:r>
              <a:rPr lang="kk-KZ" sz="16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Ремонт обуви</a:t>
            </a:r>
            <a:endParaRPr lang="ru-RU" sz="1600" b="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 rot="18647704">
            <a:off x="3325334" y="4821494"/>
            <a:ext cx="8175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Ателье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 rot="20416891">
            <a:off x="4136023" y="4649475"/>
            <a:ext cx="1362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Супермаркет</a:t>
            </a:r>
            <a:endParaRPr lang="ru-RU" sz="1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 bwMode="auto">
          <a:xfrm>
            <a:off x="4644008" y="2204864"/>
            <a:ext cx="0" cy="72008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 bwMode="auto">
          <a:xfrm>
            <a:off x="2267744" y="3212976"/>
            <a:ext cx="936104" cy="43204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 bwMode="auto">
          <a:xfrm flipV="1">
            <a:off x="1916582" y="4293096"/>
            <a:ext cx="1296144" cy="7920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 bwMode="auto">
          <a:xfrm flipH="1">
            <a:off x="4139952" y="4437112"/>
            <a:ext cx="144016" cy="86409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940" y="43323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7930" y="133682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59459" flipH="1">
            <a:off x="932851" y="1003601"/>
            <a:ext cx="1494370" cy="336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2051720" y="620688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Социально-бытовые услуги  </a:t>
            </a:r>
            <a:endParaRPr lang="kk-KZ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4"/>
          <p:cNvSpPr>
            <a:spLocks noChangeArrowheads="1"/>
          </p:cNvSpPr>
          <p:nvPr/>
        </p:nvSpPr>
        <p:spPr bwMode="gray">
          <a:xfrm>
            <a:off x="395536" y="2924944"/>
            <a:ext cx="2503101" cy="2659224"/>
          </a:xfrm>
          <a:prstGeom prst="chevron">
            <a:avLst>
              <a:gd name="adj" fmla="val 16468"/>
            </a:avLst>
          </a:prstGeom>
          <a:solidFill>
            <a:srgbClr val="FF99FF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ru-RU" dirty="0"/>
          </a:p>
        </p:txBody>
      </p:sp>
      <p:grpSp>
        <p:nvGrpSpPr>
          <p:cNvPr id="88067" name="Group 3"/>
          <p:cNvGrpSpPr>
            <a:grpSpLocks/>
          </p:cNvGrpSpPr>
          <p:nvPr/>
        </p:nvGrpSpPr>
        <p:grpSpPr bwMode="auto">
          <a:xfrm>
            <a:off x="2411761" y="2132856"/>
            <a:ext cx="6552728" cy="3429000"/>
            <a:chOff x="528" y="1200"/>
            <a:chExt cx="4752" cy="2352"/>
          </a:xfrm>
        </p:grpSpPr>
        <p:sp>
          <p:nvSpPr>
            <p:cNvPr id="88068" name="AutoShape 4"/>
            <p:cNvSpPr>
              <a:spLocks noChangeArrowheads="1"/>
            </p:cNvSpPr>
            <p:nvPr/>
          </p:nvSpPr>
          <p:spPr bwMode="gray">
            <a:xfrm>
              <a:off x="3504" y="1728"/>
              <a:ext cx="1776" cy="1824"/>
            </a:xfrm>
            <a:prstGeom prst="chevron">
              <a:avLst>
                <a:gd name="adj" fmla="val 16468"/>
              </a:avLst>
            </a:prstGeom>
            <a:gradFill flip="none" rotWithShape="1">
              <a:gsLst>
                <a:gs pos="0">
                  <a:srgbClr val="9933FF">
                    <a:tint val="66000"/>
                    <a:satMod val="160000"/>
                  </a:srgbClr>
                </a:gs>
                <a:gs pos="50000">
                  <a:srgbClr val="9933FF">
                    <a:tint val="44500"/>
                    <a:satMod val="160000"/>
                  </a:srgbClr>
                </a:gs>
                <a:gs pos="100000">
                  <a:srgbClr val="9933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8069" name="AutoShape 5"/>
            <p:cNvSpPr>
              <a:spLocks noChangeArrowheads="1"/>
            </p:cNvSpPr>
            <p:nvPr/>
          </p:nvSpPr>
          <p:spPr bwMode="gray">
            <a:xfrm>
              <a:off x="2016" y="1728"/>
              <a:ext cx="1872" cy="1824"/>
            </a:xfrm>
            <a:prstGeom prst="chevron">
              <a:avLst>
                <a:gd name="adj" fmla="val 17842"/>
              </a:avLst>
            </a:prstGeom>
            <a:gradFill flip="none" rotWithShape="1">
              <a:gsLst>
                <a:gs pos="0">
                  <a:srgbClr val="FF66CC">
                    <a:tint val="66000"/>
                    <a:satMod val="160000"/>
                  </a:srgbClr>
                </a:gs>
                <a:gs pos="50000">
                  <a:srgbClr val="FF66CC">
                    <a:tint val="44500"/>
                    <a:satMod val="160000"/>
                  </a:srgbClr>
                </a:gs>
                <a:gs pos="100000">
                  <a:srgbClr val="FF66CC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8070" name="AutoShape 6"/>
            <p:cNvSpPr>
              <a:spLocks noChangeArrowheads="1"/>
            </p:cNvSpPr>
            <p:nvPr/>
          </p:nvSpPr>
          <p:spPr bwMode="gray">
            <a:xfrm>
              <a:off x="528" y="1728"/>
              <a:ext cx="1872" cy="1824"/>
            </a:xfrm>
            <a:prstGeom prst="chevron">
              <a:avLst>
                <a:gd name="adj" fmla="val 17842"/>
              </a:avLst>
            </a:prstGeom>
            <a:gradFill flip="none" rotWithShape="1">
              <a:gsLst>
                <a:gs pos="0">
                  <a:srgbClr val="9933FF">
                    <a:tint val="66000"/>
                    <a:satMod val="160000"/>
                  </a:srgbClr>
                </a:gs>
                <a:gs pos="50000">
                  <a:srgbClr val="9933FF">
                    <a:tint val="44500"/>
                    <a:satMod val="160000"/>
                  </a:srgbClr>
                </a:gs>
                <a:gs pos="100000">
                  <a:srgbClr val="9933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8071" name="AutoShape 7"/>
            <p:cNvSpPr>
              <a:spLocks noChangeArrowheads="1"/>
            </p:cNvSpPr>
            <p:nvPr/>
          </p:nvSpPr>
          <p:spPr bwMode="gray">
            <a:xfrm>
              <a:off x="672" y="1200"/>
              <a:ext cx="1296" cy="3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933FF">
                    <a:tint val="66000"/>
                    <a:satMod val="160000"/>
                  </a:srgbClr>
                </a:gs>
                <a:gs pos="50000">
                  <a:srgbClr val="9933FF">
                    <a:tint val="44500"/>
                    <a:satMod val="160000"/>
                  </a:srgbClr>
                </a:gs>
                <a:gs pos="100000">
                  <a:srgbClr val="9933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kk-KZ" sz="2000" dirty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8072" name="AutoShape 8"/>
            <p:cNvSpPr>
              <a:spLocks noChangeArrowheads="1"/>
            </p:cNvSpPr>
            <p:nvPr/>
          </p:nvSpPr>
          <p:spPr bwMode="gray">
            <a:xfrm>
              <a:off x="2133" y="1200"/>
              <a:ext cx="1296" cy="36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66CC">
                    <a:tint val="66000"/>
                    <a:satMod val="160000"/>
                  </a:srgbClr>
                </a:gs>
                <a:gs pos="50000">
                  <a:srgbClr val="FF66CC">
                    <a:tint val="44500"/>
                    <a:satMod val="160000"/>
                  </a:srgbClr>
                </a:gs>
                <a:gs pos="100000">
                  <a:srgbClr val="FF66CC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kk-KZ" sz="2000" dirty="0" smtClean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8073" name="AutoShape 9"/>
            <p:cNvSpPr>
              <a:spLocks noChangeArrowheads="1"/>
            </p:cNvSpPr>
            <p:nvPr/>
          </p:nvSpPr>
          <p:spPr bwMode="gray">
            <a:xfrm>
              <a:off x="3600" y="1200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rgbClr val="FF66CC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kk-KZ" sz="2000" dirty="0" smtClean="0">
                  <a:solidFill>
                    <a:schemeClr val="tx2">
                      <a:lumMod val="75000"/>
                    </a:schemeClr>
                  </a:solidFill>
                </a:rPr>
                <a:t>4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914400" y="404664"/>
            <a:ext cx="8229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defRPr/>
            </a:pPr>
            <a:r>
              <a:rPr lang="kk-KZ" sz="2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Услуги  центра молодежи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Рисунок 13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Прямоугольник 7"/>
          <p:cNvSpPr>
            <a:spLocks noChangeArrowheads="1"/>
          </p:cNvSpPr>
          <p:nvPr/>
        </p:nvSpPr>
        <p:spPr bwMode="auto">
          <a:xfrm>
            <a:off x="1048190" y="1274857"/>
            <a:ext cx="80500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20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МОЛОДЕЖИ –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 молодежной политики занимающийся реализацией возможностей студентов КазНУ им. аль-Фараби</a:t>
            </a:r>
            <a:endParaRPr lang="kk-KZ" sz="20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7584" y="3068960"/>
            <a:ext cx="2016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Регистрация студенческих организаций и клубов по интересам </a:t>
            </a:r>
            <a:endParaRPr lang="ru-RU" sz="16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71800" y="3140968"/>
            <a:ext cx="1872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Консультации по реализации молодежных проектов </a:t>
            </a:r>
            <a:endParaRPr lang="ru-RU" sz="16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4048" y="3140968"/>
            <a:ext cx="1637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заявлений на членство в студенческие организации </a:t>
            </a:r>
            <a:endParaRPr lang="ru-RU" sz="16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20272" y="3068960"/>
            <a:ext cx="17281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Консультации по социальному пакету и предоставлению социальной помощи детям-сиротам </a:t>
            </a:r>
            <a:endParaRPr lang="ru-RU" sz="16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gray">
          <a:xfrm>
            <a:off x="369243" y="2204120"/>
            <a:ext cx="1826587" cy="527763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Прямоугольник 8"/>
          <p:cNvSpPr>
            <a:spLocks noChangeArrowheads="1"/>
          </p:cNvSpPr>
          <p:nvPr/>
        </p:nvSpPr>
        <p:spPr bwMode="auto">
          <a:xfrm>
            <a:off x="6156176" y="5661248"/>
            <a:ext cx="59404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defRPr/>
            </a:pPr>
            <a:endParaRPr lang="ru-RU" sz="1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  <a:defRPr/>
            </a:pPr>
            <a:endParaRPr lang="ru-RU" sz="1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  ЦОС "Керемет", каб. 205</a:t>
            </a:r>
          </a:p>
          <a:p>
            <a:pPr>
              <a:defRPr/>
            </a:pPr>
            <a:r>
              <a:rPr lang="ru-RU" sz="1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Тел.:       +7 727 </a:t>
            </a:r>
            <a:r>
              <a:rPr lang="kk-KZ" sz="1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221 – 14 – 51</a:t>
            </a:r>
            <a:endParaRPr lang="ru-RU" sz="1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endParaRPr lang="ru-RU" sz="1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  <a:defRPr/>
            </a:pPr>
            <a:endParaRPr lang="ru-RU" sz="1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748" y="49064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0251" y="100657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C:\Users\tursynqalyalyiya\Downloads\circle(1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340" y="4884842"/>
            <a:ext cx="1988848" cy="187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tursynqalyalyiya\Downloads\circle(13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0329" y="5085183"/>
            <a:ext cx="1647083" cy="164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tursynqalyalyiya\Downloads\circle(14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2404" y="5301208"/>
            <a:ext cx="1431058" cy="14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907704" y="548680"/>
            <a:ext cx="701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Услуги диагностического центра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1150938" y="1124744"/>
            <a:ext cx="79930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Центр проводит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скрининговые обследования,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диагностику и консультирование студентов и профессорско-преподавательского состава университета </a:t>
            </a:r>
          </a:p>
          <a:p>
            <a:pPr algn="ctr"/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6588224" y="6211669"/>
            <a:ext cx="2809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Адрес:    ЦОС "Керемет", </a:t>
            </a:r>
          </a:p>
          <a:p>
            <a:r>
              <a:rPr lang="ru-RU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Тел.:       +7 727 </a:t>
            </a:r>
            <a:r>
              <a:rPr lang="kk-KZ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221 – 14 – 44</a:t>
            </a:r>
          </a:p>
          <a:p>
            <a:r>
              <a:rPr lang="kk-KZ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Электронный сайт: </a:t>
            </a:r>
            <a:r>
              <a:rPr lang="en-US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smarthealth.kz</a:t>
            </a:r>
            <a:endParaRPr lang="ru-RU" sz="1200" b="0" dirty="0">
              <a:solidFill>
                <a:srgbClr val="003399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928616510"/>
              </p:ext>
            </p:extLst>
          </p:nvPr>
        </p:nvGraphicFramePr>
        <p:xfrm>
          <a:off x="309576" y="1772816"/>
          <a:ext cx="8666584" cy="4874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4" y="298028"/>
            <a:ext cx="1481137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2611" y="43885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9776" y="147072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6012160" y="5805264"/>
            <a:ext cx="2980872" cy="532507"/>
          </a:xfrm>
        </p:spPr>
        <p:txBody>
          <a:bodyPr/>
          <a:lstStyle/>
          <a:p>
            <a:r>
              <a:rPr lang="ru-RU" sz="1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Адрес:    ЦОС "Керемет", </a:t>
            </a:r>
          </a:p>
          <a:p>
            <a:r>
              <a:rPr lang="ru-RU" sz="1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Тел.:       +7 727 </a:t>
            </a:r>
            <a:r>
              <a:rPr lang="kk-KZ" sz="1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221 – 14 – 44</a:t>
            </a:r>
          </a:p>
          <a:p>
            <a:r>
              <a:rPr lang="kk-KZ" sz="1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Электронный сайт: </a:t>
            </a:r>
            <a:r>
              <a:rPr lang="en-US" sz="1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smarthealth.kz</a:t>
            </a:r>
            <a:endParaRPr lang="ru-RU" sz="1400" dirty="0">
              <a:solidFill>
                <a:srgbClr val="339933"/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/>
        </p:nvSpPr>
        <p:spPr bwMode="auto">
          <a:xfrm>
            <a:off x="1403649" y="1266816"/>
            <a:ext cx="4392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Диагностический центр КазНУ им. аль-Фараби представлен современным медицинским оборудованием, соответствующим мировому  качеству  медицинских услуг. </a:t>
            </a:r>
          </a:p>
        </p:txBody>
      </p:sp>
      <p:pic>
        <p:nvPicPr>
          <p:cNvPr id="4" name="Рисунок 11" descr="DSC_25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266816"/>
            <a:ext cx="288984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:\Users\Zhanakeeva.maral\Desktop\ФОТО ЦОС\Фото для статьи\Uid9kJ7QxF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572" y="2636912"/>
            <a:ext cx="2664295" cy="278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3707905" y="2633896"/>
            <a:ext cx="316588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kk-KZ" sz="14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Амбулаторная диагностика, лечение и консультации: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Терапевт, педиатр и ВОП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Хирург: детский и взрослый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Оториноларинголог: детский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взрослый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Офтальмолог: детский и взрослый</a:t>
            </a:r>
            <a:endParaRPr lang="kk-KZ" sz="1400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Невропатолог: детский и взрослый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Уролог: детский и взрослый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Акушер-гинеколог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Гастроэнтеролог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Кардиолог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Травматолог-ортопед: детский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взрослый</a:t>
            </a:r>
            <a:endParaRPr lang="ru-RU" sz="1400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C:\Users\Zhanakeeva.maral\Desktop\ФОТО ЦОС\DSC_1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1674" y="2780928"/>
            <a:ext cx="1998799" cy="211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4" y="370036"/>
            <a:ext cx="1481137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748" y="49064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9776" y="147072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83522" y="601288"/>
            <a:ext cx="5872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ДИАГНОСТИЧЕСКОГО ЦЕНТРА</a:t>
            </a:r>
          </a:p>
          <a:p>
            <a:pPr algn="ctr"/>
            <a:endParaRPr lang="ru-RU" sz="20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7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9938"/>
            <a:ext cx="1481137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59632" y="466750"/>
            <a:ext cx="7848600" cy="116205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Центр обслуживания студентов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«КЕРЕМЕТ»  </a:t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337" y="1844824"/>
            <a:ext cx="5184775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EB687"/>
              </a:buClr>
              <a:buSzPct val="95000"/>
            </a:pP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Адрес: 		          ул.</a:t>
            </a:r>
            <a:r>
              <a:rPr lang="en-US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аль-Фараби, 71 </a:t>
            </a:r>
          </a:p>
          <a:p>
            <a:pPr>
              <a:spcBef>
                <a:spcPct val="20000"/>
              </a:spcBef>
              <a:buClr>
                <a:srgbClr val="FEB687"/>
              </a:buClr>
              <a:buSzPct val="95000"/>
            </a:pP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Электронный сайт: </a:t>
            </a:r>
            <a:r>
              <a:rPr lang="en-US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keremet.kaznu.kz</a:t>
            </a:r>
            <a:endParaRPr lang="ru-RU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FEB687"/>
              </a:buClr>
              <a:buSzPct val="95000"/>
            </a:pPr>
            <a:r>
              <a:rPr lang="en-US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0" u="sng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FEB687"/>
              </a:buClr>
              <a:buSzPct val="95000"/>
            </a:pPr>
            <a:r>
              <a:rPr lang="ru-RU" b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Контактный телефон: </a:t>
            </a:r>
            <a:r>
              <a:rPr lang="en-US" b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7 (727) 221 14 11</a:t>
            </a:r>
            <a:endParaRPr lang="kk-KZ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FEB687"/>
              </a:buClr>
              <a:buSzPct val="95000"/>
            </a:pPr>
            <a:endParaRPr lang="kk-KZ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Режим работы: </a:t>
            </a:r>
          </a:p>
          <a:p>
            <a:endParaRPr lang="ru-RU" sz="1400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FEB687"/>
              </a:buClr>
              <a:buSzPct val="95000"/>
            </a:pPr>
            <a:endParaRPr lang="kk-KZ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FEB687"/>
              </a:buClr>
              <a:buSzPct val="95000"/>
            </a:pPr>
            <a:endParaRPr lang="ru-RU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2339752" y="3501008"/>
            <a:ext cx="45720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ПН	9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–18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ru-RU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ВТ      	9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–18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</a:p>
          <a:p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СР	9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–18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ru-RU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ЧТ 	9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–18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ru-RU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ПТ 	9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–18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ru-RU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СБ	9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–13</a:t>
            </a:r>
            <a:r>
              <a:rPr lang="ru-RU" b="0" baseline="30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00 </a:t>
            </a:r>
          </a:p>
          <a:p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ВС      	выходной</a:t>
            </a:r>
          </a:p>
        </p:txBody>
      </p:sp>
      <p:pic>
        <p:nvPicPr>
          <p:cNvPr id="7" name="Рисунок 6" descr="karta_kaz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916832"/>
            <a:ext cx="4068260" cy="3456384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 bwMode="auto">
          <a:xfrm rot="5400000">
            <a:off x="8136396" y="2528900"/>
            <a:ext cx="288032" cy="79208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1664" y="43542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C:\Users\tursynqalyalyiya\Downloads\circle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8709" y="136977"/>
            <a:ext cx="885826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"/>
          <p:cNvSpPr txBox="1">
            <a:spLocks/>
          </p:cNvSpPr>
          <p:nvPr/>
        </p:nvSpPr>
        <p:spPr>
          <a:xfrm>
            <a:off x="1146481" y="620688"/>
            <a:ext cx="8229600" cy="64807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kumimoji="0" lang="kk-KZ" sz="21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</a:t>
            </a:r>
            <a:r>
              <a:rPr kumimoji="0" lang="ru-RU" sz="21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l-Farabi university</a:t>
            </a:r>
            <a:r>
              <a:rPr lang="en-US" sz="2100" kern="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1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smart city» </a:t>
            </a:r>
            <a:r>
              <a:rPr kumimoji="0" lang="kk-KZ" sz="21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</a:t>
            </a:r>
            <a:r>
              <a:rPr kumimoji="0" lang="en-US" sz="21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1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Молодежный ресурсный </a:t>
            </a:r>
            <a:r>
              <a:rPr kumimoji="0" lang="ru-RU" sz="21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центр для </a:t>
            </a:r>
            <a:r>
              <a:rPr kumimoji="0" lang="ru-RU" sz="21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студентов</a:t>
            </a:r>
            <a:endParaRPr kumimoji="0" lang="ru-RU" sz="20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61480" y="1340768"/>
            <a:ext cx="3978471" cy="40290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lvl="0" indent="45720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Впервые в системе образования Республики Казахстан для обеспечения социально-значимых </a:t>
            </a: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учебно-образовательных, </a:t>
            </a: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медицинских</a:t>
            </a: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юридических,  финансовых и культурно-развлекательных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услуг по принципу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«одного окна»,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была произведена реконструкция здания 1973 года постройки. </a:t>
            </a:r>
            <a:r>
              <a:rPr lang="ru-RU" sz="1600" b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Здание </a:t>
            </a:r>
            <a:r>
              <a:rPr lang="ru-RU" sz="1600" b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Центра обслуживания </a:t>
            </a:r>
            <a:r>
              <a:rPr lang="ru-RU" sz="1600" b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студентов «Керемет» расположено на 3-х этажах, общей площадью  7 300 кв.м. </a:t>
            </a:r>
            <a:r>
              <a:rPr lang="ru-RU" sz="1600" b="0" kern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Посетителям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</a:t>
            </a: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лагают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новейшую </a:t>
            </a: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автоматизированную 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систему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высокоэффективного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обслуживания</a:t>
            </a: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предназначенную для удобства и комфорта студентов. 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4139951" y="4581128"/>
            <a:ext cx="4868087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indent="45720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kk-KZ" sz="16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Идея создания </a:t>
            </a:r>
            <a:r>
              <a:rPr lang="kk-KZ" sz="1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Центра</a:t>
            </a:r>
            <a:r>
              <a:rPr lang="kk-KZ" sz="16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 принадлежит ректору университета </a:t>
            </a:r>
            <a:r>
              <a:rPr lang="kk-KZ" sz="1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- Мутанову </a:t>
            </a:r>
            <a:r>
              <a:rPr lang="kk-KZ" sz="16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Галымкаиру </a:t>
            </a:r>
            <a:r>
              <a:rPr lang="kk-KZ" sz="1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Мутановичу, </a:t>
            </a:r>
            <a:r>
              <a:rPr lang="ru-RU" sz="1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основывается на учениях великого мыслителя Абу-Наср аль-Фараби «Трактат о взглядах </a:t>
            </a:r>
            <a:r>
              <a:rPr lang="kk-KZ" sz="1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жителей</a:t>
            </a:r>
            <a:r>
              <a:rPr lang="kk-KZ" sz="16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  добродетельного  города». </a:t>
            </a:r>
          </a:p>
          <a:p>
            <a:pPr marL="274320" indent="45720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20040" indent="45720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Рисунок 10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71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tursynqalyalyiya\Downloads\circle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6481" y="0"/>
            <a:ext cx="994612" cy="99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3802" y="118538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1" y="1484312"/>
            <a:ext cx="4868088" cy="3096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tursynqalyalyiya\Downloads\circle(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081" y="2478131"/>
            <a:ext cx="2284289" cy="25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4784725" y="3386138"/>
            <a:ext cx="290513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4821238" y="4851400"/>
            <a:ext cx="217488" cy="1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143250" y="3240088"/>
            <a:ext cx="3443288" cy="1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143250" y="3027363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572250" y="3027363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Заголовок 18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408738" cy="7747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Центра обслуживания студентов «КЕРЕМЕТ»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10250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" name="AutoShape 38"/>
          <p:cNvSpPr>
            <a:spLocks noChangeArrowheads="1"/>
          </p:cNvSpPr>
          <p:nvPr/>
        </p:nvSpPr>
        <p:spPr bwMode="ltGray">
          <a:xfrm rot="5400000">
            <a:off x="-2427287" y="160337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476375" y="5229225"/>
            <a:ext cx="6624638" cy="673100"/>
            <a:chOff x="891" y="1175"/>
            <a:chExt cx="3156" cy="320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52" name="Oval 41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AutoShape 42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9" name="Oval 43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83" name="Oval 44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2009775" y="3500438"/>
            <a:ext cx="6665913" cy="673100"/>
            <a:chOff x="891" y="1175"/>
            <a:chExt cx="3156" cy="320"/>
          </a:xfrm>
        </p:grpSpPr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58" name="Oval 47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AutoShape 48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6" name="Oval 49"/>
            <p:cNvSpPr>
              <a:spLocks noChangeArrowheads="1"/>
            </p:cNvSpPr>
            <p:nvPr/>
          </p:nvSpPr>
          <p:spPr bwMode="gray">
            <a:xfrm>
              <a:off x="941" y="1225"/>
              <a:ext cx="210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78" name="Oval 50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936750" y="4292600"/>
            <a:ext cx="6523038" cy="717550"/>
            <a:chOff x="1258" y="1081"/>
            <a:chExt cx="3156" cy="320"/>
          </a:xfrm>
        </p:grpSpPr>
        <p:sp>
          <p:nvSpPr>
            <p:cNvPr id="61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3" name="Oval 54"/>
          <p:cNvSpPr>
            <a:spLocks noChangeArrowheads="1"/>
          </p:cNvSpPr>
          <p:nvPr/>
        </p:nvSpPr>
        <p:spPr bwMode="gray">
          <a:xfrm>
            <a:off x="2017713" y="4437063"/>
            <a:ext cx="393700" cy="4318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6" name="Oval 55"/>
          <p:cNvSpPr>
            <a:spLocks noChangeArrowheads="1"/>
          </p:cNvSpPr>
          <p:nvPr/>
        </p:nvSpPr>
        <p:spPr bwMode="gray">
          <a:xfrm>
            <a:off x="2024063" y="4575175"/>
            <a:ext cx="241300" cy="242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1835150" y="2636838"/>
            <a:ext cx="6769100" cy="673100"/>
            <a:chOff x="1258" y="1081"/>
            <a:chExt cx="3156" cy="320"/>
          </a:xfrm>
        </p:grpSpPr>
        <p:sp>
          <p:nvSpPr>
            <p:cNvPr id="66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8" name="Oval 59"/>
          <p:cNvSpPr>
            <a:spLocks noChangeArrowheads="1"/>
          </p:cNvSpPr>
          <p:nvPr/>
        </p:nvSpPr>
        <p:spPr bwMode="gray">
          <a:xfrm>
            <a:off x="1916113" y="2781300"/>
            <a:ext cx="423862" cy="4413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59" name="Oval 60"/>
          <p:cNvSpPr>
            <a:spLocks noChangeArrowheads="1"/>
          </p:cNvSpPr>
          <p:nvPr/>
        </p:nvSpPr>
        <p:spPr bwMode="gray">
          <a:xfrm>
            <a:off x="1922463" y="2874963"/>
            <a:ext cx="241300" cy="2428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1414463" y="1916113"/>
            <a:ext cx="6902450" cy="622300"/>
            <a:chOff x="891" y="1175"/>
            <a:chExt cx="3156" cy="320"/>
          </a:xfrm>
        </p:grpSpPr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891" y="1175"/>
              <a:ext cx="3156" cy="320"/>
              <a:chOff x="1258" y="1081"/>
              <a:chExt cx="3156" cy="320"/>
            </a:xfrm>
          </p:grpSpPr>
          <p:sp>
            <p:nvSpPr>
              <p:cNvPr id="74" name="Oval 63"/>
              <p:cNvSpPr>
                <a:spLocks noChangeArrowheads="1"/>
              </p:cNvSpPr>
              <p:nvPr/>
            </p:nvSpPr>
            <p:spPr bwMode="gray">
              <a:xfrm>
                <a:off x="1258" y="1091"/>
                <a:ext cx="304" cy="30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2549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>
                  <a:defRPr/>
                </a:pPr>
                <a:endParaRPr lang="ru-RU" b="1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endParaRPr>
              </a:p>
            </p:txBody>
          </p:sp>
          <p:sp>
            <p:nvSpPr>
              <p:cNvPr id="75" name="AutoShape 64"/>
              <p:cNvSpPr>
                <a:spLocks noChangeArrowheads="1"/>
              </p:cNvSpPr>
              <p:nvPr/>
            </p:nvSpPr>
            <p:spPr bwMode="gray">
              <a:xfrm>
                <a:off x="1491" y="1081"/>
                <a:ext cx="2923" cy="32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>
                  <a:defRPr/>
                </a:pPr>
                <a:endParaRPr lang="ru-RU" b="1">
                  <a:ln>
                    <a:prstDash val="solid"/>
                  </a:ln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72" name="Oval 65"/>
            <p:cNvSpPr>
              <a:spLocks noChangeArrowheads="1"/>
            </p:cNvSpPr>
            <p:nvPr/>
          </p:nvSpPr>
          <p:spPr bwMode="gray">
            <a:xfrm>
              <a:off x="941" y="1225"/>
              <a:ext cx="211" cy="21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22353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>
                <a:defRPr/>
              </a:pPr>
              <a:endParaRPr lang="ru-RU" b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  <p:sp>
          <p:nvSpPr>
            <p:cNvPr id="73" name="Oval 66"/>
            <p:cNvSpPr>
              <a:spLocks noChangeArrowheads="1"/>
            </p:cNvSpPr>
            <p:nvPr/>
          </p:nvSpPr>
          <p:spPr bwMode="gray">
            <a:xfrm>
              <a:off x="945" y="1217"/>
              <a:ext cx="152" cy="153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>
                <a:defRPr/>
              </a:pPr>
              <a:endParaRPr lang="ru-RU" b="1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</p:grpSp>
      <p:sp>
        <p:nvSpPr>
          <p:cNvPr id="10261" name="Text Box 12"/>
          <p:cNvSpPr txBox="1">
            <a:spLocks noChangeArrowheads="1"/>
          </p:cNvSpPr>
          <p:nvPr/>
        </p:nvSpPr>
        <p:spPr bwMode="auto">
          <a:xfrm>
            <a:off x="782980" y="1961713"/>
            <a:ext cx="83724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400" b="0" dirty="0">
                <a:latin typeface="Times New Roman" pitchFamily="18" charset="0"/>
                <a:cs typeface="Times New Roman" pitchFamily="18" charset="0"/>
              </a:rPr>
              <a:t>Услуги по организации учебного процесса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15"/>
          <p:cNvSpPr txBox="1">
            <a:spLocks noChangeArrowheads="1"/>
          </p:cNvSpPr>
          <p:nvPr/>
        </p:nvSpPr>
        <p:spPr bwMode="auto">
          <a:xfrm>
            <a:off x="1187624" y="2564904"/>
            <a:ext cx="9069387" cy="622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0" dirty="0">
                <a:latin typeface="Times New Roman" pitchFamily="18" charset="0"/>
                <a:cs typeface="Times New Roman" pitchFamily="18" charset="0"/>
              </a:rPr>
              <a:t>Социально-бытовые, административные услуги 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3" name="Text Box 26"/>
          <p:cNvSpPr txBox="1">
            <a:spLocks noChangeArrowheads="1"/>
          </p:cNvSpPr>
          <p:nvPr/>
        </p:nvSpPr>
        <p:spPr bwMode="auto">
          <a:xfrm>
            <a:off x="2700338" y="3573463"/>
            <a:ext cx="4564062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2400" b="0" dirty="0">
                <a:latin typeface="Times New Roman" pitchFamily="18" charset="0"/>
                <a:cs typeface="Times New Roman" pitchFamily="18" charset="0"/>
              </a:rPr>
              <a:t>Торгово-развлекательные услуги 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29"/>
          <p:cNvSpPr txBox="1">
            <a:spLocks noChangeArrowheads="1"/>
          </p:cNvSpPr>
          <p:nvPr/>
        </p:nvSpPr>
        <p:spPr bwMode="auto">
          <a:xfrm>
            <a:off x="2484438" y="4221088"/>
            <a:ext cx="3600450" cy="622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Услуги </a:t>
            </a:r>
            <a:r>
              <a:rPr lang="kk-KZ" sz="2400" b="0" dirty="0">
                <a:latin typeface="Times New Roman" pitchFamily="18" charset="0"/>
                <a:cs typeface="Times New Roman" pitchFamily="18" charset="0"/>
              </a:rPr>
              <a:t>Центра молодежи </a:t>
            </a:r>
          </a:p>
        </p:txBody>
      </p:sp>
      <p:sp>
        <p:nvSpPr>
          <p:cNvPr id="10265" name="Text Box 69"/>
          <p:cNvSpPr txBox="1">
            <a:spLocks noChangeArrowheads="1"/>
          </p:cNvSpPr>
          <p:nvPr/>
        </p:nvSpPr>
        <p:spPr bwMode="auto">
          <a:xfrm>
            <a:off x="2195736" y="5301208"/>
            <a:ext cx="45466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kk-KZ" sz="2400" b="0" dirty="0">
                <a:latin typeface="Times New Roman" pitchFamily="18" charset="0"/>
                <a:cs typeface="Times New Roman" pitchFamily="18" charset="0"/>
              </a:rPr>
              <a:t>Услуги Диагностического центра</a:t>
            </a:r>
            <a:endParaRPr lang="en-US" sz="2400" b="0" dirty="0"/>
          </a:p>
        </p:txBody>
      </p:sp>
      <p:sp>
        <p:nvSpPr>
          <p:cNvPr id="10266" name="Text Box 71"/>
          <p:cNvSpPr txBox="1">
            <a:spLocks noChangeArrowheads="1"/>
          </p:cNvSpPr>
          <p:nvPr/>
        </p:nvSpPr>
        <p:spPr bwMode="gray">
          <a:xfrm>
            <a:off x="381000" y="3581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i="1"/>
          </a:p>
        </p:txBody>
      </p:sp>
      <p:pic>
        <p:nvPicPr>
          <p:cNvPr id="46" name="Рисунок 45" descr="DJI0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694" y="0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219" y="133120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tursynqalyalyiya\Downloads\circle(3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88782"/>
            <a:ext cx="2051720" cy="236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753672" cy="487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Услуги по организации учебного процесса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8" name="Freeform 4"/>
          <p:cNvSpPr>
            <a:spLocks noEditPoints="1"/>
          </p:cNvSpPr>
          <p:nvPr/>
        </p:nvSpPr>
        <p:spPr bwMode="gray">
          <a:xfrm rot="192482">
            <a:off x="909040" y="3430749"/>
            <a:ext cx="7392543" cy="2527097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ru-RU" b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8554" name="Oval 10"/>
          <p:cNvSpPr>
            <a:spLocks noChangeArrowheads="1"/>
          </p:cNvSpPr>
          <p:nvPr/>
        </p:nvSpPr>
        <p:spPr bwMode="gray">
          <a:xfrm>
            <a:off x="2820832" y="2848458"/>
            <a:ext cx="1727502" cy="1148530"/>
          </a:xfrm>
          <a:prstGeom prst="ellipse">
            <a:avLst/>
          </a:prstGeom>
          <a:solidFill>
            <a:srgbClr val="FFCC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8555" name="Oval 11"/>
          <p:cNvSpPr>
            <a:spLocks noChangeArrowheads="1"/>
          </p:cNvSpPr>
          <p:nvPr/>
        </p:nvSpPr>
        <p:spPr bwMode="gray">
          <a:xfrm>
            <a:off x="937104" y="3469304"/>
            <a:ext cx="1922963" cy="11186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21000">
                <a:schemeClr val="tx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8556" name="Oval 12"/>
          <p:cNvSpPr>
            <a:spLocks noChangeArrowheads="1"/>
          </p:cNvSpPr>
          <p:nvPr/>
        </p:nvSpPr>
        <p:spPr bwMode="gray">
          <a:xfrm>
            <a:off x="650070" y="4785768"/>
            <a:ext cx="1878713" cy="114853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8557" name="Oval 13"/>
          <p:cNvSpPr>
            <a:spLocks noChangeArrowheads="1"/>
          </p:cNvSpPr>
          <p:nvPr/>
        </p:nvSpPr>
        <p:spPr bwMode="gray">
          <a:xfrm>
            <a:off x="4615474" y="5203802"/>
            <a:ext cx="1793230" cy="1030416"/>
          </a:xfrm>
          <a:prstGeom prst="ellipse">
            <a:avLst/>
          </a:prstGeom>
          <a:solidFill>
            <a:srgbClr val="FFCC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8558" name="Oval 14"/>
          <p:cNvSpPr>
            <a:spLocks noChangeArrowheads="1"/>
          </p:cNvSpPr>
          <p:nvPr/>
        </p:nvSpPr>
        <p:spPr bwMode="gray">
          <a:xfrm>
            <a:off x="6663262" y="3315717"/>
            <a:ext cx="2067626" cy="105116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gray">
          <a:xfrm>
            <a:off x="2931403" y="3076813"/>
            <a:ext cx="1469947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Выдача</a:t>
            </a:r>
          </a:p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ru-RU" sz="16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транскрипта</a:t>
            </a:r>
            <a:endParaRPr lang="ru-RU" sz="16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gray">
          <a:xfrm>
            <a:off x="4788143" y="5372424"/>
            <a:ext cx="185363" cy="36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b="0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08564" name="Text Box 20"/>
          <p:cNvSpPr txBox="1">
            <a:spLocks noChangeArrowheads="1"/>
          </p:cNvSpPr>
          <p:nvPr/>
        </p:nvSpPr>
        <p:spPr bwMode="gray">
          <a:xfrm>
            <a:off x="3383028" y="4233823"/>
            <a:ext cx="2403095" cy="70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Услуги офис регистратора 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09886" y="1280540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ОФИС  РЕГИСТРАТОР  –  </a:t>
            </a:r>
            <a:r>
              <a:rPr lang="ru-RU" sz="2000" b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академическая служба, занимающаяся регистрацией всей истории учебных достижений обучающегося и обеспечивающая организацию всех видов контроля знаний и расчет его академического рейтинга.</a:t>
            </a:r>
            <a:endParaRPr lang="ru-RU" sz="2000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11"/>
          <p:cNvSpPr>
            <a:spLocks noChangeArrowheads="1"/>
          </p:cNvSpPr>
          <p:nvPr/>
        </p:nvSpPr>
        <p:spPr bwMode="gray">
          <a:xfrm>
            <a:off x="6489643" y="4620606"/>
            <a:ext cx="2013731" cy="108542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8000">
                <a:schemeClr val="tx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gray">
          <a:xfrm>
            <a:off x="2673318" y="5167211"/>
            <a:ext cx="1773510" cy="1148530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gray">
          <a:xfrm>
            <a:off x="4880824" y="2848458"/>
            <a:ext cx="1794062" cy="1148530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929238" y="3149876"/>
            <a:ext cx="167530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ru-RU" sz="1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Восстановление </a:t>
            </a:r>
            <a:r>
              <a:rPr lang="ru-RU" sz="1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транскрипта 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6582229" y="3433393"/>
            <a:ext cx="2207028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ru-RU" sz="1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Перезачет </a:t>
            </a:r>
            <a:endParaRPr lang="ru-RU" sz="1400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ru-RU" sz="1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кредитов </a:t>
            </a:r>
            <a:r>
              <a:rPr lang="ru-RU" sz="1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дисциплин </a:t>
            </a:r>
            <a:r>
              <a:rPr lang="ru-RU" sz="1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услуго-получателя</a:t>
            </a:r>
            <a:endParaRPr lang="ru-RU" sz="1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589656" y="4826302"/>
            <a:ext cx="183526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ru-RU" sz="1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Дополнительный вид обучения </a:t>
            </a:r>
            <a:r>
              <a:rPr lang="ru-RU" sz="1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услуго-получителя </a:t>
            </a:r>
            <a:endParaRPr lang="ru-RU" sz="1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629709" y="5288420"/>
            <a:ext cx="163316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ru-RU" sz="1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Разница или задолженность </a:t>
            </a:r>
            <a:r>
              <a:rPr lang="ru-RU" sz="1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Retake</a:t>
            </a:r>
            <a:r>
              <a:rPr lang="ru-RU" sz="1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дисциплин</a:t>
            </a:r>
            <a:endParaRPr lang="ru-RU" sz="1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791895" y="5563340"/>
            <a:ext cx="163608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Летний семестр 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683568" y="4941168"/>
            <a:ext cx="172661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kk-KZ" sz="14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Регистрация </a:t>
            </a:r>
            <a:r>
              <a:rPr lang="kk-KZ" sz="1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 на учебные дисциплины </a:t>
            </a:r>
            <a:endParaRPr lang="ru-RU" sz="1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920844" y="3757565"/>
            <a:ext cx="192296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kk-KZ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Перерегистрация дисциплин</a:t>
            </a:r>
            <a:endParaRPr lang="ru-RU" sz="16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" name="Рисунок 97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540" y="27659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8135" y="130846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858" y="1719558"/>
            <a:ext cx="1635766" cy="180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tursynqalyalyiya\Downloads\circle(5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096" y="1238222"/>
            <a:ext cx="2198777" cy="219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AutoShape 3"/>
          <p:cNvSpPr>
            <a:spLocks noChangeArrowheads="1"/>
          </p:cNvSpPr>
          <p:nvPr/>
        </p:nvSpPr>
        <p:spPr bwMode="auto">
          <a:xfrm>
            <a:off x="5562600" y="3505200"/>
            <a:ext cx="26098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0" dirty="0">
              <a:latin typeface="Verdana" pitchFamily="34" charset="0"/>
            </a:endParaRP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>
            <a:off x="827584" y="3505200"/>
            <a:ext cx="2601416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b="0" dirty="0">
              <a:latin typeface="Verdana" pitchFamily="34" charset="0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238250" y="3705225"/>
            <a:ext cx="2038350" cy="3693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lvl="1" defTabSz="622300" eaLnBrk="0" hangingPunct="0">
              <a:lnSpc>
                <a:spcPct val="90000"/>
              </a:lnSpc>
              <a:spcAft>
                <a:spcPct val="15000"/>
              </a:spcAft>
            </a:pPr>
            <a:endParaRPr lang="en-US" sz="20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7" name="Freeform 7"/>
          <p:cNvSpPr>
            <a:spLocks/>
          </p:cNvSpPr>
          <p:nvPr/>
        </p:nvSpPr>
        <p:spPr bwMode="gray">
          <a:xfrm>
            <a:off x="3222625" y="34083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6808" name="AutoShape 8"/>
          <p:cNvSpPr>
            <a:spLocks noChangeAspect="1" noChangeArrowheads="1" noTextEdit="1"/>
          </p:cNvSpPr>
          <p:nvPr/>
        </p:nvSpPr>
        <p:spPr bwMode="gray">
          <a:xfrm flipH="1">
            <a:off x="4860032" y="3429000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6809" name="Freeform 9"/>
          <p:cNvSpPr>
            <a:spLocks/>
          </p:cNvSpPr>
          <p:nvPr/>
        </p:nvSpPr>
        <p:spPr bwMode="gray">
          <a:xfrm flipH="1">
            <a:off x="4875213" y="34083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76810" name="Group 10"/>
          <p:cNvGrpSpPr>
            <a:grpSpLocks/>
          </p:cNvGrpSpPr>
          <p:nvPr/>
        </p:nvGrpSpPr>
        <p:grpSpPr bwMode="auto">
          <a:xfrm>
            <a:off x="2856838" y="1473000"/>
            <a:ext cx="3540223" cy="2077938"/>
            <a:chOff x="1997" y="1314"/>
            <a:chExt cx="1889" cy="1009"/>
          </a:xfrm>
        </p:grpSpPr>
        <p:grpSp>
          <p:nvGrpSpPr>
            <p:cNvPr id="76811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681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681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7681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7681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7681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76817" name="Oval 17"/>
            <p:cNvSpPr>
              <a:spLocks noChangeArrowheads="1"/>
            </p:cNvSpPr>
            <p:nvPr/>
          </p:nvSpPr>
          <p:spPr bwMode="gray">
            <a:xfrm>
              <a:off x="2206" y="1385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</p:grp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753672" cy="487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Услуги по организации учебного процесса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7"/>
          <p:cNvSpPr>
            <a:spLocks noChangeArrowheads="1"/>
          </p:cNvSpPr>
          <p:nvPr/>
        </p:nvSpPr>
        <p:spPr bwMode="auto">
          <a:xfrm>
            <a:off x="3371268" y="1772816"/>
            <a:ext cx="25688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ОФИС СТУДЕНТА  –  обеспечение учета и контроля движения контингента обучающихся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671591" y="4028986"/>
            <a:ext cx="2592288" cy="2160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kern="12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Выдача копий документов обучающихся</a:t>
            </a:r>
            <a:endParaRPr lang="en-US" sz="2000" kern="120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000" kern="120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ru-RU" sz="20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Внутренний и внешний перевод, восстановление студентов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2000" kern="1200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000" kern="12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99592" y="3645024"/>
            <a:ext cx="267086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ru-RU" sz="2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Выдача дубликата </a:t>
            </a:r>
            <a:r>
              <a:rPr lang="ru-RU" sz="20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диплома</a:t>
            </a:r>
            <a:endParaRPr lang="en-US" sz="20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defTabSz="622300">
              <a:lnSpc>
                <a:spcPct val="90000"/>
              </a:lnSpc>
              <a:spcAft>
                <a:spcPct val="15000"/>
              </a:spcAft>
            </a:pPr>
            <a:endParaRPr lang="en-US" sz="2000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ru-RU" sz="2000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Внутренний и внешний перевод, восстановление студентов</a:t>
            </a:r>
          </a:p>
          <a:p>
            <a:pPr marL="0" lvl="1" defTabSz="622300">
              <a:lnSpc>
                <a:spcPct val="90000"/>
              </a:lnSpc>
              <a:spcAft>
                <a:spcPct val="15000"/>
              </a:spcAft>
            </a:pPr>
            <a:endParaRPr lang="ru-RU" sz="20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Freeform 7"/>
          <p:cNvSpPr>
            <a:spLocks/>
          </p:cNvSpPr>
          <p:nvPr/>
        </p:nvSpPr>
        <p:spPr bwMode="gray">
          <a:xfrm>
            <a:off x="3275856" y="4725144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9" name="Freeform 9"/>
          <p:cNvSpPr>
            <a:spLocks/>
          </p:cNvSpPr>
          <p:nvPr/>
        </p:nvSpPr>
        <p:spPr bwMode="gray">
          <a:xfrm flipH="1">
            <a:off x="4788024" y="4653136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50" name="Рисунок 49" descr="DJI0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" name="Прямоугольник 8"/>
          <p:cNvSpPr>
            <a:spLocks noChangeArrowheads="1"/>
          </p:cNvSpPr>
          <p:nvPr/>
        </p:nvSpPr>
        <p:spPr bwMode="auto">
          <a:xfrm>
            <a:off x="6500166" y="5805264"/>
            <a:ext cx="35274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defRPr/>
            </a:pPr>
            <a:endParaRPr lang="ru-RU" sz="1200" b="0" dirty="0">
              <a:solidFill>
                <a:schemeClr val="tx2">
                  <a:lumMod val="75000"/>
                </a:schemeClr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endParaRPr lang="ru-RU" sz="1200" b="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   </a:t>
            </a: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ЦОС </a:t>
            </a:r>
            <a:r>
              <a:rPr lang="ru-RU" sz="12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"Керемет", каб.102</a:t>
            </a:r>
          </a:p>
          <a:p>
            <a:pPr>
              <a:defRPr/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Тел.:       </a:t>
            </a: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+7 727 </a:t>
            </a:r>
            <a:r>
              <a:rPr lang="kk-KZ" sz="12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221 – 14 </a:t>
            </a:r>
            <a:r>
              <a:rPr lang="kk-KZ" sz="12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41		 221 </a:t>
            </a:r>
            <a:r>
              <a:rPr lang="kk-KZ" sz="12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14 – 42</a:t>
            </a:r>
            <a:endParaRPr lang="ru-RU" sz="12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12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2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b="0" dirty="0">
              <a:solidFill>
                <a:schemeClr val="tx2">
                  <a:lumMod val="75000"/>
                </a:schemeClr>
              </a:solidFill>
            </a:endParaRPr>
          </a:p>
          <a:p>
            <a:pPr marL="228600" indent="-228600">
              <a:buFontTx/>
              <a:buAutoNum type="arabicPeriod"/>
              <a:defRPr/>
            </a:pPr>
            <a:endParaRPr lang="ru-RU" sz="1200" b="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sz="12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598" y="65540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6030" y="146161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1127" y="2229243"/>
            <a:ext cx="1835724" cy="104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tursynqalyalyiya\Downloads\circle(6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8121" y="4812719"/>
            <a:ext cx="1979308" cy="197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6846728" y="2431979"/>
            <a:ext cx="16845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algn="ctr" defTabSz="622300">
              <a:lnSpc>
                <a:spcPct val="90000"/>
              </a:lnSpc>
              <a:spcAft>
                <a:spcPct val="15000"/>
              </a:spcAft>
            </a:pPr>
            <a:r>
              <a:rPr lang="ru-RU" sz="16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Выдача справок и </a:t>
            </a:r>
            <a:r>
              <a:rPr lang="ru-RU" sz="16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других </a:t>
            </a:r>
            <a:r>
              <a:rPr lang="ru-RU" sz="16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документов </a:t>
            </a: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5759450" y="5473005"/>
            <a:ext cx="33845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defRPr/>
            </a:pPr>
            <a:endParaRPr lang="ru-RU" sz="1200" b="0" dirty="0">
              <a:solidFill>
                <a:srgbClr val="003399"/>
              </a:solidFill>
            </a:endParaRPr>
          </a:p>
          <a:p>
            <a:pPr>
              <a:defRPr/>
            </a:pPr>
            <a:r>
              <a:rPr lang="ru-RU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Адрес:                   ЦОС "Керемет", каб.102</a:t>
            </a:r>
          </a:p>
          <a:p>
            <a:pPr>
              <a:defRPr/>
            </a:pPr>
            <a:r>
              <a:rPr lang="ru-RU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Тел.:           	        +7 727 </a:t>
            </a:r>
            <a:r>
              <a:rPr lang="kk-KZ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221 – 14 – 43</a:t>
            </a:r>
          </a:p>
          <a:p>
            <a:pPr>
              <a:defRPr/>
            </a:pPr>
            <a:r>
              <a:rPr lang="kk-KZ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Режим работы:     по четвергам работают в </a:t>
            </a:r>
          </a:p>
          <a:p>
            <a:pPr>
              <a:defRPr/>
            </a:pPr>
            <a:r>
              <a:rPr lang="kk-KZ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       </a:t>
            </a:r>
            <a:r>
              <a:rPr lang="kk-KZ" sz="1200" b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ЦОНе Бостандыкского </a:t>
            </a:r>
            <a:r>
              <a:rPr lang="kk-KZ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kk-KZ" sz="1200" b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       района </a:t>
            </a:r>
            <a:r>
              <a:rPr lang="kk-KZ" sz="1200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defRPr/>
            </a:pPr>
            <a:endParaRPr lang="ru-RU" sz="1200" b="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Рисунок 51" descr="DJI0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20688"/>
            <a:ext cx="7753672" cy="487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Услуги по организации учебного процесса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430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8787" y="135617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3" y="3757975"/>
            <a:ext cx="1835724" cy="107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C:\Users\tursynqalyalyiya\Downloads\circle(7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99" y="5229200"/>
            <a:ext cx="1562827" cy="156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54282" y="2078049"/>
            <a:ext cx="8142050" cy="2758037"/>
            <a:chOff x="1000990" y="2172264"/>
            <a:chExt cx="8142050" cy="2758037"/>
          </a:xfrm>
        </p:grpSpPr>
        <p:grpSp>
          <p:nvGrpSpPr>
            <p:cNvPr id="79875" name="Group 3"/>
            <p:cNvGrpSpPr>
              <a:grpSpLocks/>
            </p:cNvGrpSpPr>
            <p:nvPr/>
          </p:nvGrpSpPr>
          <p:grpSpPr bwMode="auto">
            <a:xfrm>
              <a:off x="1000990" y="2172264"/>
              <a:ext cx="5502788" cy="2758037"/>
              <a:chOff x="334" y="1248"/>
              <a:chExt cx="3460" cy="1660"/>
            </a:xfrm>
          </p:grpSpPr>
          <p:grpSp>
            <p:nvGrpSpPr>
              <p:cNvPr id="79876" name="Group 4"/>
              <p:cNvGrpSpPr>
                <a:grpSpLocks/>
              </p:cNvGrpSpPr>
              <p:nvPr/>
            </p:nvGrpSpPr>
            <p:grpSpPr bwMode="auto">
              <a:xfrm>
                <a:off x="1898" y="1248"/>
                <a:ext cx="1896" cy="1615"/>
                <a:chOff x="1946" y="1824"/>
                <a:chExt cx="1896" cy="1615"/>
              </a:xfrm>
            </p:grpSpPr>
            <p:sp>
              <p:nvSpPr>
                <p:cNvPr id="79877" name="AutoShape 5"/>
                <p:cNvSpPr>
                  <a:spLocks noChangeArrowheads="1"/>
                </p:cNvSpPr>
                <p:nvPr/>
              </p:nvSpPr>
              <p:spPr bwMode="gray">
                <a:xfrm rot="17338058" flipH="1">
                  <a:off x="1894" y="2143"/>
                  <a:ext cx="309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79880" name="Oval 8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79881" name="Oval 9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63529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3529"/>
                        <a:invGamma/>
                      </a:srgbClr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79882" name="Oval 10"/>
                <p:cNvSpPr>
                  <a:spLocks noChangeArrowheads="1"/>
                </p:cNvSpPr>
                <p:nvPr/>
              </p:nvSpPr>
              <p:spPr bwMode="gray">
                <a:xfrm>
                  <a:off x="2254" y="2000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79883" name="Oval 11"/>
                <p:cNvSpPr>
                  <a:spLocks noChangeArrowheads="1"/>
                </p:cNvSpPr>
                <p:nvPr/>
              </p:nvSpPr>
              <p:spPr bwMode="gray">
                <a:xfrm>
                  <a:off x="2254" y="2000"/>
                  <a:ext cx="1262" cy="1264"/>
                </a:xfrm>
                <a:prstGeom prst="ellipse">
                  <a:avLst/>
                </a:prstGeom>
                <a:solidFill>
                  <a:srgbClr val="7030A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79884" name="Oval 12"/>
                <p:cNvSpPr>
                  <a:spLocks noChangeArrowheads="1"/>
                </p:cNvSpPr>
                <p:nvPr/>
              </p:nvSpPr>
              <p:spPr bwMode="gray">
                <a:xfrm>
                  <a:off x="2337" y="2083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79885" name="Oval 13"/>
                <p:cNvSpPr>
                  <a:spLocks noChangeArrowheads="1"/>
                </p:cNvSpPr>
                <p:nvPr/>
              </p:nvSpPr>
              <p:spPr bwMode="gray">
                <a:xfrm>
                  <a:off x="2337" y="2083"/>
                  <a:ext cx="1096" cy="1098"/>
                </a:xfrm>
                <a:prstGeom prst="ellipse">
                  <a:avLst/>
                </a:prstGeom>
                <a:solidFill>
                  <a:srgbClr val="00B0F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79879" name="AutoShape 7"/>
                <p:cNvSpPr>
                  <a:spLocks noChangeArrowheads="1"/>
                </p:cNvSpPr>
                <p:nvPr/>
              </p:nvSpPr>
              <p:spPr bwMode="gray">
                <a:xfrm rot="5678507" flipH="1">
                  <a:off x="3588" y="2836"/>
                  <a:ext cx="289" cy="219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  <p:sp>
              <p:nvSpPr>
                <p:cNvPr id="79878" name="AutoShape 6"/>
                <p:cNvSpPr>
                  <a:spLocks noChangeArrowheads="1"/>
                </p:cNvSpPr>
                <p:nvPr/>
              </p:nvSpPr>
              <p:spPr bwMode="gray">
                <a:xfrm rot="4553537" flipH="1">
                  <a:off x="3553" y="2172"/>
                  <a:ext cx="309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 dirty="0"/>
                </a:p>
              </p:txBody>
            </p:sp>
          </p:grpSp>
          <p:sp>
            <p:nvSpPr>
              <p:cNvPr id="79887" name="AutoShape 15"/>
              <p:cNvSpPr>
                <a:spLocks noChangeArrowheads="1"/>
              </p:cNvSpPr>
              <p:nvPr/>
            </p:nvSpPr>
            <p:spPr bwMode="gray">
              <a:xfrm>
                <a:off x="334" y="2207"/>
                <a:ext cx="1152" cy="701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9888" name="AutoShape 16"/>
              <p:cNvSpPr>
                <a:spLocks noChangeArrowheads="1"/>
              </p:cNvSpPr>
              <p:nvPr/>
            </p:nvSpPr>
            <p:spPr bwMode="gray">
              <a:xfrm>
                <a:off x="345" y="1248"/>
                <a:ext cx="1152" cy="627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9892" name="Text Box 20"/>
              <p:cNvSpPr txBox="1">
                <a:spLocks noChangeArrowheads="1"/>
              </p:cNvSpPr>
              <p:nvPr/>
            </p:nvSpPr>
            <p:spPr bwMode="gray">
              <a:xfrm>
                <a:off x="2259" y="1875"/>
                <a:ext cx="1200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kk-KZ" sz="1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ПАСПОРТНЫЙ </a:t>
                </a:r>
              </a:p>
              <a:p>
                <a:pPr algn="ctr" eaLnBrk="0" hangingPunct="0"/>
                <a:r>
                  <a:rPr lang="kk-KZ" sz="1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СТОЛ 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897" name="Text Box 25"/>
              <p:cNvSpPr txBox="1">
                <a:spLocks noChangeArrowheads="1"/>
              </p:cNvSpPr>
              <p:nvPr/>
            </p:nvSpPr>
            <p:spPr bwMode="gray">
              <a:xfrm>
                <a:off x="461" y="1382"/>
                <a:ext cx="921" cy="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lvl="1" algn="ctr" eaLnBrk="0" hangingPunct="0"/>
                <a:r>
                  <a:rPr lang="ru-RU" b="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Регистрация </a:t>
                </a:r>
                <a:endParaRPr lang="ru-RU" b="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0" hangingPunct="0"/>
                <a:endParaRPr lang="en-US" b="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" name="Прямоугольник 1"/>
            <p:cNvSpPr/>
            <p:nvPr/>
          </p:nvSpPr>
          <p:spPr>
            <a:xfrm>
              <a:off x="7006940" y="4121926"/>
              <a:ext cx="21361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k-KZ" sz="1100" b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1100" b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тдел </a:t>
              </a:r>
              <a:r>
                <a:rPr lang="ru-RU" sz="11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регистрации </a:t>
              </a:r>
              <a:endParaRPr lang="ru-RU" sz="11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100" b="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студентов </a:t>
              </a:r>
              <a:endParaRPr lang="ru-RU" sz="11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1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месту жительства </a:t>
              </a:r>
            </a:p>
            <a:p>
              <a:pPr algn="ctr"/>
              <a:r>
                <a:rPr lang="ru-RU" sz="11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(в общежитиях КазНУ)</a:t>
              </a:r>
            </a:p>
          </p:txBody>
        </p:sp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209231">
              <a:off x="3464889" y="3825021"/>
              <a:ext cx="401637" cy="493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" name="Прямоугольник 40"/>
          <p:cNvSpPr/>
          <p:nvPr/>
        </p:nvSpPr>
        <p:spPr>
          <a:xfrm>
            <a:off x="693360" y="4002907"/>
            <a:ext cx="1656184" cy="6480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8890" rIns="8890" bIns="8890" numCol="1" spcCol="1270" anchor="ctr" anchorCtr="0">
            <a:noAutofit/>
          </a:bodyPr>
          <a:lstStyle/>
          <a:p>
            <a:pPr marL="114300" lvl="1" indent="-114300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b="0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Снятие с</a:t>
            </a:r>
          </a:p>
          <a:p>
            <a:pPr marL="114300" lvl="1" indent="-114300" algn="ctr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b="0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регистрации</a:t>
            </a:r>
            <a:endParaRPr lang="ru-RU" b="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tursynqalyalyiya\Downloads\circle(9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6" y="3648472"/>
            <a:ext cx="2765298" cy="276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0912" name="Group 16"/>
          <p:cNvGrpSpPr>
            <a:grpSpLocks/>
          </p:cNvGrpSpPr>
          <p:nvPr/>
        </p:nvGrpSpPr>
        <p:grpSpPr bwMode="auto">
          <a:xfrm>
            <a:off x="2415281" y="2375169"/>
            <a:ext cx="6556376" cy="4038601"/>
            <a:chOff x="1054" y="1446"/>
            <a:chExt cx="4130" cy="2544"/>
          </a:xfrm>
        </p:grpSpPr>
        <p:sp>
          <p:nvSpPr>
            <p:cNvPr id="80913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</a:srgbClr>
                </a:gs>
                <a:gs pos="50000">
                  <a:srgbClr val="00563F"/>
                </a:gs>
                <a:gs pos="100000">
                  <a:srgbClr val="00563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0914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0915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0916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0917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0918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0919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0920" name="Freeform 24"/>
            <p:cNvSpPr>
              <a:spLocks/>
            </p:cNvSpPr>
            <p:nvPr/>
          </p:nvSpPr>
          <p:spPr bwMode="gray">
            <a:xfrm>
              <a:off x="1888" y="1543"/>
              <a:ext cx="1158" cy="1715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0921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80922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80923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0924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80925" name="Rectangle 29"/>
            <p:cNvSpPr>
              <a:spLocks noChangeArrowheads="1"/>
            </p:cNvSpPr>
            <p:nvPr/>
          </p:nvSpPr>
          <p:spPr bwMode="gray">
            <a:xfrm>
              <a:off x="1514" y="3354"/>
              <a:ext cx="2213" cy="187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gray">
            <a:xfrm>
              <a:off x="1054" y="3494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" name="Rectangle 29"/>
            <p:cNvSpPr>
              <a:spLocks noChangeArrowheads="1"/>
            </p:cNvSpPr>
            <p:nvPr/>
          </p:nvSpPr>
          <p:spPr bwMode="gray">
            <a:xfrm>
              <a:off x="1054" y="3803"/>
              <a:ext cx="2213" cy="1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pic>
        <p:nvPicPr>
          <p:cNvPr id="33" name="Рисунок 32" descr="DJI0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20688"/>
            <a:ext cx="7753672" cy="487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Услуги по организации учебного процесса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7"/>
          <p:cNvSpPr>
            <a:spLocks noChangeArrowheads="1"/>
          </p:cNvSpPr>
          <p:nvPr/>
        </p:nvSpPr>
        <p:spPr bwMode="auto">
          <a:xfrm>
            <a:off x="1481706" y="1268760"/>
            <a:ext cx="77120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ОТДЕЛ УПРАВЛЕНИЯ БУХГАЛТЕРСКОГО УЧЕТА И ОТЧЕТНОСТИ  – </a:t>
            </a:r>
            <a:r>
              <a:rPr lang="kk-KZ" b="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консультации </a:t>
            </a:r>
            <a:r>
              <a:rPr lang="kk-KZ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 экономическим и финансовым вопросам </a:t>
            </a:r>
            <a:r>
              <a:rPr lang="ru-RU" b="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целью управления, контроля, анализа и планирования работы со студентами</a:t>
            </a:r>
          </a:p>
          <a:p>
            <a:pPr algn="ctr"/>
            <a:endParaRPr lang="kk-KZ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59042" y="2490461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Стипендии</a:t>
            </a:r>
            <a:endParaRPr lang="ru-RU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57566" y="3340695"/>
            <a:ext cx="2385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Выездная практика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149084" y="4169604"/>
            <a:ext cx="36724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6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Командировка обучающихся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795393" y="4950203"/>
            <a:ext cx="2434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Платное обучение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gray">
          <a:xfrm>
            <a:off x="3675693" y="5683199"/>
            <a:ext cx="1680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kk-KZ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 студентов </a:t>
            </a:r>
            <a:endParaRPr lang="en-US" b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8"/>
          <p:cNvSpPr>
            <a:spLocks noChangeArrowheads="1"/>
          </p:cNvSpPr>
          <p:nvPr/>
        </p:nvSpPr>
        <p:spPr bwMode="auto">
          <a:xfrm>
            <a:off x="6804248" y="6021288"/>
            <a:ext cx="2230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Адрес:ЦОС </a:t>
            </a:r>
            <a:r>
              <a:rPr lang="ru-RU" sz="12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"Керемет", каб.102</a:t>
            </a:r>
          </a:p>
          <a:p>
            <a:pPr>
              <a:defRPr/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Тел.:  </a:t>
            </a:r>
            <a:r>
              <a:rPr lang="ru-RU" sz="12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12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7 727 </a:t>
            </a:r>
            <a:r>
              <a:rPr lang="kk-KZ" sz="12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221 – 14 – 46	</a:t>
            </a:r>
            <a:endParaRPr lang="ru-RU" sz="12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2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kk-KZ" sz="12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221 </a:t>
            </a:r>
            <a:r>
              <a:rPr lang="kk-KZ" sz="12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14 – 47	</a:t>
            </a:r>
            <a:endParaRPr lang="ru-RU" sz="1400" b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492" y="0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7420" y="131232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tursynqalyalyiya\Downloads\circle(8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605" y="2327178"/>
            <a:ext cx="2098104" cy="209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8419" y="5594278"/>
            <a:ext cx="5794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52" name="Group 60"/>
          <p:cNvGrpSpPr>
            <a:grpSpLocks/>
          </p:cNvGrpSpPr>
          <p:nvPr/>
        </p:nvGrpSpPr>
        <p:grpSpPr bwMode="auto">
          <a:xfrm>
            <a:off x="1979712" y="1844824"/>
            <a:ext cx="4752528" cy="4176464"/>
            <a:chOff x="1519" y="1289"/>
            <a:chExt cx="2450" cy="2368"/>
          </a:xfrm>
        </p:grpSpPr>
        <p:sp>
          <p:nvSpPr>
            <p:cNvPr id="84995" name="AutoShape 3"/>
            <p:cNvSpPr>
              <a:spLocks noChangeArrowheads="1"/>
            </p:cNvSpPr>
            <p:nvPr/>
          </p:nvSpPr>
          <p:spPr bwMode="gray">
            <a:xfrm rot="18585810">
              <a:off x="2907" y="1686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4996" name="AutoShape 4"/>
            <p:cNvSpPr>
              <a:spLocks noChangeArrowheads="1"/>
            </p:cNvSpPr>
            <p:nvPr/>
          </p:nvSpPr>
          <p:spPr bwMode="gray">
            <a:xfrm rot="1927487">
              <a:off x="3209" y="2791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4997" name="AutoShape 5"/>
            <p:cNvSpPr>
              <a:spLocks noChangeArrowheads="1"/>
            </p:cNvSpPr>
            <p:nvPr/>
          </p:nvSpPr>
          <p:spPr bwMode="gray">
            <a:xfrm rot="14369022">
              <a:off x="2094" y="166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4998" name="AutoShape 6"/>
            <p:cNvSpPr>
              <a:spLocks noChangeArrowheads="1"/>
            </p:cNvSpPr>
            <p:nvPr/>
          </p:nvSpPr>
          <p:spPr bwMode="gray">
            <a:xfrm rot="7535209">
              <a:off x="2169" y="3141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4999" name="AutoShape 7"/>
            <p:cNvSpPr>
              <a:spLocks noChangeArrowheads="1"/>
            </p:cNvSpPr>
            <p:nvPr/>
          </p:nvSpPr>
          <p:spPr bwMode="gray">
            <a:xfrm rot="20762334">
              <a:off x="3276" y="2292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5000" name="AutoShape 8"/>
            <p:cNvSpPr>
              <a:spLocks noChangeArrowheads="1"/>
            </p:cNvSpPr>
            <p:nvPr/>
          </p:nvSpPr>
          <p:spPr bwMode="gray">
            <a:xfrm rot="12037593">
              <a:off x="1752" y="2111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chemeClr val="bg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1578" y="1289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grpSp>
          <p:nvGrpSpPr>
            <p:cNvPr id="85017" name="Group 25"/>
            <p:cNvGrpSpPr>
              <a:grpSpLocks/>
            </p:cNvGrpSpPr>
            <p:nvPr/>
          </p:nvGrpSpPr>
          <p:grpSpPr bwMode="auto">
            <a:xfrm>
              <a:off x="3686" y="2957"/>
              <a:ext cx="227" cy="227"/>
              <a:chOff x="3943" y="3108"/>
              <a:chExt cx="227" cy="227"/>
            </a:xfrm>
          </p:grpSpPr>
          <p:sp>
            <p:nvSpPr>
              <p:cNvPr id="85018" name="Oval 26"/>
              <p:cNvSpPr>
                <a:spLocks noChangeArrowheads="1"/>
              </p:cNvSpPr>
              <p:nvPr/>
            </p:nvSpPr>
            <p:spPr bwMode="gray">
              <a:xfrm>
                <a:off x="3943" y="3108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85019" name="Oval 27"/>
              <p:cNvSpPr>
                <a:spLocks noChangeArrowheads="1"/>
              </p:cNvSpPr>
              <p:nvPr/>
            </p:nvSpPr>
            <p:spPr bwMode="gray">
              <a:xfrm>
                <a:off x="3953" y="3127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85020" name="Oval 28"/>
            <p:cNvSpPr>
              <a:spLocks noChangeArrowheads="1"/>
            </p:cNvSpPr>
            <p:nvPr/>
          </p:nvSpPr>
          <p:spPr bwMode="gray">
            <a:xfrm>
              <a:off x="2181" y="188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5021" name="Oval 29"/>
            <p:cNvSpPr>
              <a:spLocks noChangeArrowheads="1"/>
            </p:cNvSpPr>
            <p:nvPr/>
          </p:nvSpPr>
          <p:spPr bwMode="gray">
            <a:xfrm>
              <a:off x="2177" y="1872"/>
              <a:ext cx="1225" cy="122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5022" name="Oval 30"/>
            <p:cNvSpPr>
              <a:spLocks noChangeArrowheads="1"/>
            </p:cNvSpPr>
            <p:nvPr/>
          </p:nvSpPr>
          <p:spPr bwMode="gray">
            <a:xfrm>
              <a:off x="2261" y="1962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5023" name="Oval 31"/>
            <p:cNvSpPr>
              <a:spLocks noChangeArrowheads="1"/>
            </p:cNvSpPr>
            <p:nvPr/>
          </p:nvSpPr>
          <p:spPr bwMode="gray">
            <a:xfrm>
              <a:off x="2250" y="1945"/>
              <a:ext cx="1065" cy="10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5024" name="Oval 32"/>
            <p:cNvSpPr>
              <a:spLocks noChangeArrowheads="1"/>
            </p:cNvSpPr>
            <p:nvPr/>
          </p:nvSpPr>
          <p:spPr bwMode="gray">
            <a:xfrm>
              <a:off x="2314" y="2015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5025" name="Oval 33"/>
            <p:cNvSpPr>
              <a:spLocks noChangeArrowheads="1"/>
            </p:cNvSpPr>
            <p:nvPr/>
          </p:nvSpPr>
          <p:spPr bwMode="gray">
            <a:xfrm>
              <a:off x="2328" y="2027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85026" name="Oval 34"/>
            <p:cNvSpPr>
              <a:spLocks noChangeArrowheads="1"/>
            </p:cNvSpPr>
            <p:nvPr/>
          </p:nvSpPr>
          <p:spPr bwMode="gray">
            <a:xfrm>
              <a:off x="2339" y="2033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85027" name="Oval 35"/>
            <p:cNvSpPr>
              <a:spLocks noChangeArrowheads="1"/>
            </p:cNvSpPr>
            <p:nvPr/>
          </p:nvSpPr>
          <p:spPr bwMode="gray">
            <a:xfrm>
              <a:off x="2349" y="2042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85028" name="Oval 36"/>
            <p:cNvSpPr>
              <a:spLocks noChangeArrowheads="1"/>
            </p:cNvSpPr>
            <p:nvPr/>
          </p:nvSpPr>
          <p:spPr bwMode="gray">
            <a:xfrm>
              <a:off x="2400" y="2065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85029" name="Text Box 37"/>
            <p:cNvSpPr txBox="1">
              <a:spLocks noChangeArrowheads="1"/>
            </p:cNvSpPr>
            <p:nvPr/>
          </p:nvSpPr>
          <p:spPr bwMode="gray">
            <a:xfrm>
              <a:off x="2732" y="2323"/>
              <a:ext cx="11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800" b="0" dirty="0">
                <a:solidFill>
                  <a:srgbClr val="000000"/>
                </a:solidFill>
              </a:endParaRPr>
            </a:p>
          </p:txBody>
        </p:sp>
        <p:grpSp>
          <p:nvGrpSpPr>
            <p:cNvPr id="85037" name="Group 45"/>
            <p:cNvGrpSpPr>
              <a:grpSpLocks/>
            </p:cNvGrpSpPr>
            <p:nvPr/>
          </p:nvGrpSpPr>
          <p:grpSpPr bwMode="auto">
            <a:xfrm>
              <a:off x="3742" y="2205"/>
              <a:ext cx="227" cy="227"/>
              <a:chOff x="3435" y="3344"/>
              <a:chExt cx="227" cy="227"/>
            </a:xfrm>
          </p:grpSpPr>
          <p:sp>
            <p:nvSpPr>
              <p:cNvPr id="85038" name="Oval 46"/>
              <p:cNvSpPr>
                <a:spLocks noChangeArrowheads="1"/>
              </p:cNvSpPr>
              <p:nvPr/>
            </p:nvSpPr>
            <p:spPr bwMode="gray">
              <a:xfrm>
                <a:off x="3435" y="3344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85039" name="Oval 47"/>
              <p:cNvSpPr>
                <a:spLocks noChangeArrowheads="1"/>
              </p:cNvSpPr>
              <p:nvPr/>
            </p:nvSpPr>
            <p:spPr bwMode="gray">
              <a:xfrm>
                <a:off x="3480" y="3344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85040" name="Group 48"/>
            <p:cNvGrpSpPr>
              <a:grpSpLocks/>
            </p:cNvGrpSpPr>
            <p:nvPr/>
          </p:nvGrpSpPr>
          <p:grpSpPr bwMode="auto">
            <a:xfrm>
              <a:off x="3264" y="1368"/>
              <a:ext cx="227" cy="227"/>
              <a:chOff x="3515" y="3521"/>
              <a:chExt cx="227" cy="227"/>
            </a:xfrm>
          </p:grpSpPr>
          <p:sp>
            <p:nvSpPr>
              <p:cNvPr id="85041" name="Oval 49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85042" name="Oval 50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85043" name="Group 51"/>
            <p:cNvGrpSpPr>
              <a:grpSpLocks/>
            </p:cNvGrpSpPr>
            <p:nvPr/>
          </p:nvGrpSpPr>
          <p:grpSpPr bwMode="auto">
            <a:xfrm>
              <a:off x="2052" y="1338"/>
              <a:ext cx="227" cy="227"/>
              <a:chOff x="3515" y="3521"/>
              <a:chExt cx="227" cy="227"/>
            </a:xfrm>
          </p:grpSpPr>
          <p:sp>
            <p:nvSpPr>
              <p:cNvPr id="85044" name="Oval 52"/>
              <p:cNvSpPr>
                <a:spLocks noChangeArrowheads="1"/>
              </p:cNvSpPr>
              <p:nvPr/>
            </p:nvSpPr>
            <p:spPr bwMode="gray">
              <a:xfrm>
                <a:off x="3515" y="3521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85045" name="Oval 53"/>
              <p:cNvSpPr>
                <a:spLocks noChangeArrowheads="1"/>
              </p:cNvSpPr>
              <p:nvPr/>
            </p:nvSpPr>
            <p:spPr bwMode="gray">
              <a:xfrm>
                <a:off x="3525" y="3540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85046" name="Group 54"/>
            <p:cNvGrpSpPr>
              <a:grpSpLocks/>
            </p:cNvGrpSpPr>
            <p:nvPr/>
          </p:nvGrpSpPr>
          <p:grpSpPr bwMode="auto">
            <a:xfrm>
              <a:off x="1519" y="1979"/>
              <a:ext cx="227" cy="227"/>
              <a:chOff x="3576" y="3118"/>
              <a:chExt cx="227" cy="227"/>
            </a:xfrm>
          </p:grpSpPr>
          <p:sp>
            <p:nvSpPr>
              <p:cNvPr id="85047" name="Oval 55"/>
              <p:cNvSpPr>
                <a:spLocks noChangeArrowheads="1"/>
              </p:cNvSpPr>
              <p:nvPr/>
            </p:nvSpPr>
            <p:spPr bwMode="gray">
              <a:xfrm>
                <a:off x="3576" y="3118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85048" name="Oval 56"/>
              <p:cNvSpPr>
                <a:spLocks noChangeArrowheads="1"/>
              </p:cNvSpPr>
              <p:nvPr/>
            </p:nvSpPr>
            <p:spPr bwMode="gray">
              <a:xfrm>
                <a:off x="3586" y="3137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85049" name="Group 57"/>
            <p:cNvGrpSpPr>
              <a:grpSpLocks/>
            </p:cNvGrpSpPr>
            <p:nvPr/>
          </p:nvGrpSpPr>
          <p:grpSpPr bwMode="auto">
            <a:xfrm>
              <a:off x="2064" y="3430"/>
              <a:ext cx="227" cy="227"/>
              <a:chOff x="3611" y="3627"/>
              <a:chExt cx="227" cy="227"/>
            </a:xfrm>
          </p:grpSpPr>
          <p:sp>
            <p:nvSpPr>
              <p:cNvPr id="85050" name="Oval 58"/>
              <p:cNvSpPr>
                <a:spLocks noChangeArrowheads="1"/>
              </p:cNvSpPr>
              <p:nvPr/>
            </p:nvSpPr>
            <p:spPr bwMode="gray">
              <a:xfrm>
                <a:off x="3611" y="3627"/>
                <a:ext cx="227" cy="22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5686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85051" name="Oval 59"/>
              <p:cNvSpPr>
                <a:spLocks noChangeArrowheads="1"/>
              </p:cNvSpPr>
              <p:nvPr/>
            </p:nvSpPr>
            <p:spPr bwMode="gray">
              <a:xfrm>
                <a:off x="3617" y="3647"/>
                <a:ext cx="141" cy="14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33725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pic>
        <p:nvPicPr>
          <p:cNvPr id="48" name="Рисунок 47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20688"/>
            <a:ext cx="7753672" cy="487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Услуги по организации учебного процесса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491880" y="3349441"/>
            <a:ext cx="1872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2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ОТДЕЛ ОБЕСПЕЧЕНИЯ МЕЖДУНАРОДНОЙ АКАДЕМИЧЕСКОЙ МОБИЛЬНОСТИ</a:t>
            </a:r>
            <a:endParaRPr lang="ru-RU" sz="12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863502" y="1374042"/>
            <a:ext cx="2694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Консультирование по вопросам международной академической мобильности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6767833" y="2840079"/>
            <a:ext cx="22364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Заграничная командировка обучающихся в рамках краткосрочной</a:t>
            </a:r>
            <a:r>
              <a:rPr lang="en-US" sz="1600" b="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kk-KZ" sz="1600" b="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долгосрочной академической мобильности</a:t>
            </a:r>
            <a:endParaRPr lang="ru-RU" sz="1600" b="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588224" y="4797152"/>
            <a:ext cx="24160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Заграничная командировка профессорско</a:t>
            </a:r>
            <a:r>
              <a:rPr lang="ru-RU" sz="1600" b="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-преподавательского состава и сотрудников </a:t>
            </a:r>
            <a:endParaRPr lang="ru-RU" sz="1600" b="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595660" y="6093475"/>
            <a:ext cx="1992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визовой поддержки</a:t>
            </a:r>
            <a:endParaRPr lang="ru-RU" sz="1600" b="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434225" y="5821107"/>
            <a:ext cx="2007073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b="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Продление срока действия визы, выдача выездной визы </a:t>
            </a:r>
            <a:endParaRPr lang="ru-RU" sz="1600" b="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0" y="4276976"/>
            <a:ext cx="21722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временной регистрации\перерегистрации иностранных граждан</a:t>
            </a:r>
            <a:endParaRPr lang="ru-RU" sz="1600" b="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AutoShape 6"/>
          <p:cNvSpPr>
            <a:spLocks noChangeArrowheads="1"/>
          </p:cNvSpPr>
          <p:nvPr/>
        </p:nvSpPr>
        <p:spPr bwMode="gray">
          <a:xfrm rot="3931531">
            <a:off x="4646866" y="5021019"/>
            <a:ext cx="792162" cy="35783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4" name="Oval 58"/>
          <p:cNvSpPr>
            <a:spLocks noChangeArrowheads="1"/>
          </p:cNvSpPr>
          <p:nvPr/>
        </p:nvSpPr>
        <p:spPr bwMode="gray">
          <a:xfrm>
            <a:off x="5004048" y="5589240"/>
            <a:ext cx="432371" cy="43237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5" name="Oval 27"/>
          <p:cNvSpPr>
            <a:spLocks noChangeArrowheads="1"/>
          </p:cNvSpPr>
          <p:nvPr/>
        </p:nvSpPr>
        <p:spPr bwMode="gray">
          <a:xfrm flipH="1">
            <a:off x="5220072" y="5805264"/>
            <a:ext cx="216024" cy="144016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6" name="AutoShape 6"/>
          <p:cNvSpPr>
            <a:spLocks noChangeArrowheads="1"/>
          </p:cNvSpPr>
          <p:nvPr/>
        </p:nvSpPr>
        <p:spPr bwMode="gray">
          <a:xfrm rot="9382285">
            <a:off x="2525300" y="4220191"/>
            <a:ext cx="792162" cy="372941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7" name="Oval 58"/>
          <p:cNvSpPr>
            <a:spLocks noChangeArrowheads="1"/>
          </p:cNvSpPr>
          <p:nvPr/>
        </p:nvSpPr>
        <p:spPr bwMode="gray">
          <a:xfrm rot="1847076">
            <a:off x="2056203" y="4468850"/>
            <a:ext cx="458856" cy="42523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8" name="Oval 59"/>
          <p:cNvSpPr>
            <a:spLocks noChangeArrowheads="1"/>
          </p:cNvSpPr>
          <p:nvPr/>
        </p:nvSpPr>
        <p:spPr bwMode="gray">
          <a:xfrm rot="1847076">
            <a:off x="2085896" y="4497746"/>
            <a:ext cx="296150" cy="21507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33725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1427394" y="1198314"/>
            <a:ext cx="2261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даты/отмена приказа о загранкомандировке </a:t>
            </a:r>
            <a:endParaRPr lang="ru-RU" sz="1600" b="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107504" y="2780928"/>
            <a:ext cx="1987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Восстановление обучающегося после загранкомандировки</a:t>
            </a:r>
            <a:endParaRPr lang="ru-RU" sz="1600" b="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Прямоугольник 8"/>
          <p:cNvSpPr>
            <a:spLocks noChangeArrowheads="1"/>
          </p:cNvSpPr>
          <p:nvPr/>
        </p:nvSpPr>
        <p:spPr bwMode="auto">
          <a:xfrm>
            <a:off x="6695512" y="6237312"/>
            <a:ext cx="28490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Адрес:   </a:t>
            </a:r>
            <a:r>
              <a:rPr lang="ru-RU" sz="1200" b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ЦОС </a:t>
            </a:r>
            <a:r>
              <a:rPr lang="ru-RU" sz="1200" b="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"Керемет", каб.102</a:t>
            </a:r>
          </a:p>
          <a:p>
            <a:r>
              <a:rPr lang="ru-RU" sz="1200" b="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Тел.:      </a:t>
            </a:r>
            <a:r>
              <a:rPr lang="ru-RU" sz="1200" b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+7 727 </a:t>
            </a:r>
            <a:r>
              <a:rPr lang="kk-KZ" sz="1200" b="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221 – 14 – 48	</a:t>
            </a:r>
            <a:endParaRPr lang="ru-RU" sz="1200" b="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1488" y="58056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0051" y="153191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AutoShape 3"/>
          <p:cNvSpPr>
            <a:spLocks noChangeArrowheads="1"/>
          </p:cNvSpPr>
          <p:nvPr/>
        </p:nvSpPr>
        <p:spPr bwMode="ltGray">
          <a:xfrm>
            <a:off x="0" y="1600200"/>
            <a:ext cx="6261100" cy="4495800"/>
          </a:xfrm>
          <a:prstGeom prst="rightArrow">
            <a:avLst>
              <a:gd name="adj1" fmla="val 79306"/>
              <a:gd name="adj2" fmla="val 34494"/>
            </a:avLst>
          </a:prstGeom>
          <a:gradFill rotWithShape="1">
            <a:gsLst>
              <a:gs pos="0">
                <a:srgbClr val="EAEAEA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blackWhite">
          <a:xfrm>
            <a:off x="683568" y="1772816"/>
            <a:ext cx="4038600" cy="720080"/>
          </a:xfrm>
          <a:prstGeom prst="roundRect">
            <a:avLst>
              <a:gd name="adj" fmla="val 9106"/>
            </a:avLst>
          </a:prstGeom>
          <a:solidFill>
            <a:srgbClr val="FFCC99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kk-KZ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Юрист, нотариус</a:t>
            </a: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blackWhite">
          <a:xfrm>
            <a:off x="683568" y="2507410"/>
            <a:ext cx="4038600" cy="720080"/>
          </a:xfrm>
          <a:prstGeom prst="roundRect">
            <a:avLst>
              <a:gd name="adj" fmla="val 9106"/>
            </a:avLst>
          </a:prstGeom>
          <a:solidFill>
            <a:srgbClr val="B4CF8D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kk-KZ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Авиа и железнодорожная касса</a:t>
            </a: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blackWhite">
          <a:xfrm>
            <a:off x="683568" y="3270470"/>
            <a:ext cx="4038600" cy="7661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kk-KZ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Туристская фирма</a:t>
            </a:r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950912" y="404664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kk-KZ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Социально-бытовые, административные услуги 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DJI0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1374202" cy="1368152"/>
          </a:xfrm>
          <a:prstGeom prst="ellipse">
            <a:avLst/>
          </a:prstGeom>
          <a:ln w="76200" cap="rnd">
            <a:solidFill>
              <a:schemeClr val="bg1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0" name="AutoShape 4"/>
          <p:cNvSpPr>
            <a:spLocks noChangeArrowheads="1"/>
          </p:cNvSpPr>
          <p:nvPr/>
        </p:nvSpPr>
        <p:spPr bwMode="blackWhite">
          <a:xfrm>
            <a:off x="683568" y="4077072"/>
            <a:ext cx="4038600" cy="72008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kk-KZ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kk-KZ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карьеры </a:t>
            </a:r>
            <a:r>
              <a:rPr lang="kk-KZ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бизнеса</a:t>
            </a:r>
            <a:endParaRPr lang="en-US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blackWhite">
          <a:xfrm>
            <a:off x="683568" y="4869160"/>
            <a:ext cx="4038600" cy="720080"/>
          </a:xfrm>
          <a:prstGeom prst="roundRect">
            <a:avLst>
              <a:gd name="adj" fmla="val 9106"/>
            </a:avLst>
          </a:prstGeom>
          <a:solidFill>
            <a:srgbClr val="FFC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114300" lvl="1" indent="-114300" defTabSz="6223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kk-KZ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Банк</a:t>
            </a: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416" y="57456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5468" y="138077"/>
            <a:ext cx="8842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tursynqalyalyiya\Downloads\circle(10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5652" y="1258937"/>
            <a:ext cx="2611934" cy="26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tursynqalyalyiya\Downloads\circle(1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ля брошюры">
  <a:themeElements>
    <a:clrScheme name="Тема Offic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брошюры</Template>
  <TotalTime>455</TotalTime>
  <Words>721</Words>
  <Application>Microsoft Office PowerPoint</Application>
  <PresentationFormat>Экран (4:3)</PresentationFormat>
  <Paragraphs>193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 для брошюры</vt:lpstr>
      <vt:lpstr>Слайд 1</vt:lpstr>
      <vt:lpstr>Слайд 2</vt:lpstr>
      <vt:lpstr>Структура Центра обслуживания студентов «КЕРЕМЕТ»</vt:lpstr>
      <vt:lpstr> Услуги по организации учебного процесса</vt:lpstr>
      <vt:lpstr> Услуги по организации учебного процесса</vt:lpstr>
      <vt:lpstr> Услуги по организации учебного процесса</vt:lpstr>
      <vt:lpstr> Услуги по организации учебного процесса</vt:lpstr>
      <vt:lpstr> Услуги по организации учебного процесса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Zhanakeeva.maral</dc:creator>
  <cp:lastModifiedBy>Zhanl</cp:lastModifiedBy>
  <cp:revision>104</cp:revision>
  <dcterms:created xsi:type="dcterms:W3CDTF">2015-01-15T08:02:30Z</dcterms:created>
  <dcterms:modified xsi:type="dcterms:W3CDTF">2015-01-26T16:36:21Z</dcterms:modified>
</cp:coreProperties>
</file>